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68" r:id="rId5"/>
    <p:sldId id="269" r:id="rId6"/>
    <p:sldId id="297" r:id="rId7"/>
    <p:sldId id="308" r:id="rId8"/>
    <p:sldId id="271" r:id="rId9"/>
    <p:sldId id="289" r:id="rId10"/>
    <p:sldId id="261" r:id="rId11"/>
    <p:sldId id="298" r:id="rId12"/>
    <p:sldId id="286" r:id="rId13"/>
    <p:sldId id="263" r:id="rId14"/>
    <p:sldId id="285" r:id="rId15"/>
    <p:sldId id="259" r:id="rId16"/>
    <p:sldId id="258" r:id="rId17"/>
    <p:sldId id="265" r:id="rId18"/>
    <p:sldId id="272" r:id="rId19"/>
    <p:sldId id="287" r:id="rId20"/>
    <p:sldId id="291" r:id="rId21"/>
    <p:sldId id="293" r:id="rId22"/>
    <p:sldId id="309" r:id="rId23"/>
    <p:sldId id="310" r:id="rId24"/>
    <p:sldId id="311" r:id="rId25"/>
    <p:sldId id="312" r:id="rId26"/>
    <p:sldId id="313" r:id="rId27"/>
    <p:sldId id="301" r:id="rId28"/>
    <p:sldId id="305" r:id="rId29"/>
    <p:sldId id="306" r:id="rId30"/>
    <p:sldId id="283" r:id="rId31"/>
    <p:sldId id="29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5866" autoAdjust="0"/>
  </p:normalViewPr>
  <p:slideViewPr>
    <p:cSldViewPr snapToGrid="0">
      <p:cViewPr>
        <p:scale>
          <a:sx n="57" d="100"/>
          <a:sy n="57" d="100"/>
        </p:scale>
        <p:origin x="10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D931B-70EC-45FD-BE41-903A90894116}" type="datetimeFigureOut">
              <a:rPr lang="en-GB" smtClean="0"/>
              <a:t>21/05/2020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87848-F3B5-4765-875C-8A22B36B22D2}" type="slidenum">
              <a:rPr lang="en-GB" smtClean="0"/>
              <a:t>‹#›</a:t>
            </a:fld>
            <a:endParaRPr lang="en-GB"/>
          </a:p>
        </p:txBody>
      </p:sp>
    </p:spTree>
    <p:extLst>
      <p:ext uri="{BB962C8B-B14F-4D97-AF65-F5344CB8AC3E}">
        <p14:creationId xmlns:p14="http://schemas.microsoft.com/office/powerpoint/2010/main" val="316995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to come hopefully soon: OCHA, WHO, UN Women are interested.</a:t>
            </a:r>
            <a:endParaRPr lang="en-GB" dirty="0"/>
          </a:p>
        </p:txBody>
      </p:sp>
      <p:sp>
        <p:nvSpPr>
          <p:cNvPr id="4" name="Slide Number Placeholder 3"/>
          <p:cNvSpPr>
            <a:spLocks noGrp="1"/>
          </p:cNvSpPr>
          <p:nvPr>
            <p:ph type="sldNum" sz="quarter" idx="10"/>
          </p:nvPr>
        </p:nvSpPr>
        <p:spPr/>
        <p:txBody>
          <a:bodyPr/>
          <a:lstStyle/>
          <a:p>
            <a:fld id="{07032247-ABEB-4CC7-989F-08D9D1B6455B}" type="slidenum">
              <a:rPr lang="en-US" smtClean="0"/>
              <a:t>4</a:t>
            </a:fld>
            <a:endParaRPr lang="en-US" dirty="0"/>
          </a:p>
        </p:txBody>
      </p:sp>
    </p:spTree>
    <p:extLst>
      <p:ext uri="{BB962C8B-B14F-4D97-AF65-F5344CB8AC3E}">
        <p14:creationId xmlns:p14="http://schemas.microsoft.com/office/powerpoint/2010/main" val="235448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32247-ABEB-4CC7-989F-08D9D1B6455B}" type="slidenum">
              <a:rPr lang="en-US" smtClean="0"/>
              <a:t>21</a:t>
            </a:fld>
            <a:endParaRPr lang="en-US" dirty="0"/>
          </a:p>
        </p:txBody>
      </p:sp>
    </p:spTree>
    <p:extLst>
      <p:ext uri="{BB962C8B-B14F-4D97-AF65-F5344CB8AC3E}">
        <p14:creationId xmlns:p14="http://schemas.microsoft.com/office/powerpoint/2010/main" val="345339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32247-ABEB-4CC7-989F-08D9D1B6455B}" type="slidenum">
              <a:rPr lang="en-US" smtClean="0"/>
              <a:t>22</a:t>
            </a:fld>
            <a:endParaRPr lang="en-US" dirty="0"/>
          </a:p>
        </p:txBody>
      </p:sp>
    </p:spTree>
    <p:extLst>
      <p:ext uri="{BB962C8B-B14F-4D97-AF65-F5344CB8AC3E}">
        <p14:creationId xmlns:p14="http://schemas.microsoft.com/office/powerpoint/2010/main" val="6521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32247-ABEB-4CC7-989F-08D9D1B6455B}" type="slidenum">
              <a:rPr lang="en-US" smtClean="0"/>
              <a:t>23</a:t>
            </a:fld>
            <a:endParaRPr lang="en-US" dirty="0"/>
          </a:p>
        </p:txBody>
      </p:sp>
    </p:spTree>
    <p:extLst>
      <p:ext uri="{BB962C8B-B14F-4D97-AF65-F5344CB8AC3E}">
        <p14:creationId xmlns:p14="http://schemas.microsoft.com/office/powerpoint/2010/main" val="360998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a:t>
            </a:r>
            <a:r>
              <a:rPr lang="en-US" baseline="0" dirty="0"/>
              <a:t> Partner Portal Landing Page</a:t>
            </a:r>
            <a:endParaRPr lang="en-US" dirty="0"/>
          </a:p>
        </p:txBody>
      </p:sp>
      <p:sp>
        <p:nvSpPr>
          <p:cNvPr id="4" name="Slide Number Placeholder 3"/>
          <p:cNvSpPr>
            <a:spLocks noGrp="1"/>
          </p:cNvSpPr>
          <p:nvPr>
            <p:ph type="sldNum" sz="quarter" idx="10"/>
          </p:nvPr>
        </p:nvSpPr>
        <p:spPr/>
        <p:txBody>
          <a:bodyPr/>
          <a:lstStyle/>
          <a:p>
            <a:fld id="{07032247-ABEB-4CC7-989F-08D9D1B6455B}" type="slidenum">
              <a:rPr lang="en-US" smtClean="0"/>
              <a:t>7</a:t>
            </a:fld>
            <a:endParaRPr lang="en-US" dirty="0"/>
          </a:p>
        </p:txBody>
      </p:sp>
    </p:spTree>
    <p:extLst>
      <p:ext uri="{BB962C8B-B14F-4D97-AF65-F5344CB8AC3E}">
        <p14:creationId xmlns:p14="http://schemas.microsoft.com/office/powerpoint/2010/main" val="79890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registration process, CSOs have to make a Declaration</a:t>
            </a:r>
            <a:r>
              <a:rPr lang="en-US" baseline="0" dirty="0"/>
              <a:t>.</a:t>
            </a:r>
            <a:endParaRPr lang="en-US" dirty="0"/>
          </a:p>
        </p:txBody>
      </p:sp>
      <p:sp>
        <p:nvSpPr>
          <p:cNvPr id="4" name="Slide Number Placeholder 3"/>
          <p:cNvSpPr>
            <a:spLocks noGrp="1"/>
          </p:cNvSpPr>
          <p:nvPr>
            <p:ph type="sldNum" sz="quarter" idx="10"/>
          </p:nvPr>
        </p:nvSpPr>
        <p:spPr/>
        <p:txBody>
          <a:bodyPr/>
          <a:lstStyle/>
          <a:p>
            <a:fld id="{07032247-ABEB-4CC7-989F-08D9D1B6455B}" type="slidenum">
              <a:rPr lang="en-US" smtClean="0"/>
              <a:t>10</a:t>
            </a:fld>
            <a:endParaRPr lang="en-US" dirty="0"/>
          </a:p>
        </p:txBody>
      </p:sp>
    </p:spTree>
    <p:extLst>
      <p:ext uri="{BB962C8B-B14F-4D97-AF65-F5344CB8AC3E}">
        <p14:creationId xmlns:p14="http://schemas.microsoft.com/office/powerpoint/2010/main" val="244177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CSOs have successfully registered accounts, they can enter the Portal. Here, they can fill out comprehensive questions to tell the UN more about their organization. Some of the UN Partner Portal questions require text responses, while others require multiple choice selection or the upload of key documents.</a:t>
            </a:r>
          </a:p>
        </p:txBody>
      </p:sp>
      <p:sp>
        <p:nvSpPr>
          <p:cNvPr id="4" name="Slide Number Placeholder 3"/>
          <p:cNvSpPr>
            <a:spLocks noGrp="1"/>
          </p:cNvSpPr>
          <p:nvPr>
            <p:ph type="sldNum" sz="quarter" idx="10"/>
          </p:nvPr>
        </p:nvSpPr>
        <p:spPr/>
        <p:txBody>
          <a:bodyPr/>
          <a:lstStyle/>
          <a:p>
            <a:fld id="{07032247-ABEB-4CC7-989F-08D9D1B6455B}" type="slidenum">
              <a:rPr lang="en-US" smtClean="0"/>
              <a:t>12</a:t>
            </a:fld>
            <a:endParaRPr lang="en-US" dirty="0"/>
          </a:p>
        </p:txBody>
      </p:sp>
    </p:spTree>
    <p:extLst>
      <p:ext uri="{BB962C8B-B14F-4D97-AF65-F5344CB8AC3E}">
        <p14:creationId xmlns:p14="http://schemas.microsoft.com/office/powerpoint/2010/main" val="413426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inside the Portal, CSOs can view the different partnership opportunities that have been posted by UNICEF, UNHCR and WFP. It is anticipated that all three agencies will post many partnership opportunities in 2019 and beyond. The Portal has filters to help CSOs identify the most relevant partnership opportunities. </a:t>
            </a:r>
          </a:p>
        </p:txBody>
      </p:sp>
      <p:sp>
        <p:nvSpPr>
          <p:cNvPr id="4" name="Slide Number Placeholder 3"/>
          <p:cNvSpPr>
            <a:spLocks noGrp="1"/>
          </p:cNvSpPr>
          <p:nvPr>
            <p:ph type="sldNum" sz="quarter" idx="10"/>
          </p:nvPr>
        </p:nvSpPr>
        <p:spPr/>
        <p:txBody>
          <a:bodyPr/>
          <a:lstStyle/>
          <a:p>
            <a:fld id="{07032247-ABEB-4CC7-989F-08D9D1B6455B}" type="slidenum">
              <a:rPr lang="en-US" smtClean="0"/>
              <a:t>13</a:t>
            </a:fld>
            <a:endParaRPr lang="en-US" dirty="0"/>
          </a:p>
        </p:txBody>
      </p:sp>
    </p:spTree>
    <p:extLst>
      <p:ext uri="{BB962C8B-B14F-4D97-AF65-F5344CB8AC3E}">
        <p14:creationId xmlns:p14="http://schemas.microsoft.com/office/powerpoint/2010/main" val="371556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CSO is interested in a partnership opportunity posted by the UN, it can click on it to learn more, including project details and the selection criteria on which CSO applicants will be assessed. For</a:t>
            </a:r>
            <a:r>
              <a:rPr lang="en-US" baseline="0" dirty="0"/>
              <a:t> open calls, CSOs can also submit questions regarding the partnership opportunity via the system using the </a:t>
            </a:r>
            <a:r>
              <a:rPr lang="en-US" i="1" baseline="0" dirty="0"/>
              <a:t>“Request for additional clarifications” </a:t>
            </a:r>
            <a:r>
              <a:rPr lang="en-US" i="0" baseline="0" dirty="0"/>
              <a:t>feature. Please note that CSOs must have complete profiles to apply for opportunities. </a:t>
            </a:r>
            <a:endParaRPr lang="en-US" i="1" dirty="0"/>
          </a:p>
        </p:txBody>
      </p:sp>
      <p:sp>
        <p:nvSpPr>
          <p:cNvPr id="4" name="Slide Number Placeholder 3"/>
          <p:cNvSpPr>
            <a:spLocks noGrp="1"/>
          </p:cNvSpPr>
          <p:nvPr>
            <p:ph type="sldNum" sz="quarter" idx="10"/>
          </p:nvPr>
        </p:nvSpPr>
        <p:spPr/>
        <p:txBody>
          <a:bodyPr/>
          <a:lstStyle/>
          <a:p>
            <a:fld id="{07032247-ABEB-4CC7-989F-08D9D1B6455B}" type="slidenum">
              <a:rPr lang="en-US" smtClean="0"/>
              <a:t>14</a:t>
            </a:fld>
            <a:endParaRPr lang="en-US" dirty="0"/>
          </a:p>
        </p:txBody>
      </p:sp>
    </p:spTree>
    <p:extLst>
      <p:ext uri="{BB962C8B-B14F-4D97-AF65-F5344CB8AC3E}">
        <p14:creationId xmlns:p14="http://schemas.microsoft.com/office/powerpoint/2010/main" val="39600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CSOs may receive communication through the Portal about partnership opportunities for which they have been selected.</a:t>
            </a:r>
          </a:p>
        </p:txBody>
      </p:sp>
      <p:sp>
        <p:nvSpPr>
          <p:cNvPr id="4" name="Slide Number Placeholder 3"/>
          <p:cNvSpPr>
            <a:spLocks noGrp="1"/>
          </p:cNvSpPr>
          <p:nvPr>
            <p:ph type="sldNum" sz="quarter" idx="10"/>
          </p:nvPr>
        </p:nvSpPr>
        <p:spPr/>
        <p:txBody>
          <a:bodyPr/>
          <a:lstStyle/>
          <a:p>
            <a:fld id="{07032247-ABEB-4CC7-989F-08D9D1B6455B}" type="slidenum">
              <a:rPr lang="en-US" smtClean="0"/>
              <a:t>15</a:t>
            </a:fld>
            <a:endParaRPr lang="en-US" dirty="0"/>
          </a:p>
        </p:txBody>
      </p:sp>
    </p:spTree>
    <p:extLst>
      <p:ext uri="{BB962C8B-B14F-4D97-AF65-F5344CB8AC3E}">
        <p14:creationId xmlns:p14="http://schemas.microsoft.com/office/powerpoint/2010/main" val="419205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32247-ABEB-4CC7-989F-08D9D1B6455B}" type="slidenum">
              <a:rPr lang="en-US" smtClean="0"/>
              <a:t>19</a:t>
            </a:fld>
            <a:endParaRPr lang="en-US" dirty="0"/>
          </a:p>
        </p:txBody>
      </p:sp>
    </p:spTree>
    <p:extLst>
      <p:ext uri="{BB962C8B-B14F-4D97-AF65-F5344CB8AC3E}">
        <p14:creationId xmlns:p14="http://schemas.microsoft.com/office/powerpoint/2010/main" val="408906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32247-ABEB-4CC7-989F-08D9D1B6455B}" type="slidenum">
              <a:rPr lang="en-US" smtClean="0"/>
              <a:t>20</a:t>
            </a:fld>
            <a:endParaRPr lang="en-US" dirty="0"/>
          </a:p>
        </p:txBody>
      </p:sp>
    </p:spTree>
    <p:extLst>
      <p:ext uri="{BB962C8B-B14F-4D97-AF65-F5344CB8AC3E}">
        <p14:creationId xmlns:p14="http://schemas.microsoft.com/office/powerpoint/2010/main" val="376434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8E07-1B1C-4F81-9887-72476BA6D6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F7EA78-20A4-4FCC-A831-1B3B3A654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796742-F020-4341-88C3-19DE5286AFF6}"/>
              </a:ext>
            </a:extLst>
          </p:cNvPr>
          <p:cNvSpPr>
            <a:spLocks noGrp="1"/>
          </p:cNvSpPr>
          <p:nvPr>
            <p:ph type="dt" sz="half" idx="10"/>
          </p:nvPr>
        </p:nvSpPr>
        <p:spPr/>
        <p:txBody>
          <a:bodyPr/>
          <a:lstStyle/>
          <a:p>
            <a:fld id="{604881A9-E34B-48BF-9964-D29EE7B00751}" type="datetimeFigureOut">
              <a:rPr lang="en-US" smtClean="0"/>
              <a:t>5/21/2020</a:t>
            </a:fld>
            <a:endParaRPr lang="en-US"/>
          </a:p>
        </p:txBody>
      </p:sp>
      <p:sp>
        <p:nvSpPr>
          <p:cNvPr id="5" name="Footer Placeholder 4">
            <a:extLst>
              <a:ext uri="{FF2B5EF4-FFF2-40B4-BE49-F238E27FC236}">
                <a16:creationId xmlns:a16="http://schemas.microsoft.com/office/drawing/2014/main" id="{FF575CF3-7758-49A4-AF14-C510BB288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0C396-281A-47EE-906E-A18F2448954A}"/>
              </a:ext>
            </a:extLst>
          </p:cNvPr>
          <p:cNvSpPr>
            <a:spLocks noGrp="1"/>
          </p:cNvSpPr>
          <p:nvPr>
            <p:ph type="sldNum" sz="quarter" idx="12"/>
          </p:nvPr>
        </p:nvSpPr>
        <p:spPr/>
        <p:txBody>
          <a:bodyPr/>
          <a:lstStyle/>
          <a:p>
            <a:fld id="{96C0CE89-601E-4944-B171-D32C27748C99}" type="slidenum">
              <a:rPr lang="en-US" smtClean="0"/>
              <a:t>‹#›</a:t>
            </a:fld>
            <a:endParaRPr lang="en-US"/>
          </a:p>
        </p:txBody>
      </p:sp>
    </p:spTree>
    <p:extLst>
      <p:ext uri="{BB962C8B-B14F-4D97-AF65-F5344CB8AC3E}">
        <p14:creationId xmlns:p14="http://schemas.microsoft.com/office/powerpoint/2010/main" val="304833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1467-2991-4911-952B-3397C3B1F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D75B9D-7647-4FAD-9C1A-41B47D58B2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DD293-6A42-4C8D-8893-14E188A18E91}"/>
              </a:ext>
            </a:extLst>
          </p:cNvPr>
          <p:cNvSpPr>
            <a:spLocks noGrp="1"/>
          </p:cNvSpPr>
          <p:nvPr>
            <p:ph type="dt" sz="half" idx="10"/>
          </p:nvPr>
        </p:nvSpPr>
        <p:spPr/>
        <p:txBody>
          <a:bodyPr/>
          <a:lstStyle/>
          <a:p>
            <a:fld id="{604881A9-E34B-48BF-9964-D29EE7B00751}" type="datetimeFigureOut">
              <a:rPr lang="en-US" smtClean="0"/>
              <a:t>5/21/2020</a:t>
            </a:fld>
            <a:endParaRPr lang="en-US"/>
          </a:p>
        </p:txBody>
      </p:sp>
      <p:sp>
        <p:nvSpPr>
          <p:cNvPr id="5" name="Footer Placeholder 4">
            <a:extLst>
              <a:ext uri="{FF2B5EF4-FFF2-40B4-BE49-F238E27FC236}">
                <a16:creationId xmlns:a16="http://schemas.microsoft.com/office/drawing/2014/main" id="{C378F5FB-225A-4100-BD98-51056D667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F6041-5F2F-453C-A26D-B94138785780}"/>
              </a:ext>
            </a:extLst>
          </p:cNvPr>
          <p:cNvSpPr>
            <a:spLocks noGrp="1"/>
          </p:cNvSpPr>
          <p:nvPr>
            <p:ph type="sldNum" sz="quarter" idx="12"/>
          </p:nvPr>
        </p:nvSpPr>
        <p:spPr/>
        <p:txBody>
          <a:bodyPr/>
          <a:lstStyle/>
          <a:p>
            <a:fld id="{96C0CE89-601E-4944-B171-D32C27748C99}" type="slidenum">
              <a:rPr lang="en-US" smtClean="0"/>
              <a:t>‹#›</a:t>
            </a:fld>
            <a:endParaRPr lang="en-US"/>
          </a:p>
        </p:txBody>
      </p:sp>
    </p:spTree>
    <p:extLst>
      <p:ext uri="{BB962C8B-B14F-4D97-AF65-F5344CB8AC3E}">
        <p14:creationId xmlns:p14="http://schemas.microsoft.com/office/powerpoint/2010/main" val="11543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1278BE-E084-4F50-BDE2-5B95AF0EF1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40496-9497-473E-894B-16F993B1E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BA39F-B0BD-4C19-ADC2-4099E66A2A7C}"/>
              </a:ext>
            </a:extLst>
          </p:cNvPr>
          <p:cNvSpPr>
            <a:spLocks noGrp="1"/>
          </p:cNvSpPr>
          <p:nvPr>
            <p:ph type="dt" sz="half" idx="10"/>
          </p:nvPr>
        </p:nvSpPr>
        <p:spPr/>
        <p:txBody>
          <a:bodyPr/>
          <a:lstStyle/>
          <a:p>
            <a:fld id="{604881A9-E34B-48BF-9964-D29EE7B00751}" type="datetimeFigureOut">
              <a:rPr lang="en-US" smtClean="0"/>
              <a:t>5/21/2020</a:t>
            </a:fld>
            <a:endParaRPr lang="en-US"/>
          </a:p>
        </p:txBody>
      </p:sp>
      <p:sp>
        <p:nvSpPr>
          <p:cNvPr id="5" name="Footer Placeholder 4">
            <a:extLst>
              <a:ext uri="{FF2B5EF4-FFF2-40B4-BE49-F238E27FC236}">
                <a16:creationId xmlns:a16="http://schemas.microsoft.com/office/drawing/2014/main" id="{12F21720-1B35-4917-A276-AAE9AF10A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9BA51-8D4F-464E-8825-50C851E61635}"/>
              </a:ext>
            </a:extLst>
          </p:cNvPr>
          <p:cNvSpPr>
            <a:spLocks noGrp="1"/>
          </p:cNvSpPr>
          <p:nvPr>
            <p:ph type="sldNum" sz="quarter" idx="12"/>
          </p:nvPr>
        </p:nvSpPr>
        <p:spPr/>
        <p:txBody>
          <a:bodyPr/>
          <a:lstStyle/>
          <a:p>
            <a:fld id="{96C0CE89-601E-4944-B171-D32C27748C99}" type="slidenum">
              <a:rPr lang="en-US" smtClean="0"/>
              <a:t>‹#›</a:t>
            </a:fld>
            <a:endParaRPr lang="en-US"/>
          </a:p>
        </p:txBody>
      </p:sp>
    </p:spTree>
    <p:extLst>
      <p:ext uri="{BB962C8B-B14F-4D97-AF65-F5344CB8AC3E}">
        <p14:creationId xmlns:p14="http://schemas.microsoft.com/office/powerpoint/2010/main" val="48279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184A-8369-4B9E-BFBB-C2D3F825E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CE685-F102-404A-AD2A-5A9EA6C974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9D4A0-D9BF-4B42-A9A2-EA4857A6ACC9}"/>
              </a:ext>
            </a:extLst>
          </p:cNvPr>
          <p:cNvSpPr>
            <a:spLocks noGrp="1"/>
          </p:cNvSpPr>
          <p:nvPr>
            <p:ph type="dt" sz="half" idx="10"/>
          </p:nvPr>
        </p:nvSpPr>
        <p:spPr/>
        <p:txBody>
          <a:bodyPr/>
          <a:lstStyle/>
          <a:p>
            <a:fld id="{604881A9-E34B-48BF-9964-D29EE7B00751}" type="datetimeFigureOut">
              <a:rPr lang="en-US" smtClean="0"/>
              <a:t>5/21/2020</a:t>
            </a:fld>
            <a:endParaRPr lang="en-US"/>
          </a:p>
        </p:txBody>
      </p:sp>
      <p:sp>
        <p:nvSpPr>
          <p:cNvPr id="5" name="Footer Placeholder 4">
            <a:extLst>
              <a:ext uri="{FF2B5EF4-FFF2-40B4-BE49-F238E27FC236}">
                <a16:creationId xmlns:a16="http://schemas.microsoft.com/office/drawing/2014/main" id="{F335F89F-5CC0-46A0-9BD1-17C39C6E1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ED51C-9E87-4333-B372-97F9CF394AED}"/>
              </a:ext>
            </a:extLst>
          </p:cNvPr>
          <p:cNvSpPr>
            <a:spLocks noGrp="1"/>
          </p:cNvSpPr>
          <p:nvPr>
            <p:ph type="sldNum" sz="quarter" idx="12"/>
          </p:nvPr>
        </p:nvSpPr>
        <p:spPr/>
        <p:txBody>
          <a:bodyPr/>
          <a:lstStyle/>
          <a:p>
            <a:fld id="{96C0CE89-601E-4944-B171-D32C27748C99}" type="slidenum">
              <a:rPr lang="en-US" smtClean="0"/>
              <a:t>‹#›</a:t>
            </a:fld>
            <a:endParaRPr lang="en-US"/>
          </a:p>
        </p:txBody>
      </p:sp>
    </p:spTree>
    <p:extLst>
      <p:ext uri="{BB962C8B-B14F-4D97-AF65-F5344CB8AC3E}">
        <p14:creationId xmlns:p14="http://schemas.microsoft.com/office/powerpoint/2010/main" val="132033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AA5F7-0C53-4BCB-828F-DAC6BBB71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E6CA18-2D22-42CD-9E15-B46D29882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3670A8-BD69-4E3C-B1D9-470CB730A1F8}"/>
              </a:ext>
            </a:extLst>
          </p:cNvPr>
          <p:cNvSpPr>
            <a:spLocks noGrp="1"/>
          </p:cNvSpPr>
          <p:nvPr>
            <p:ph type="dt" sz="half" idx="10"/>
          </p:nvPr>
        </p:nvSpPr>
        <p:spPr/>
        <p:txBody>
          <a:bodyPr/>
          <a:lstStyle/>
          <a:p>
            <a:fld id="{604881A9-E34B-48BF-9964-D29EE7B00751}" type="datetimeFigureOut">
              <a:rPr lang="en-US" smtClean="0"/>
              <a:t>5/21/2020</a:t>
            </a:fld>
            <a:endParaRPr lang="en-US"/>
          </a:p>
        </p:txBody>
      </p:sp>
      <p:sp>
        <p:nvSpPr>
          <p:cNvPr id="5" name="Footer Placeholder 4">
            <a:extLst>
              <a:ext uri="{FF2B5EF4-FFF2-40B4-BE49-F238E27FC236}">
                <a16:creationId xmlns:a16="http://schemas.microsoft.com/office/drawing/2014/main" id="{B082B559-01BE-40EC-926D-7CC47BD75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8E94D-5F12-4374-83CE-B0DF4FE9C656}"/>
              </a:ext>
            </a:extLst>
          </p:cNvPr>
          <p:cNvSpPr>
            <a:spLocks noGrp="1"/>
          </p:cNvSpPr>
          <p:nvPr>
            <p:ph type="sldNum" sz="quarter" idx="12"/>
          </p:nvPr>
        </p:nvSpPr>
        <p:spPr/>
        <p:txBody>
          <a:bodyPr/>
          <a:lstStyle/>
          <a:p>
            <a:fld id="{96C0CE89-601E-4944-B171-D32C27748C99}" type="slidenum">
              <a:rPr lang="en-US" smtClean="0"/>
              <a:t>‹#›</a:t>
            </a:fld>
            <a:endParaRPr lang="en-US"/>
          </a:p>
        </p:txBody>
      </p:sp>
    </p:spTree>
    <p:extLst>
      <p:ext uri="{BB962C8B-B14F-4D97-AF65-F5344CB8AC3E}">
        <p14:creationId xmlns:p14="http://schemas.microsoft.com/office/powerpoint/2010/main" val="206653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24B2-C219-4859-A754-49540D187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8F829C-FFD9-4779-9DB0-07CCE0353A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B9D46E-3F31-4BC3-B504-D0B49EBEBF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FE67A-5F26-493E-B821-7AADEC378F91}"/>
              </a:ext>
            </a:extLst>
          </p:cNvPr>
          <p:cNvSpPr>
            <a:spLocks noGrp="1"/>
          </p:cNvSpPr>
          <p:nvPr>
            <p:ph type="dt" sz="half" idx="10"/>
          </p:nvPr>
        </p:nvSpPr>
        <p:spPr/>
        <p:txBody>
          <a:bodyPr/>
          <a:lstStyle/>
          <a:p>
            <a:fld id="{604881A9-E34B-48BF-9964-D29EE7B00751}" type="datetimeFigureOut">
              <a:rPr lang="en-US" smtClean="0"/>
              <a:t>5/21/2020</a:t>
            </a:fld>
            <a:endParaRPr lang="en-US"/>
          </a:p>
        </p:txBody>
      </p:sp>
      <p:sp>
        <p:nvSpPr>
          <p:cNvPr id="6" name="Footer Placeholder 5">
            <a:extLst>
              <a:ext uri="{FF2B5EF4-FFF2-40B4-BE49-F238E27FC236}">
                <a16:creationId xmlns:a16="http://schemas.microsoft.com/office/drawing/2014/main" id="{99329654-D2CE-4C71-8A72-C5F62B5F6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411E7-0195-4405-8C0E-34F2347F6EBF}"/>
              </a:ext>
            </a:extLst>
          </p:cNvPr>
          <p:cNvSpPr>
            <a:spLocks noGrp="1"/>
          </p:cNvSpPr>
          <p:nvPr>
            <p:ph type="sldNum" sz="quarter" idx="12"/>
          </p:nvPr>
        </p:nvSpPr>
        <p:spPr/>
        <p:txBody>
          <a:bodyPr/>
          <a:lstStyle/>
          <a:p>
            <a:fld id="{96C0CE89-601E-4944-B171-D32C27748C99}" type="slidenum">
              <a:rPr lang="en-US" smtClean="0"/>
              <a:t>‹#›</a:t>
            </a:fld>
            <a:endParaRPr lang="en-US"/>
          </a:p>
        </p:txBody>
      </p:sp>
    </p:spTree>
    <p:extLst>
      <p:ext uri="{BB962C8B-B14F-4D97-AF65-F5344CB8AC3E}">
        <p14:creationId xmlns:p14="http://schemas.microsoft.com/office/powerpoint/2010/main" val="917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29BF-5B7C-4CCD-B1D6-B96C200E11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C4B30-3658-489D-A841-EF4AEAF21B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8E549D-0CBD-4F44-AB6E-CB6E8F1425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9AB5AC-E2EF-413F-B158-719A2975E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2AEAC-47A2-4E04-9A04-B8123B374E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0A661-7C8A-4E69-8F4F-D9310F89C8B3}"/>
              </a:ext>
            </a:extLst>
          </p:cNvPr>
          <p:cNvSpPr>
            <a:spLocks noGrp="1"/>
          </p:cNvSpPr>
          <p:nvPr>
            <p:ph type="dt" sz="half" idx="10"/>
          </p:nvPr>
        </p:nvSpPr>
        <p:spPr/>
        <p:txBody>
          <a:bodyPr/>
          <a:lstStyle/>
          <a:p>
            <a:fld id="{604881A9-E34B-48BF-9964-D29EE7B00751}" type="datetimeFigureOut">
              <a:rPr lang="en-US" smtClean="0"/>
              <a:t>5/21/2020</a:t>
            </a:fld>
            <a:endParaRPr lang="en-US"/>
          </a:p>
        </p:txBody>
      </p:sp>
      <p:sp>
        <p:nvSpPr>
          <p:cNvPr id="8" name="Footer Placeholder 7">
            <a:extLst>
              <a:ext uri="{FF2B5EF4-FFF2-40B4-BE49-F238E27FC236}">
                <a16:creationId xmlns:a16="http://schemas.microsoft.com/office/drawing/2014/main" id="{C3647446-CF51-4AC1-BD12-3934BDA063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95A85B-5B6E-4AAF-9A22-56373B7B849B}"/>
              </a:ext>
            </a:extLst>
          </p:cNvPr>
          <p:cNvSpPr>
            <a:spLocks noGrp="1"/>
          </p:cNvSpPr>
          <p:nvPr>
            <p:ph type="sldNum" sz="quarter" idx="12"/>
          </p:nvPr>
        </p:nvSpPr>
        <p:spPr/>
        <p:txBody>
          <a:bodyPr/>
          <a:lstStyle/>
          <a:p>
            <a:fld id="{96C0CE89-601E-4944-B171-D32C27748C99}" type="slidenum">
              <a:rPr lang="en-US" smtClean="0"/>
              <a:t>‹#›</a:t>
            </a:fld>
            <a:endParaRPr lang="en-US"/>
          </a:p>
        </p:txBody>
      </p:sp>
    </p:spTree>
    <p:extLst>
      <p:ext uri="{BB962C8B-B14F-4D97-AF65-F5344CB8AC3E}">
        <p14:creationId xmlns:p14="http://schemas.microsoft.com/office/powerpoint/2010/main" val="290773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EB63-A282-46D5-9448-7008442566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B7B2DF-9C99-4CE3-BC7F-939392683C62}"/>
              </a:ext>
            </a:extLst>
          </p:cNvPr>
          <p:cNvSpPr>
            <a:spLocks noGrp="1"/>
          </p:cNvSpPr>
          <p:nvPr>
            <p:ph type="dt" sz="half" idx="10"/>
          </p:nvPr>
        </p:nvSpPr>
        <p:spPr/>
        <p:txBody>
          <a:bodyPr/>
          <a:lstStyle/>
          <a:p>
            <a:fld id="{604881A9-E34B-48BF-9964-D29EE7B00751}" type="datetimeFigureOut">
              <a:rPr lang="en-US" smtClean="0"/>
              <a:t>5/21/2020</a:t>
            </a:fld>
            <a:endParaRPr lang="en-US"/>
          </a:p>
        </p:txBody>
      </p:sp>
      <p:sp>
        <p:nvSpPr>
          <p:cNvPr id="4" name="Footer Placeholder 3">
            <a:extLst>
              <a:ext uri="{FF2B5EF4-FFF2-40B4-BE49-F238E27FC236}">
                <a16:creationId xmlns:a16="http://schemas.microsoft.com/office/drawing/2014/main" id="{0CBB7C3C-C793-4047-88D9-E8C10A32B5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CC3D6B-375A-4903-9DF2-84133C00ABD9}"/>
              </a:ext>
            </a:extLst>
          </p:cNvPr>
          <p:cNvSpPr>
            <a:spLocks noGrp="1"/>
          </p:cNvSpPr>
          <p:nvPr>
            <p:ph type="sldNum" sz="quarter" idx="12"/>
          </p:nvPr>
        </p:nvSpPr>
        <p:spPr/>
        <p:txBody>
          <a:bodyPr/>
          <a:lstStyle/>
          <a:p>
            <a:fld id="{96C0CE89-601E-4944-B171-D32C27748C99}" type="slidenum">
              <a:rPr lang="en-US" smtClean="0"/>
              <a:t>‹#›</a:t>
            </a:fld>
            <a:endParaRPr lang="en-US"/>
          </a:p>
        </p:txBody>
      </p:sp>
    </p:spTree>
    <p:extLst>
      <p:ext uri="{BB962C8B-B14F-4D97-AF65-F5344CB8AC3E}">
        <p14:creationId xmlns:p14="http://schemas.microsoft.com/office/powerpoint/2010/main" val="152692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9F560C-DD7F-4E87-A8C4-D414B2B32D8A}"/>
              </a:ext>
            </a:extLst>
          </p:cNvPr>
          <p:cNvSpPr>
            <a:spLocks noGrp="1"/>
          </p:cNvSpPr>
          <p:nvPr>
            <p:ph type="dt" sz="half" idx="10"/>
          </p:nvPr>
        </p:nvSpPr>
        <p:spPr/>
        <p:txBody>
          <a:bodyPr/>
          <a:lstStyle/>
          <a:p>
            <a:fld id="{604881A9-E34B-48BF-9964-D29EE7B00751}" type="datetimeFigureOut">
              <a:rPr lang="en-US" smtClean="0"/>
              <a:t>5/21/2020</a:t>
            </a:fld>
            <a:endParaRPr lang="en-US"/>
          </a:p>
        </p:txBody>
      </p:sp>
      <p:sp>
        <p:nvSpPr>
          <p:cNvPr id="3" name="Footer Placeholder 2">
            <a:extLst>
              <a:ext uri="{FF2B5EF4-FFF2-40B4-BE49-F238E27FC236}">
                <a16:creationId xmlns:a16="http://schemas.microsoft.com/office/drawing/2014/main" id="{97ABFF85-3D90-4446-BA2F-1A750F6F96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34DAA0-F439-4661-8549-D8ABB0A1660E}"/>
              </a:ext>
            </a:extLst>
          </p:cNvPr>
          <p:cNvSpPr>
            <a:spLocks noGrp="1"/>
          </p:cNvSpPr>
          <p:nvPr>
            <p:ph type="sldNum" sz="quarter" idx="12"/>
          </p:nvPr>
        </p:nvSpPr>
        <p:spPr/>
        <p:txBody>
          <a:bodyPr/>
          <a:lstStyle/>
          <a:p>
            <a:fld id="{96C0CE89-601E-4944-B171-D32C27748C99}" type="slidenum">
              <a:rPr lang="en-US" smtClean="0"/>
              <a:t>‹#›</a:t>
            </a:fld>
            <a:endParaRPr lang="en-US"/>
          </a:p>
        </p:txBody>
      </p:sp>
    </p:spTree>
    <p:extLst>
      <p:ext uri="{BB962C8B-B14F-4D97-AF65-F5344CB8AC3E}">
        <p14:creationId xmlns:p14="http://schemas.microsoft.com/office/powerpoint/2010/main" val="34661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A963-A6CE-4021-AB52-FB187EACE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3075F1-EE46-43FD-92BD-B8F580633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32C1F3-A16E-4E94-B27E-2AB64BC7D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862ADD-9B12-463B-9115-1337539D3091}"/>
              </a:ext>
            </a:extLst>
          </p:cNvPr>
          <p:cNvSpPr>
            <a:spLocks noGrp="1"/>
          </p:cNvSpPr>
          <p:nvPr>
            <p:ph type="dt" sz="half" idx="10"/>
          </p:nvPr>
        </p:nvSpPr>
        <p:spPr/>
        <p:txBody>
          <a:bodyPr/>
          <a:lstStyle/>
          <a:p>
            <a:fld id="{604881A9-E34B-48BF-9964-D29EE7B00751}" type="datetimeFigureOut">
              <a:rPr lang="en-US" smtClean="0"/>
              <a:t>5/21/2020</a:t>
            </a:fld>
            <a:endParaRPr lang="en-US"/>
          </a:p>
        </p:txBody>
      </p:sp>
      <p:sp>
        <p:nvSpPr>
          <p:cNvPr id="6" name="Footer Placeholder 5">
            <a:extLst>
              <a:ext uri="{FF2B5EF4-FFF2-40B4-BE49-F238E27FC236}">
                <a16:creationId xmlns:a16="http://schemas.microsoft.com/office/drawing/2014/main" id="{A09D3678-6EDC-4E44-9EDA-79DA4C637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D5106-BCF0-4199-AE3A-FA2CC008BDC7}"/>
              </a:ext>
            </a:extLst>
          </p:cNvPr>
          <p:cNvSpPr>
            <a:spLocks noGrp="1"/>
          </p:cNvSpPr>
          <p:nvPr>
            <p:ph type="sldNum" sz="quarter" idx="12"/>
          </p:nvPr>
        </p:nvSpPr>
        <p:spPr/>
        <p:txBody>
          <a:bodyPr/>
          <a:lstStyle/>
          <a:p>
            <a:fld id="{96C0CE89-601E-4944-B171-D32C27748C99}" type="slidenum">
              <a:rPr lang="en-US" smtClean="0"/>
              <a:t>‹#›</a:t>
            </a:fld>
            <a:endParaRPr lang="en-US"/>
          </a:p>
        </p:txBody>
      </p:sp>
    </p:spTree>
    <p:extLst>
      <p:ext uri="{BB962C8B-B14F-4D97-AF65-F5344CB8AC3E}">
        <p14:creationId xmlns:p14="http://schemas.microsoft.com/office/powerpoint/2010/main" val="144096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1123-BE99-448A-91F7-E945645B7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A886D3-E841-4339-B015-20B87A73A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66351-DF83-466F-8810-34C0ECFCD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105972-5610-4E5D-AFC7-F4877193D5A4}"/>
              </a:ext>
            </a:extLst>
          </p:cNvPr>
          <p:cNvSpPr>
            <a:spLocks noGrp="1"/>
          </p:cNvSpPr>
          <p:nvPr>
            <p:ph type="dt" sz="half" idx="10"/>
          </p:nvPr>
        </p:nvSpPr>
        <p:spPr/>
        <p:txBody>
          <a:bodyPr/>
          <a:lstStyle/>
          <a:p>
            <a:fld id="{604881A9-E34B-48BF-9964-D29EE7B00751}" type="datetimeFigureOut">
              <a:rPr lang="en-US" smtClean="0"/>
              <a:t>5/21/2020</a:t>
            </a:fld>
            <a:endParaRPr lang="en-US"/>
          </a:p>
        </p:txBody>
      </p:sp>
      <p:sp>
        <p:nvSpPr>
          <p:cNvPr id="6" name="Footer Placeholder 5">
            <a:extLst>
              <a:ext uri="{FF2B5EF4-FFF2-40B4-BE49-F238E27FC236}">
                <a16:creationId xmlns:a16="http://schemas.microsoft.com/office/drawing/2014/main" id="{FAB275F2-0D30-41DF-BD5C-3F57D33F7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74570-35A5-4182-AFDB-0A5442E1C2D3}"/>
              </a:ext>
            </a:extLst>
          </p:cNvPr>
          <p:cNvSpPr>
            <a:spLocks noGrp="1"/>
          </p:cNvSpPr>
          <p:nvPr>
            <p:ph type="sldNum" sz="quarter" idx="12"/>
          </p:nvPr>
        </p:nvSpPr>
        <p:spPr/>
        <p:txBody>
          <a:bodyPr/>
          <a:lstStyle/>
          <a:p>
            <a:fld id="{96C0CE89-601E-4944-B171-D32C27748C99}" type="slidenum">
              <a:rPr lang="en-US" smtClean="0"/>
              <a:t>‹#›</a:t>
            </a:fld>
            <a:endParaRPr lang="en-US"/>
          </a:p>
        </p:txBody>
      </p:sp>
    </p:spTree>
    <p:extLst>
      <p:ext uri="{BB962C8B-B14F-4D97-AF65-F5344CB8AC3E}">
        <p14:creationId xmlns:p14="http://schemas.microsoft.com/office/powerpoint/2010/main" val="423387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F5284-A2D9-4915-81DD-37C86DAB0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E364A-A5F0-4402-A334-033B6C19F2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272CC-510E-4FD7-B9DC-7A75509720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881A9-E34B-48BF-9964-D29EE7B00751}" type="datetimeFigureOut">
              <a:rPr lang="en-US" smtClean="0"/>
              <a:t>5/21/2020</a:t>
            </a:fld>
            <a:endParaRPr lang="en-US"/>
          </a:p>
        </p:txBody>
      </p:sp>
      <p:sp>
        <p:nvSpPr>
          <p:cNvPr id="5" name="Footer Placeholder 4">
            <a:extLst>
              <a:ext uri="{FF2B5EF4-FFF2-40B4-BE49-F238E27FC236}">
                <a16:creationId xmlns:a16="http://schemas.microsoft.com/office/drawing/2014/main" id="{8B6D6DDA-7DD0-4A33-A0A7-3FAA2BFAA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70DDD4-50EA-49B9-B803-FA952583CE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0CE89-601E-4944-B171-D32C27748C99}" type="slidenum">
              <a:rPr lang="en-US" smtClean="0"/>
              <a:t>‹#›</a:t>
            </a:fld>
            <a:endParaRPr lang="en-US"/>
          </a:p>
        </p:txBody>
      </p:sp>
    </p:spTree>
    <p:extLst>
      <p:ext uri="{BB962C8B-B14F-4D97-AF65-F5344CB8AC3E}">
        <p14:creationId xmlns:p14="http://schemas.microsoft.com/office/powerpoint/2010/main" val="343020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npartnerportal.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unpartnerportal.org/" TargetMode="External"/><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3436" y="243659"/>
            <a:ext cx="5035120" cy="1479159"/>
          </a:xfrm>
          <a:prstGeom prst="rect">
            <a:avLst/>
          </a:prstGeom>
        </p:spPr>
      </p:pic>
      <p:sp>
        <p:nvSpPr>
          <p:cNvPr id="8" name="Title 1"/>
          <p:cNvSpPr txBox="1">
            <a:spLocks/>
          </p:cNvSpPr>
          <p:nvPr/>
        </p:nvSpPr>
        <p:spPr>
          <a:xfrm>
            <a:off x="-1" y="5786718"/>
            <a:ext cx="5670177" cy="657698"/>
          </a:xfrm>
          <a:prstGeom prst="rect">
            <a:avLst/>
          </a:prstGeom>
          <a:solidFill>
            <a:schemeClr val="bg2">
              <a:lumMod val="25000"/>
              <a:alpha val="41000"/>
            </a:schemeClr>
          </a:solidFill>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rPr>
              <a:t>Achieve more. Together.</a:t>
            </a:r>
          </a:p>
        </p:txBody>
      </p:sp>
    </p:spTree>
    <p:extLst>
      <p:ext uri="{BB962C8B-B14F-4D97-AF65-F5344CB8AC3E}">
        <p14:creationId xmlns:p14="http://schemas.microsoft.com/office/powerpoint/2010/main" val="239706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F5D958-E5D3-45F5-9969-6E1CE114F2F2}"/>
              </a:ext>
            </a:extLst>
          </p:cNvPr>
          <p:cNvPicPr>
            <a:picLocks noChangeAspect="1"/>
          </p:cNvPicPr>
          <p:nvPr/>
        </p:nvPicPr>
        <p:blipFill>
          <a:blip r:embed="rId3"/>
          <a:stretch>
            <a:fillRect/>
          </a:stretch>
        </p:blipFill>
        <p:spPr>
          <a:xfrm>
            <a:off x="2290187" y="0"/>
            <a:ext cx="7611626" cy="685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2543248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7300F4-61E7-4139-8E78-9D73A9EE9C4C}"/>
              </a:ext>
            </a:extLst>
          </p:cNvPr>
          <p:cNvSpPr>
            <a:spLocks noGrp="1"/>
          </p:cNvSpPr>
          <p:nvPr>
            <p:ph type="title"/>
          </p:nvPr>
        </p:nvSpPr>
        <p:spPr>
          <a:xfrm>
            <a:off x="1501588" y="79068"/>
            <a:ext cx="9065941" cy="938463"/>
          </a:xfrm>
        </p:spPr>
        <p:txBody>
          <a:bodyPr>
            <a:normAutofit/>
          </a:bodyPr>
          <a:lstStyle/>
          <a:p>
            <a:pPr algn="ctr"/>
            <a:r>
              <a:rPr lang="en-US" b="1" dirty="0">
                <a:solidFill>
                  <a:srgbClr val="00B0F0"/>
                </a:solidFill>
                <a:latin typeface="Arial" panose="020B0604020202020204" pitchFamily="34" charset="0"/>
                <a:cs typeface="Arial" panose="020B0604020202020204" pitchFamily="34" charset="0"/>
              </a:rPr>
              <a:t>Portal Features</a:t>
            </a:r>
          </a:p>
        </p:txBody>
      </p:sp>
      <p:pic>
        <p:nvPicPr>
          <p:cNvPr id="2" name="Picture 1"/>
          <p:cNvPicPr>
            <a:picLocks noChangeAspect="1"/>
          </p:cNvPicPr>
          <p:nvPr/>
        </p:nvPicPr>
        <p:blipFill>
          <a:blip r:embed="rId2"/>
          <a:stretch>
            <a:fillRect/>
          </a:stretch>
        </p:blipFill>
        <p:spPr>
          <a:xfrm>
            <a:off x="224425" y="936848"/>
            <a:ext cx="11819658" cy="574185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165802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51CB80-DD7B-4F18-AB36-8EBDD08D8C85}"/>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18755617-1001-4BF3-B903-51582EF291E4}"/>
              </a:ext>
            </a:extLst>
          </p:cNvPr>
          <p:cNvPicPr>
            <a:picLocks noChangeAspect="1"/>
          </p:cNvPicPr>
          <p:nvPr/>
        </p:nvPicPr>
        <p:blipFill>
          <a:blip r:embed="rId3"/>
          <a:stretch>
            <a:fillRect/>
          </a:stretch>
        </p:blipFill>
        <p:spPr>
          <a:xfrm>
            <a:off x="57008" y="0"/>
            <a:ext cx="12077983" cy="6858000"/>
          </a:xfrm>
          <a:prstGeom prst="rect">
            <a:avLst/>
          </a:prstGeom>
        </p:spPr>
      </p:pic>
    </p:spTree>
    <p:extLst>
      <p:ext uri="{BB962C8B-B14F-4D97-AF65-F5344CB8AC3E}">
        <p14:creationId xmlns:p14="http://schemas.microsoft.com/office/powerpoint/2010/main" val="171703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E09AA5-AAC2-4B71-AAC1-ADEA92E372DE}"/>
              </a:ext>
            </a:extLst>
          </p:cNvPr>
          <p:cNvPicPr>
            <a:picLocks noChangeAspect="1"/>
          </p:cNvPicPr>
          <p:nvPr/>
        </p:nvPicPr>
        <p:blipFill>
          <a:blip r:embed="rId3"/>
          <a:stretch>
            <a:fillRect/>
          </a:stretch>
        </p:blipFill>
        <p:spPr>
          <a:xfrm>
            <a:off x="0" y="89684"/>
            <a:ext cx="12192000" cy="6678632"/>
          </a:xfrm>
          <a:prstGeom prst="rect">
            <a:avLst/>
          </a:prstGeom>
        </p:spPr>
      </p:pic>
    </p:spTree>
    <p:extLst>
      <p:ext uri="{BB962C8B-B14F-4D97-AF65-F5344CB8AC3E}">
        <p14:creationId xmlns:p14="http://schemas.microsoft.com/office/powerpoint/2010/main" val="299374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746789-79A6-4E69-AE68-DE62003ED0E0}"/>
              </a:ext>
            </a:extLst>
          </p:cNvPr>
          <p:cNvPicPr>
            <a:picLocks noChangeAspect="1"/>
          </p:cNvPicPr>
          <p:nvPr/>
        </p:nvPicPr>
        <p:blipFill>
          <a:blip r:embed="rId3"/>
          <a:stretch>
            <a:fillRect/>
          </a:stretch>
        </p:blipFill>
        <p:spPr>
          <a:xfrm>
            <a:off x="0" y="14854"/>
            <a:ext cx="12192000" cy="6828291"/>
          </a:xfrm>
          <a:prstGeom prst="rect">
            <a:avLst/>
          </a:prstGeom>
        </p:spPr>
      </p:pic>
    </p:spTree>
    <p:extLst>
      <p:ext uri="{BB962C8B-B14F-4D97-AF65-F5344CB8AC3E}">
        <p14:creationId xmlns:p14="http://schemas.microsoft.com/office/powerpoint/2010/main" val="245040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176BD1-209D-421A-8F87-D5BD092371B5}"/>
              </a:ext>
            </a:extLst>
          </p:cNvPr>
          <p:cNvPicPr>
            <a:picLocks noChangeAspect="1"/>
          </p:cNvPicPr>
          <p:nvPr/>
        </p:nvPicPr>
        <p:blipFill>
          <a:blip r:embed="rId3"/>
          <a:stretch>
            <a:fillRect/>
          </a:stretch>
        </p:blipFill>
        <p:spPr>
          <a:xfrm>
            <a:off x="0" y="1201739"/>
            <a:ext cx="12192000" cy="4454522"/>
          </a:xfrm>
          <a:prstGeom prst="rect">
            <a:avLst/>
          </a:prstGeom>
        </p:spPr>
      </p:pic>
    </p:spTree>
    <p:extLst>
      <p:ext uri="{BB962C8B-B14F-4D97-AF65-F5344CB8AC3E}">
        <p14:creationId xmlns:p14="http://schemas.microsoft.com/office/powerpoint/2010/main" val="3000520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7300F4-61E7-4139-8E78-9D73A9EE9C4C}"/>
              </a:ext>
            </a:extLst>
          </p:cNvPr>
          <p:cNvSpPr>
            <a:spLocks noGrp="1"/>
          </p:cNvSpPr>
          <p:nvPr>
            <p:ph type="title"/>
          </p:nvPr>
        </p:nvSpPr>
        <p:spPr>
          <a:xfrm>
            <a:off x="1501588" y="79068"/>
            <a:ext cx="9065941" cy="938463"/>
          </a:xfrm>
        </p:spPr>
        <p:txBody>
          <a:bodyPr>
            <a:normAutofit/>
          </a:bodyPr>
          <a:lstStyle/>
          <a:p>
            <a:pPr algn="ctr"/>
            <a:r>
              <a:rPr lang="en-US" b="1" dirty="0">
                <a:solidFill>
                  <a:srgbClr val="00B0F0"/>
                </a:solidFill>
                <a:latin typeface="Arial" panose="020B0604020202020204" pitchFamily="34" charset="0"/>
                <a:cs typeface="Arial" panose="020B0604020202020204" pitchFamily="34" charset="0"/>
              </a:rPr>
              <a:t>User Management</a:t>
            </a:r>
          </a:p>
        </p:txBody>
      </p:sp>
      <p:pic>
        <p:nvPicPr>
          <p:cNvPr id="2" name="Picture 1"/>
          <p:cNvPicPr>
            <a:picLocks noChangeAspect="1"/>
          </p:cNvPicPr>
          <p:nvPr/>
        </p:nvPicPr>
        <p:blipFill rotWithShape="1">
          <a:blip r:embed="rId2"/>
          <a:srcRect r="84796"/>
          <a:stretch/>
        </p:blipFill>
        <p:spPr>
          <a:xfrm>
            <a:off x="5931333" y="978449"/>
            <a:ext cx="741579" cy="2369375"/>
          </a:xfrm>
          <a:prstGeom prst="rect">
            <a:avLst/>
          </a:prstGeom>
        </p:spPr>
      </p:pic>
      <p:cxnSp>
        <p:nvCxnSpPr>
          <p:cNvPr id="4" name="Straight Connector 3"/>
          <p:cNvCxnSpPr/>
          <p:nvPr/>
        </p:nvCxnSpPr>
        <p:spPr>
          <a:xfrm>
            <a:off x="6148476" y="3435072"/>
            <a:ext cx="52443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AACA94AD-552F-4B25-9BF8-6BF0B56854A4}"/>
              </a:ext>
            </a:extLst>
          </p:cNvPr>
          <p:cNvSpPr txBox="1">
            <a:spLocks noGrp="1"/>
          </p:cNvSpPr>
          <p:nvPr>
            <p:ph idx="1"/>
          </p:nvPr>
        </p:nvSpPr>
        <p:spPr>
          <a:xfrm>
            <a:off x="100837" y="1229754"/>
            <a:ext cx="5830496" cy="529580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CSO administrators can add users to their organization</a:t>
            </a:r>
          </a:p>
          <a:p>
            <a:pPr lvl="1"/>
            <a:r>
              <a:rPr lang="en-US" sz="1600" dirty="0">
                <a:latin typeface="Arial" panose="020B0604020202020204" pitchFamily="34" charset="0"/>
                <a:cs typeface="Arial" panose="020B0604020202020204" pitchFamily="34" charset="0"/>
              </a:rPr>
              <a:t>Users will get an e-mail from the system when added by an administrator </a:t>
            </a:r>
          </a:p>
          <a:p>
            <a:pPr marL="0" indent="0">
              <a:buNone/>
            </a:pPr>
            <a:endParaRPr lang="en-US" sz="9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Three user roles exist</a:t>
            </a:r>
          </a:p>
          <a:p>
            <a:pPr lvl="1"/>
            <a:r>
              <a:rPr lang="en-US" sz="1400" b="1" u="sng" dirty="0">
                <a:latin typeface="Arial" panose="020B0604020202020204" pitchFamily="34" charset="0"/>
                <a:cs typeface="Arial" panose="020B0604020202020204" pitchFamily="34" charset="0"/>
              </a:rPr>
              <a:t>Administrator:</a:t>
            </a:r>
            <a:r>
              <a:rPr lang="en-US" sz="1400" dirty="0">
                <a:latin typeface="Arial" panose="020B0604020202020204" pitchFamily="34" charset="0"/>
                <a:cs typeface="Arial" panose="020B0604020202020204" pitchFamily="34" charset="0"/>
              </a:rPr>
              <a:t> can implement all functionalities in the portal</a:t>
            </a:r>
          </a:p>
          <a:p>
            <a:pPr lvl="1"/>
            <a:r>
              <a:rPr lang="en-US" sz="1400" b="1" u="sng" dirty="0">
                <a:latin typeface="Arial" panose="020B0604020202020204" pitchFamily="34" charset="0"/>
                <a:cs typeface="Arial" panose="020B0604020202020204" pitchFamily="34" charset="0"/>
              </a:rPr>
              <a:t>Editor:</a:t>
            </a:r>
            <a:r>
              <a:rPr lang="en-US" sz="1400" dirty="0">
                <a:latin typeface="Arial" panose="020B0604020202020204" pitchFamily="34" charset="0"/>
                <a:cs typeface="Arial" panose="020B0604020202020204" pitchFamily="34" charset="0"/>
              </a:rPr>
              <a:t> Can edit an organization’s profile and submit concept notes</a:t>
            </a:r>
          </a:p>
          <a:p>
            <a:pPr lvl="1"/>
            <a:r>
              <a:rPr lang="en-US" sz="1400" b="1" u="sng" dirty="0">
                <a:latin typeface="Arial" panose="020B0604020202020204" pitchFamily="34" charset="0"/>
                <a:cs typeface="Arial" panose="020B0604020202020204" pitchFamily="34" charset="0"/>
              </a:rPr>
              <a:t>Reader:</a:t>
            </a:r>
            <a:r>
              <a:rPr lang="en-US" sz="1400" dirty="0">
                <a:latin typeface="Arial" panose="020B0604020202020204" pitchFamily="34" charset="0"/>
                <a:cs typeface="Arial" panose="020B0604020202020204" pitchFamily="34" charset="0"/>
              </a:rPr>
              <a:t> Can only read information on the portal</a:t>
            </a:r>
          </a:p>
          <a:p>
            <a:pPr lvl="1"/>
            <a:endParaRPr lang="en-US" sz="1400" dirty="0">
              <a:latin typeface="Arial" panose="020B0604020202020204" pitchFamily="34" charset="0"/>
              <a:cs typeface="Arial" panose="020B0604020202020204" pitchFamily="34" charset="0"/>
            </a:endParaRPr>
          </a:p>
          <a:p>
            <a:pPr lvl="1"/>
            <a:endParaRPr lang="en-US" sz="9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HQ admins of INGOs can assign users to their global offices</a:t>
            </a:r>
          </a:p>
          <a:p>
            <a:pPr lvl="1"/>
            <a:r>
              <a:rPr lang="en-US" sz="1400" dirty="0">
                <a:latin typeface="Arial" panose="020B0604020202020204" pitchFamily="34" charset="0"/>
                <a:cs typeface="Arial" panose="020B0604020202020204" pitchFamily="34" charset="0"/>
              </a:rPr>
              <a:t>Admins of INGO country offices can only assign users within that country office</a:t>
            </a:r>
          </a:p>
          <a:p>
            <a:endParaRPr lang="en-US" sz="9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Admins can deactivate users or change user roles</a:t>
            </a:r>
          </a:p>
        </p:txBody>
      </p:sp>
      <p:pic>
        <p:nvPicPr>
          <p:cNvPr id="7" name="Picture 6"/>
          <p:cNvPicPr>
            <a:picLocks noChangeAspect="1"/>
          </p:cNvPicPr>
          <p:nvPr/>
        </p:nvPicPr>
        <p:blipFill>
          <a:blip r:embed="rId3"/>
          <a:stretch>
            <a:fillRect/>
          </a:stretch>
        </p:blipFill>
        <p:spPr>
          <a:xfrm>
            <a:off x="6751950" y="978449"/>
            <a:ext cx="5223983" cy="2316080"/>
          </a:xfrm>
          <a:prstGeom prst="rect">
            <a:avLst/>
          </a:prstGeom>
        </p:spPr>
      </p:pic>
      <p:cxnSp>
        <p:nvCxnSpPr>
          <p:cNvPr id="8" name="Straight Connector 7"/>
          <p:cNvCxnSpPr/>
          <p:nvPr/>
        </p:nvCxnSpPr>
        <p:spPr>
          <a:xfrm>
            <a:off x="11451497" y="1229754"/>
            <a:ext cx="52443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7282511" y="3585028"/>
            <a:ext cx="2923807" cy="289472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138509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B7B69A-30AD-4C7E-A0B9-4D576C9409EF}"/>
              </a:ext>
            </a:extLst>
          </p:cNvPr>
          <p:cNvSpPr>
            <a:spLocks noGrp="1"/>
          </p:cNvSpPr>
          <p:nvPr>
            <p:ph idx="1"/>
          </p:nvPr>
        </p:nvSpPr>
        <p:spPr>
          <a:xfrm>
            <a:off x="48979" y="616969"/>
            <a:ext cx="4914208" cy="5705594"/>
          </a:xfrm>
        </p:spPr>
        <p:txBody>
          <a:bodyPr>
            <a:normAutofit fontScale="92500" lnSpcReduction="20000"/>
          </a:bodyPr>
          <a:lstStyle/>
          <a:p>
            <a:r>
              <a:rPr lang="en-US" dirty="0"/>
              <a:t>To get information on how to navigate the portal, click on the Resource library link on the landing page.</a:t>
            </a:r>
          </a:p>
          <a:p>
            <a:pPr lvl="1"/>
            <a:r>
              <a:rPr lang="en-US" dirty="0"/>
              <a:t>The resource library link is also available inside portal (on the left navigation panel)</a:t>
            </a:r>
          </a:p>
          <a:p>
            <a:endParaRPr lang="en-US" dirty="0"/>
          </a:p>
          <a:p>
            <a:r>
              <a:rPr lang="en-US" dirty="0"/>
              <a:t>The resource library has</a:t>
            </a:r>
          </a:p>
          <a:p>
            <a:pPr marL="342900" indent="-342900">
              <a:buAutoNum type="arabicPeriod"/>
            </a:pPr>
            <a:r>
              <a:rPr lang="en-US" dirty="0"/>
              <a:t>User Guides and videos for navigation around the portal and </a:t>
            </a:r>
          </a:p>
          <a:p>
            <a:pPr marL="342900" indent="-342900">
              <a:buAutoNum type="arabicPeriod"/>
            </a:pPr>
            <a:endParaRPr lang="en-US" dirty="0"/>
          </a:p>
          <a:p>
            <a:pPr marL="342900" indent="-342900">
              <a:buAutoNum type="arabicPeriod"/>
            </a:pPr>
            <a:r>
              <a:rPr lang="en-US" dirty="0"/>
              <a:t>Partnership Guidelines and templates for the Participating UN Agencies</a:t>
            </a:r>
          </a:p>
          <a:p>
            <a:pPr lvl="1"/>
            <a:endParaRPr lang="en-US" dirty="0"/>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55B6CFEF-C2A0-4709-89A1-D44493F12AED}"/>
              </a:ext>
            </a:extLst>
          </p:cNvPr>
          <p:cNvPicPr>
            <a:picLocks noChangeAspect="1"/>
          </p:cNvPicPr>
          <p:nvPr/>
        </p:nvPicPr>
        <p:blipFill rotWithShape="1">
          <a:blip r:embed="rId2"/>
          <a:srcRect t="5251" b="51821"/>
          <a:stretch/>
        </p:blipFill>
        <p:spPr>
          <a:xfrm>
            <a:off x="4963187" y="1157005"/>
            <a:ext cx="5746376" cy="1351483"/>
          </a:xfrm>
          <a:prstGeom prst="rect">
            <a:avLst/>
          </a:prstGeom>
        </p:spPr>
      </p:pic>
      <p:cxnSp>
        <p:nvCxnSpPr>
          <p:cNvPr id="7" name="Straight Connector 6">
            <a:extLst>
              <a:ext uri="{FF2B5EF4-FFF2-40B4-BE49-F238E27FC236}">
                <a16:creationId xmlns:a16="http://schemas.microsoft.com/office/drawing/2014/main" id="{9A56C00C-B880-40EA-BB71-4DDB8A1A0E54}"/>
              </a:ext>
            </a:extLst>
          </p:cNvPr>
          <p:cNvCxnSpPr/>
          <p:nvPr/>
        </p:nvCxnSpPr>
        <p:spPr>
          <a:xfrm>
            <a:off x="7753199" y="1338829"/>
            <a:ext cx="55473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87300F4-61E7-4139-8E78-9D73A9EE9C4C}"/>
              </a:ext>
            </a:extLst>
          </p:cNvPr>
          <p:cNvSpPr txBox="1">
            <a:spLocks/>
          </p:cNvSpPr>
          <p:nvPr/>
        </p:nvSpPr>
        <p:spPr>
          <a:xfrm>
            <a:off x="322729" y="-110132"/>
            <a:ext cx="9280916" cy="9384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B0F0"/>
                </a:solidFill>
                <a:latin typeface="Arial" panose="020B0604020202020204" pitchFamily="34" charset="0"/>
                <a:cs typeface="Arial" panose="020B0604020202020204" pitchFamily="34" charset="0"/>
              </a:rPr>
              <a:t>Where to find Help: Resource Library</a:t>
            </a:r>
          </a:p>
        </p:txBody>
      </p:sp>
      <p:pic>
        <p:nvPicPr>
          <p:cNvPr id="8" name="Picture 7">
            <a:extLst>
              <a:ext uri="{FF2B5EF4-FFF2-40B4-BE49-F238E27FC236}">
                <a16:creationId xmlns:a16="http://schemas.microsoft.com/office/drawing/2014/main" id="{59672134-D0AC-4BF0-B48E-3ED200CE089A}"/>
              </a:ext>
            </a:extLst>
          </p:cNvPr>
          <p:cNvPicPr>
            <a:picLocks noChangeAspect="1"/>
          </p:cNvPicPr>
          <p:nvPr/>
        </p:nvPicPr>
        <p:blipFill rotWithShape="1">
          <a:blip r:embed="rId3"/>
          <a:srcRect t="605" b="26248"/>
          <a:stretch/>
        </p:blipFill>
        <p:spPr>
          <a:xfrm>
            <a:off x="6376350" y="2508488"/>
            <a:ext cx="5546513" cy="4272954"/>
          </a:xfrm>
          <a:prstGeom prst="rect">
            <a:avLst/>
          </a:prstGeom>
        </p:spPr>
      </p:pic>
      <p:cxnSp>
        <p:nvCxnSpPr>
          <p:cNvPr id="12" name="Straight Connector 11">
            <a:extLst>
              <a:ext uri="{FF2B5EF4-FFF2-40B4-BE49-F238E27FC236}">
                <a16:creationId xmlns:a16="http://schemas.microsoft.com/office/drawing/2014/main" id="{79A44F90-6050-4A73-912A-960957E1D015}"/>
              </a:ext>
            </a:extLst>
          </p:cNvPr>
          <p:cNvCxnSpPr/>
          <p:nvPr/>
        </p:nvCxnSpPr>
        <p:spPr>
          <a:xfrm>
            <a:off x="9432500" y="5510850"/>
            <a:ext cx="578827" cy="345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418687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45B64-5EA2-4FD4-A4A2-CE67D1011576}"/>
              </a:ext>
            </a:extLst>
          </p:cNvPr>
          <p:cNvSpPr>
            <a:spLocks noGrp="1"/>
          </p:cNvSpPr>
          <p:nvPr>
            <p:ph idx="1"/>
          </p:nvPr>
        </p:nvSpPr>
        <p:spPr>
          <a:xfrm>
            <a:off x="52566" y="1302262"/>
            <a:ext cx="5237017" cy="4779263"/>
          </a:xfrm>
        </p:spPr>
        <p:txBody>
          <a:bodyPr>
            <a:normAutofit/>
          </a:bodyPr>
          <a:lstStyle/>
          <a:p>
            <a:r>
              <a:rPr lang="en-US" dirty="0"/>
              <a:t>If information needed cannot be found in the resource library, users can click on the green Help button located on the bottom right of the screen.</a:t>
            </a:r>
          </a:p>
          <a:p>
            <a:pPr marL="0" indent="0">
              <a:buNone/>
            </a:pPr>
            <a:endParaRPr lang="en-US" dirty="0"/>
          </a:p>
          <a:p>
            <a:r>
              <a:rPr lang="en-US" dirty="0"/>
              <a:t>You will receive a response within 48hrs</a:t>
            </a:r>
          </a:p>
          <a:p>
            <a:endParaRPr lang="en-US" dirty="0"/>
          </a:p>
        </p:txBody>
      </p:sp>
      <p:sp>
        <p:nvSpPr>
          <p:cNvPr id="4" name="Title 1">
            <a:extLst>
              <a:ext uri="{FF2B5EF4-FFF2-40B4-BE49-F238E27FC236}">
                <a16:creationId xmlns:a16="http://schemas.microsoft.com/office/drawing/2014/main" id="{FC4DE10F-2CEE-42A6-8F49-D82753AE783F}"/>
              </a:ext>
            </a:extLst>
          </p:cNvPr>
          <p:cNvSpPr txBox="1">
            <a:spLocks/>
          </p:cNvSpPr>
          <p:nvPr/>
        </p:nvSpPr>
        <p:spPr>
          <a:xfrm>
            <a:off x="1437030" y="151427"/>
            <a:ext cx="10515600" cy="738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Where to Find Help: Help Desk</a:t>
            </a:r>
          </a:p>
        </p:txBody>
      </p:sp>
      <p:pic>
        <p:nvPicPr>
          <p:cNvPr id="2" name="Picture 1"/>
          <p:cNvPicPr>
            <a:picLocks noChangeAspect="1"/>
          </p:cNvPicPr>
          <p:nvPr/>
        </p:nvPicPr>
        <p:blipFill rotWithShape="1">
          <a:blip r:embed="rId2"/>
          <a:srcRect l="90383" t="90815" r="1308" b="516"/>
          <a:stretch/>
        </p:blipFill>
        <p:spPr>
          <a:xfrm>
            <a:off x="6602506" y="1242063"/>
            <a:ext cx="1579298" cy="748981"/>
          </a:xfrm>
          <a:prstGeom prst="rect">
            <a:avLst/>
          </a:prstGeom>
        </p:spPr>
      </p:pic>
      <p:cxnSp>
        <p:nvCxnSpPr>
          <p:cNvPr id="8" name="Straight Connector 7">
            <a:extLst>
              <a:ext uri="{FF2B5EF4-FFF2-40B4-BE49-F238E27FC236}">
                <a16:creationId xmlns:a16="http://schemas.microsoft.com/office/drawing/2014/main" id="{79A44F90-6050-4A73-912A-960957E1D015}"/>
              </a:ext>
            </a:extLst>
          </p:cNvPr>
          <p:cNvCxnSpPr/>
          <p:nvPr/>
        </p:nvCxnSpPr>
        <p:spPr>
          <a:xfrm flipV="1">
            <a:off x="6825137" y="1991044"/>
            <a:ext cx="1205753" cy="978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8588189" y="890146"/>
            <a:ext cx="3078911" cy="506994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1458241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7300F4-61E7-4139-8E78-9D73A9EE9C4C}"/>
              </a:ext>
            </a:extLst>
          </p:cNvPr>
          <p:cNvSpPr>
            <a:spLocks noGrp="1"/>
          </p:cNvSpPr>
          <p:nvPr>
            <p:ph type="title"/>
          </p:nvPr>
        </p:nvSpPr>
        <p:spPr>
          <a:xfrm>
            <a:off x="101357" y="109003"/>
            <a:ext cx="10312353" cy="938463"/>
          </a:xfrm>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Migrated Partners from UNHCR’s Portal</a:t>
            </a:r>
          </a:p>
        </p:txBody>
      </p:sp>
      <p:sp>
        <p:nvSpPr>
          <p:cNvPr id="10" name="Content Placeholder 3">
            <a:extLst>
              <a:ext uri="{FF2B5EF4-FFF2-40B4-BE49-F238E27FC236}">
                <a16:creationId xmlns:a16="http://schemas.microsoft.com/office/drawing/2014/main" id="{AACA94AD-552F-4B25-9BF8-6BF0B56854A4}"/>
              </a:ext>
            </a:extLst>
          </p:cNvPr>
          <p:cNvSpPr txBox="1">
            <a:spLocks noGrp="1"/>
          </p:cNvSpPr>
          <p:nvPr>
            <p:ph idx="1"/>
          </p:nvPr>
        </p:nvSpPr>
        <p:spPr>
          <a:xfrm>
            <a:off x="282223" y="1668744"/>
            <a:ext cx="11610975" cy="334758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Organizations who were registered on the UNHCR Portal have had their information migrated onto the UN Partner Porta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Migrated organizations accessing the UN Partner Portal for the first time, should follow the “Login as a Migrated User” guide on the resource library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Please ensure you are using the same e-mail address when trying to login to the UN Partner Portal that you used for the UNHCR Portal</a:t>
            </a:r>
            <a:endParaRPr lang="en-US" sz="3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293944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7300F4-61E7-4139-8E78-9D73A9EE9C4C}"/>
              </a:ext>
            </a:extLst>
          </p:cNvPr>
          <p:cNvSpPr>
            <a:spLocks noGrp="1"/>
          </p:cNvSpPr>
          <p:nvPr>
            <p:ph type="title"/>
          </p:nvPr>
        </p:nvSpPr>
        <p:spPr>
          <a:xfrm>
            <a:off x="628138" y="458574"/>
            <a:ext cx="8089142" cy="938463"/>
          </a:xfrm>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What is the UN Partner Portal?</a:t>
            </a:r>
          </a:p>
        </p:txBody>
      </p:sp>
      <p:sp>
        <p:nvSpPr>
          <p:cNvPr id="10" name="Content Placeholder 3">
            <a:extLst>
              <a:ext uri="{FF2B5EF4-FFF2-40B4-BE49-F238E27FC236}">
                <a16:creationId xmlns:a16="http://schemas.microsoft.com/office/drawing/2014/main" id="{AACA94AD-552F-4B25-9BF8-6BF0B56854A4}"/>
              </a:ext>
            </a:extLst>
          </p:cNvPr>
          <p:cNvSpPr txBox="1">
            <a:spLocks noGrp="1"/>
          </p:cNvSpPr>
          <p:nvPr>
            <p:ph idx="1"/>
          </p:nvPr>
        </p:nvSpPr>
        <p:spPr>
          <a:xfrm>
            <a:off x="628138" y="1772957"/>
            <a:ext cx="10941801" cy="2554545"/>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The UN Partner Portal is an </a:t>
            </a:r>
            <a:r>
              <a:rPr lang="en-US" sz="3000" b="1" dirty="0">
                <a:solidFill>
                  <a:srgbClr val="00B0F0"/>
                </a:solidFill>
                <a:latin typeface="Arial" panose="020B0604020202020204" pitchFamily="34" charset="0"/>
                <a:cs typeface="Arial" panose="020B0604020202020204" pitchFamily="34" charset="0"/>
              </a:rPr>
              <a:t>online platform </a:t>
            </a:r>
            <a:r>
              <a:rPr lang="en-US" sz="3000" dirty="0">
                <a:latin typeface="Arial" panose="020B0604020202020204" pitchFamily="34" charset="0"/>
                <a:cs typeface="Arial" panose="020B0604020202020204" pitchFamily="34" charset="0"/>
              </a:rPr>
              <a:t>for UN agencies and civil society organizations (CSOs) to connect</a:t>
            </a:r>
          </a:p>
          <a:p>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It can be accessed by going to </a:t>
            </a:r>
            <a:r>
              <a:rPr lang="en-US" sz="3000" dirty="0">
                <a:latin typeface="Arial" panose="020B0604020202020204" pitchFamily="34" charset="0"/>
                <a:cs typeface="Arial" panose="020B0604020202020204" pitchFamily="34" charset="0"/>
                <a:hlinkClick r:id="rId2"/>
              </a:rPr>
              <a:t>www.unpartnerportal.org</a:t>
            </a:r>
            <a:r>
              <a:rPr lang="en-US" sz="3000" dirty="0">
                <a:latin typeface="Arial" panose="020B0604020202020204" pitchFamily="34" charset="0"/>
                <a:cs typeface="Arial" panose="020B0604020202020204" pitchFamily="34" charset="0"/>
              </a:rPr>
              <a:t> </a:t>
            </a:r>
          </a:p>
          <a:p>
            <a:endParaRPr lang="en-US" sz="3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262862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AACA94AD-552F-4B25-9BF8-6BF0B56854A4}"/>
              </a:ext>
            </a:extLst>
          </p:cNvPr>
          <p:cNvSpPr txBox="1">
            <a:spLocks noGrp="1"/>
          </p:cNvSpPr>
          <p:nvPr>
            <p:ph idx="1"/>
          </p:nvPr>
        </p:nvSpPr>
        <p:spPr>
          <a:xfrm>
            <a:off x="741872" y="1203836"/>
            <a:ext cx="3477703" cy="424732"/>
          </a:xfrm>
          <a:prstGeom prst="rect">
            <a:avLst/>
          </a:prstGeom>
          <a:noFill/>
        </p:spPr>
        <p:txBody>
          <a:bodyPr wrap="square" rtlCol="0">
            <a:spAutoFit/>
          </a:bodyPr>
          <a:lstStyle/>
          <a:p>
            <a:pPr marL="0" indent="0">
              <a:buNone/>
            </a:pPr>
            <a:r>
              <a:rPr lang="en-GB" sz="2400" dirty="0">
                <a:hlinkClick r:id="rId3"/>
              </a:rPr>
              <a:t>www.unpartnerportal.org</a:t>
            </a:r>
            <a:endParaRPr lang="en-GB" sz="2400" dirty="0"/>
          </a:p>
        </p:txBody>
      </p:sp>
      <p:pic>
        <p:nvPicPr>
          <p:cNvPr id="2" name="Picture 1"/>
          <p:cNvPicPr>
            <a:picLocks noChangeAspect="1"/>
          </p:cNvPicPr>
          <p:nvPr/>
        </p:nvPicPr>
        <p:blipFill>
          <a:blip r:embed="rId4"/>
          <a:stretch>
            <a:fillRect/>
          </a:stretch>
        </p:blipFill>
        <p:spPr>
          <a:xfrm>
            <a:off x="614399" y="1689404"/>
            <a:ext cx="9726382" cy="762106"/>
          </a:xfrm>
          <a:prstGeom prst="rect">
            <a:avLst/>
          </a:prstGeom>
          <a:ln>
            <a:noFill/>
          </a:ln>
          <a:effectLst>
            <a:outerShdw blurRad="292100" dist="139700" dir="2700000" algn="tl" rotWithShape="0">
              <a:srgbClr val="333333">
                <a:alpha val="65000"/>
              </a:srgbClr>
            </a:outerShdw>
          </a:effectLst>
        </p:spPr>
      </p:pic>
      <p:sp>
        <p:nvSpPr>
          <p:cNvPr id="3" name="Rounded Rectangle 2"/>
          <p:cNvSpPr/>
          <p:nvPr/>
        </p:nvSpPr>
        <p:spPr>
          <a:xfrm>
            <a:off x="9495484" y="1655462"/>
            <a:ext cx="1163552" cy="985513"/>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987300F4-61E7-4139-8E78-9D73A9EE9C4C}"/>
              </a:ext>
            </a:extLst>
          </p:cNvPr>
          <p:cNvSpPr>
            <a:spLocks noGrp="1"/>
          </p:cNvSpPr>
          <p:nvPr>
            <p:ph type="title"/>
          </p:nvPr>
        </p:nvSpPr>
        <p:spPr>
          <a:xfrm>
            <a:off x="665163" y="204788"/>
            <a:ext cx="6869112" cy="938212"/>
          </a:xfrm>
        </p:spPr>
        <p:txBody>
          <a:bodyPr>
            <a:normAutofit fontScale="90000"/>
          </a:bodyPr>
          <a:lstStyle/>
          <a:p>
            <a:pPr algn="ctr"/>
            <a:r>
              <a:rPr lang="en-US" b="1" dirty="0">
                <a:solidFill>
                  <a:srgbClr val="00B0F0"/>
                </a:solidFill>
                <a:latin typeface="Arial" panose="020B0604020202020204" pitchFamily="34" charset="0"/>
                <a:cs typeface="Arial" panose="020B0604020202020204" pitchFamily="34" charset="0"/>
              </a:rPr>
              <a:t>Login for Migrated Partners</a:t>
            </a:r>
          </a:p>
        </p:txBody>
      </p:sp>
      <p:pic>
        <p:nvPicPr>
          <p:cNvPr id="7" name="Picture 6"/>
          <p:cNvPicPr>
            <a:picLocks noChangeAspect="1"/>
          </p:cNvPicPr>
          <p:nvPr/>
        </p:nvPicPr>
        <p:blipFill>
          <a:blip r:embed="rId5"/>
          <a:stretch>
            <a:fillRect/>
          </a:stretch>
        </p:blipFill>
        <p:spPr>
          <a:xfrm>
            <a:off x="403411" y="2741828"/>
            <a:ext cx="2745060" cy="1224148"/>
          </a:xfrm>
          <a:prstGeom prst="rect">
            <a:avLst/>
          </a:prstGeom>
        </p:spPr>
      </p:pic>
      <p:sp>
        <p:nvSpPr>
          <p:cNvPr id="11" name="Rounded Rectangle 10"/>
          <p:cNvSpPr/>
          <p:nvPr/>
        </p:nvSpPr>
        <p:spPr>
          <a:xfrm>
            <a:off x="1416578" y="3509983"/>
            <a:ext cx="699093" cy="533099"/>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6"/>
          <a:stretch>
            <a:fillRect/>
          </a:stretch>
        </p:blipFill>
        <p:spPr>
          <a:xfrm>
            <a:off x="3569703" y="2858544"/>
            <a:ext cx="7089333" cy="3318139"/>
          </a:xfrm>
          <a:prstGeom prst="rect">
            <a:avLst/>
          </a:prstGeom>
          <a:ln>
            <a:noFill/>
          </a:ln>
          <a:effectLst>
            <a:outerShdw blurRad="292100" dist="139700" dir="2700000" algn="tl" rotWithShape="0">
              <a:srgbClr val="333333">
                <a:alpha val="65000"/>
              </a:srgbClr>
            </a:outerShdw>
          </a:effectLst>
        </p:spPr>
      </p:pic>
      <p:sp>
        <p:nvSpPr>
          <p:cNvPr id="13" name="Rounded Rectangle 12"/>
          <p:cNvSpPr/>
          <p:nvPr/>
        </p:nvSpPr>
        <p:spPr>
          <a:xfrm>
            <a:off x="9083108" y="5614927"/>
            <a:ext cx="804963" cy="427285"/>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 Arrow 13"/>
          <p:cNvSpPr/>
          <p:nvPr/>
        </p:nvSpPr>
        <p:spPr>
          <a:xfrm>
            <a:off x="9619129" y="6055661"/>
            <a:ext cx="188259" cy="3585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3411863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7300F4-61E7-4139-8E78-9D73A9EE9C4C}"/>
              </a:ext>
            </a:extLst>
          </p:cNvPr>
          <p:cNvSpPr>
            <a:spLocks noGrp="1"/>
          </p:cNvSpPr>
          <p:nvPr>
            <p:ph type="title"/>
          </p:nvPr>
        </p:nvSpPr>
        <p:spPr>
          <a:xfrm>
            <a:off x="736881" y="303180"/>
            <a:ext cx="6869112" cy="938212"/>
          </a:xfrm>
        </p:spPr>
        <p:txBody>
          <a:bodyPr>
            <a:normAutofit fontScale="90000"/>
          </a:bodyPr>
          <a:lstStyle/>
          <a:p>
            <a:pPr algn="ctr"/>
            <a:r>
              <a:rPr lang="en-US" b="1" dirty="0">
                <a:solidFill>
                  <a:srgbClr val="00B0F0"/>
                </a:solidFill>
                <a:latin typeface="Arial" panose="020B0604020202020204" pitchFamily="34" charset="0"/>
                <a:cs typeface="Arial" panose="020B0604020202020204" pitchFamily="34" charset="0"/>
              </a:rPr>
              <a:t>Login for Migrated Partners</a:t>
            </a:r>
          </a:p>
        </p:txBody>
      </p:sp>
      <p:pic>
        <p:nvPicPr>
          <p:cNvPr id="5" name="Picture 4"/>
          <p:cNvPicPr>
            <a:picLocks noChangeAspect="1"/>
          </p:cNvPicPr>
          <p:nvPr/>
        </p:nvPicPr>
        <p:blipFill>
          <a:blip r:embed="rId3"/>
          <a:stretch>
            <a:fillRect/>
          </a:stretch>
        </p:blipFill>
        <p:spPr>
          <a:xfrm>
            <a:off x="201686" y="1081428"/>
            <a:ext cx="4855644" cy="2920387"/>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3000553" y="1458945"/>
            <a:ext cx="1983823" cy="702256"/>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6096740" y="2325900"/>
            <a:ext cx="5563376" cy="2896004"/>
          </a:xfrm>
          <a:prstGeom prst="rect">
            <a:avLst/>
          </a:prstGeom>
          <a:ln>
            <a:noFill/>
          </a:ln>
          <a:effectLst>
            <a:outerShdw blurRad="292100" dist="139700" dir="2700000" algn="tl" rotWithShape="0">
              <a:srgbClr val="333333">
                <a:alpha val="65000"/>
              </a:srgbClr>
            </a:outerShdw>
          </a:effectLst>
        </p:spPr>
      </p:pic>
      <p:sp>
        <p:nvSpPr>
          <p:cNvPr id="16" name="Rounded Rectangle 15"/>
          <p:cNvSpPr/>
          <p:nvPr/>
        </p:nvSpPr>
        <p:spPr>
          <a:xfrm>
            <a:off x="8148919" y="4381841"/>
            <a:ext cx="1425388" cy="297735"/>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pic>
        <p:nvPicPr>
          <p:cNvPr id="19" name="Picture 18"/>
          <p:cNvPicPr>
            <a:picLocks noChangeAspect="1"/>
          </p:cNvPicPr>
          <p:nvPr/>
        </p:nvPicPr>
        <p:blipFill>
          <a:blip r:embed="rId6"/>
          <a:stretch>
            <a:fillRect/>
          </a:stretch>
        </p:blipFill>
        <p:spPr>
          <a:xfrm>
            <a:off x="2145414" y="4939554"/>
            <a:ext cx="3083857" cy="1541928"/>
          </a:xfrm>
          <a:prstGeom prst="rect">
            <a:avLst/>
          </a:prstGeom>
          <a:ln>
            <a:noFill/>
          </a:ln>
          <a:effectLst>
            <a:outerShdw blurRad="292100" dist="139700" dir="2700000" algn="tl" rotWithShape="0">
              <a:srgbClr val="333333">
                <a:alpha val="65000"/>
              </a:srgbClr>
            </a:outerShdw>
          </a:effectLst>
        </p:spPr>
      </p:pic>
      <p:sp>
        <p:nvSpPr>
          <p:cNvPr id="21" name="Curved Left Arrow 20"/>
          <p:cNvSpPr/>
          <p:nvPr/>
        </p:nvSpPr>
        <p:spPr>
          <a:xfrm rot="3397795">
            <a:off x="5823702" y="5461934"/>
            <a:ext cx="546077" cy="1285239"/>
          </a:xfrm>
          <a:prstGeom prst="curvedLeftArrow">
            <a:avLst>
              <a:gd name="adj1" fmla="val 9385"/>
              <a:gd name="adj2" fmla="val 45382"/>
              <a:gd name="adj3" fmla="val 50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urved Left Arrow 21"/>
          <p:cNvSpPr/>
          <p:nvPr/>
        </p:nvSpPr>
        <p:spPr>
          <a:xfrm rot="17900770">
            <a:off x="5845669" y="943377"/>
            <a:ext cx="502140" cy="1367155"/>
          </a:xfrm>
          <a:prstGeom prst="curvedLeftArrow">
            <a:avLst>
              <a:gd name="adj1" fmla="val 9385"/>
              <a:gd name="adj2" fmla="val 45382"/>
              <a:gd name="adj3" fmla="val 50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ontent Placeholder 3">
            <a:extLst>
              <a:ext uri="{FF2B5EF4-FFF2-40B4-BE49-F238E27FC236}">
                <a16:creationId xmlns:a16="http://schemas.microsoft.com/office/drawing/2014/main" id="{AACA94AD-552F-4B25-9BF8-6BF0B56854A4}"/>
              </a:ext>
            </a:extLst>
          </p:cNvPr>
          <p:cNvSpPr txBox="1">
            <a:spLocks noGrp="1"/>
          </p:cNvSpPr>
          <p:nvPr>
            <p:ph idx="1"/>
          </p:nvPr>
        </p:nvSpPr>
        <p:spPr>
          <a:xfrm>
            <a:off x="6783599" y="999050"/>
            <a:ext cx="4656375" cy="996170"/>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Please ensure you are using the same e-mail address  on the UN Partner Portal that you used for the UNHCR Portal</a:t>
            </a:r>
          </a:p>
        </p:txBody>
      </p:sp>
    </p:spTree>
    <p:extLst>
      <p:ext uri="{BB962C8B-B14F-4D97-AF65-F5344CB8AC3E}">
        <p14:creationId xmlns:p14="http://schemas.microsoft.com/office/powerpoint/2010/main" val="162454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7300F4-61E7-4139-8E78-9D73A9EE9C4C}"/>
              </a:ext>
            </a:extLst>
          </p:cNvPr>
          <p:cNvSpPr>
            <a:spLocks noGrp="1"/>
          </p:cNvSpPr>
          <p:nvPr>
            <p:ph type="title"/>
          </p:nvPr>
        </p:nvSpPr>
        <p:spPr>
          <a:xfrm>
            <a:off x="736881" y="303180"/>
            <a:ext cx="6869112" cy="938212"/>
          </a:xfrm>
        </p:spPr>
        <p:txBody>
          <a:bodyPr>
            <a:normAutofit fontScale="90000"/>
          </a:bodyPr>
          <a:lstStyle/>
          <a:p>
            <a:pPr algn="ctr"/>
            <a:r>
              <a:rPr lang="en-US" b="1" dirty="0">
                <a:solidFill>
                  <a:srgbClr val="00B0F0"/>
                </a:solidFill>
                <a:latin typeface="Arial" panose="020B0604020202020204" pitchFamily="34" charset="0"/>
                <a:cs typeface="Arial" panose="020B0604020202020204" pitchFamily="34" charset="0"/>
              </a:rPr>
              <a:t>Login for Migrated Partners</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pic>
        <p:nvPicPr>
          <p:cNvPr id="2" name="Picture 1"/>
          <p:cNvPicPr>
            <a:picLocks noChangeAspect="1"/>
          </p:cNvPicPr>
          <p:nvPr/>
        </p:nvPicPr>
        <p:blipFill>
          <a:blip r:embed="rId4"/>
          <a:stretch>
            <a:fillRect/>
          </a:stretch>
        </p:blipFill>
        <p:spPr>
          <a:xfrm>
            <a:off x="2638808" y="2102112"/>
            <a:ext cx="6890673" cy="4284088"/>
          </a:xfrm>
          <a:prstGeom prst="rect">
            <a:avLst/>
          </a:prstGeom>
        </p:spPr>
      </p:pic>
      <p:sp>
        <p:nvSpPr>
          <p:cNvPr id="7" name="TextBox 6">
            <a:extLst>
              <a:ext uri="{FF2B5EF4-FFF2-40B4-BE49-F238E27FC236}">
                <a16:creationId xmlns:a16="http://schemas.microsoft.com/office/drawing/2014/main" id="{7C69548D-6774-4E63-A4BA-AAA3F61E26B2}"/>
              </a:ext>
            </a:extLst>
          </p:cNvPr>
          <p:cNvSpPr txBox="1"/>
          <p:nvPr/>
        </p:nvSpPr>
        <p:spPr>
          <a:xfrm>
            <a:off x="191060" y="1266482"/>
            <a:ext cx="6609790" cy="667093"/>
          </a:xfrm>
          <a:prstGeom prst="rect">
            <a:avLst/>
          </a:prstGeom>
          <a:noFill/>
        </p:spPr>
        <p:txBody>
          <a:bodyPr wrap="square" rtlCol="0">
            <a:normAutofit fontScale="77500" lnSpcReduction="20000"/>
          </a:bodyPr>
          <a:lstStyle/>
          <a:p>
            <a:pPr marL="285750" indent="-285750">
              <a:buFont typeface="Arial" panose="020B0604020202020204" pitchFamily="34" charset="0"/>
              <a:buChar char="•"/>
            </a:pPr>
            <a:r>
              <a:rPr lang="en-US" sz="3000" dirty="0"/>
              <a:t>Finally, a new password and the name have to be added</a:t>
            </a:r>
          </a:p>
          <a:p>
            <a:pPr lvl="1"/>
            <a:endParaRPr lang="en-US" sz="3000" dirty="0"/>
          </a:p>
          <a:p>
            <a:pPr marL="285750" indent="-285750">
              <a:buFont typeface="Arial" panose="020B0604020202020204" pitchFamily="34" charset="0"/>
              <a:buChar char="•"/>
            </a:pPr>
            <a:endParaRPr lang="en-US" sz="3000" dirty="0"/>
          </a:p>
          <a:p>
            <a:pPr marL="742950" lvl="1" indent="-285750">
              <a:buFont typeface="Arial" panose="020B0604020202020204" pitchFamily="34" charset="0"/>
              <a:buChar char="•"/>
            </a:pPr>
            <a:endParaRPr lang="en-US" sz="3000" dirty="0"/>
          </a:p>
        </p:txBody>
      </p:sp>
    </p:spTree>
    <p:extLst>
      <p:ext uri="{BB962C8B-B14F-4D97-AF65-F5344CB8AC3E}">
        <p14:creationId xmlns:p14="http://schemas.microsoft.com/office/powerpoint/2010/main" val="248031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7300F4-61E7-4139-8E78-9D73A9EE9C4C}"/>
              </a:ext>
            </a:extLst>
          </p:cNvPr>
          <p:cNvSpPr>
            <a:spLocks noGrp="1"/>
          </p:cNvSpPr>
          <p:nvPr>
            <p:ph type="title"/>
          </p:nvPr>
        </p:nvSpPr>
        <p:spPr>
          <a:xfrm>
            <a:off x="736881" y="303180"/>
            <a:ext cx="6869112" cy="938212"/>
          </a:xfrm>
        </p:spPr>
        <p:txBody>
          <a:bodyPr>
            <a:normAutofit fontScale="90000"/>
          </a:bodyPr>
          <a:lstStyle/>
          <a:p>
            <a:pPr algn="ctr"/>
            <a:r>
              <a:rPr lang="en-US" b="1" dirty="0">
                <a:solidFill>
                  <a:srgbClr val="00B0F0"/>
                </a:solidFill>
                <a:latin typeface="Arial" panose="020B0604020202020204" pitchFamily="34" charset="0"/>
                <a:cs typeface="Arial" panose="020B0604020202020204" pitchFamily="34" charset="0"/>
              </a:rPr>
              <a:t>How to complete the profile</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
        <p:nvSpPr>
          <p:cNvPr id="3" name="Rectangle 2"/>
          <p:cNvSpPr/>
          <p:nvPr/>
        </p:nvSpPr>
        <p:spPr>
          <a:xfrm>
            <a:off x="736881" y="1410196"/>
            <a:ext cx="9063318" cy="2031325"/>
          </a:xfrm>
          <a:prstGeom prst="rect">
            <a:avLst/>
          </a:prstGeom>
        </p:spPr>
        <p:txBody>
          <a:bodyPr wrap="square">
            <a:spAutoFit/>
          </a:bodyPr>
          <a:lstStyle/>
          <a:p>
            <a:pPr marL="285750" indent="-285750">
              <a:buFont typeface="Arial" panose="020B0604020202020204" pitchFamily="34" charset="0"/>
              <a:buChar char="•"/>
            </a:pPr>
            <a:r>
              <a:rPr lang="en-US" dirty="0"/>
              <a:t>Migrated profiles are not complete due to the introduced new questions, revised questions or new features like the map</a:t>
            </a:r>
          </a:p>
          <a:p>
            <a:pPr marL="285750" indent="-285750">
              <a:buFont typeface="Arial" panose="020B0604020202020204" pitchFamily="34" charset="0"/>
              <a:buChar char="•"/>
            </a:pPr>
            <a:r>
              <a:rPr lang="en-US" dirty="0"/>
              <a:t>Concept note submission is not possible with incomplete profiles</a:t>
            </a:r>
          </a:p>
          <a:p>
            <a:pPr marL="285750" indent="-285750">
              <a:buFont typeface="Arial" panose="020B0604020202020204" pitchFamily="34" charset="0"/>
              <a:buChar char="•"/>
            </a:pPr>
            <a:r>
              <a:rPr lang="en-US" dirty="0"/>
              <a:t>UN agencies can map and find the best fit partner only if the presented information in the profile is up-to-date and maintained/updated frequently</a:t>
            </a:r>
          </a:p>
          <a:p>
            <a:endParaRPr lang="en-US" dirty="0"/>
          </a:p>
          <a:p>
            <a:pPr marL="285750" indent="-285750">
              <a:buFont typeface="Arial" panose="020B0604020202020204" pitchFamily="34" charset="0"/>
              <a:buChar char="•"/>
            </a:pPr>
            <a:endParaRPr lang="en-GB" dirty="0"/>
          </a:p>
        </p:txBody>
      </p:sp>
      <p:pic>
        <p:nvPicPr>
          <p:cNvPr id="5" name="Picture 4"/>
          <p:cNvPicPr>
            <a:picLocks noChangeAspect="1"/>
          </p:cNvPicPr>
          <p:nvPr/>
        </p:nvPicPr>
        <p:blipFill>
          <a:blip r:embed="rId4"/>
          <a:stretch>
            <a:fillRect/>
          </a:stretch>
        </p:blipFill>
        <p:spPr>
          <a:xfrm>
            <a:off x="2455756" y="2890486"/>
            <a:ext cx="8219259" cy="3034624"/>
          </a:xfrm>
          <a:prstGeom prst="rect">
            <a:avLst/>
          </a:prstGeom>
        </p:spPr>
      </p:pic>
      <p:sp>
        <p:nvSpPr>
          <p:cNvPr id="8" name="Rounded Rectangle 7"/>
          <p:cNvSpPr/>
          <p:nvPr/>
        </p:nvSpPr>
        <p:spPr>
          <a:xfrm>
            <a:off x="9705974" y="3281144"/>
            <a:ext cx="805529" cy="2439477"/>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382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A4B3AB0-22F6-449A-87A9-D1C48D62674C}"/>
              </a:ext>
            </a:extLst>
          </p:cNvPr>
          <p:cNvCxnSpPr>
            <a:cxnSpLocks/>
          </p:cNvCxnSpPr>
          <p:nvPr/>
        </p:nvCxnSpPr>
        <p:spPr>
          <a:xfrm>
            <a:off x="7540125" y="278492"/>
            <a:ext cx="96855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B195B5E-D422-48B9-AF1C-492CFA34CABE}"/>
              </a:ext>
            </a:extLst>
          </p:cNvPr>
          <p:cNvPicPr>
            <a:picLocks noChangeAspect="1"/>
          </p:cNvPicPr>
          <p:nvPr/>
        </p:nvPicPr>
        <p:blipFill rotWithShape="1">
          <a:blip r:embed="rId2">
            <a:extLst>
              <a:ext uri="{28A0092B-C50C-407E-A947-70E740481C1C}">
                <a14:useLocalDpi xmlns:a14="http://schemas.microsoft.com/office/drawing/2010/main" val="0"/>
              </a:ext>
            </a:extLst>
          </a:blip>
          <a:srcRect t="18955" r="4498" b="3847"/>
          <a:stretch/>
        </p:blipFill>
        <p:spPr>
          <a:xfrm>
            <a:off x="1" y="7256"/>
            <a:ext cx="12192000" cy="6850744"/>
          </a:xfrm>
          <a:prstGeom prst="rect">
            <a:avLst/>
          </a:prstGeom>
        </p:spPr>
      </p:pic>
      <p:sp>
        <p:nvSpPr>
          <p:cNvPr id="8" name="Title 1"/>
          <p:cNvSpPr txBox="1">
            <a:spLocks/>
          </p:cNvSpPr>
          <p:nvPr/>
        </p:nvSpPr>
        <p:spPr>
          <a:xfrm>
            <a:off x="3" y="449442"/>
            <a:ext cx="3917574" cy="1037492"/>
          </a:xfrm>
          <a:prstGeom prst="rect">
            <a:avLst/>
          </a:prstGeom>
          <a:solidFill>
            <a:schemeClr val="bg2">
              <a:lumMod val="25000"/>
              <a:alpha val="41000"/>
            </a:schemeClr>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rPr>
              <a:t>Next Steps…</a:t>
            </a:r>
          </a:p>
        </p:txBody>
      </p:sp>
    </p:spTree>
    <p:extLst>
      <p:ext uri="{BB962C8B-B14F-4D97-AF65-F5344CB8AC3E}">
        <p14:creationId xmlns:p14="http://schemas.microsoft.com/office/powerpoint/2010/main" val="1235195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C69548D-6774-4E63-A4BA-AAA3F61E26B2}"/>
              </a:ext>
            </a:extLst>
          </p:cNvPr>
          <p:cNvSpPr txBox="1"/>
          <p:nvPr/>
        </p:nvSpPr>
        <p:spPr>
          <a:xfrm>
            <a:off x="261436" y="1362788"/>
            <a:ext cx="11849712" cy="4760260"/>
          </a:xfrm>
          <a:prstGeom prst="rect">
            <a:avLst/>
          </a:prstGeom>
          <a:noFill/>
        </p:spPr>
        <p:txBody>
          <a:bodyPr wrap="square" rtlCol="0">
            <a:normAutofit/>
          </a:bodyPr>
          <a:lstStyle/>
          <a:p>
            <a:pPr marL="285750" indent="-285750">
              <a:buFont typeface="Arial" panose="020B0604020202020204" pitchFamily="34" charset="0"/>
              <a:buChar char="•"/>
            </a:pPr>
            <a:r>
              <a:rPr lang="en-US" sz="3000" dirty="0"/>
              <a:t>Translation of the UN Partner Portal into French and Spanish are prioritized for 2019</a:t>
            </a:r>
          </a:p>
          <a:p>
            <a:pPr marL="742950" lvl="1" indent="-285750">
              <a:buFont typeface="Arial" panose="020B0604020202020204" pitchFamily="34" charset="0"/>
              <a:buChar char="•"/>
            </a:pPr>
            <a:r>
              <a:rPr lang="en-US" sz="3000" dirty="0"/>
              <a:t>User guides will be translated into multiple languages</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Additional UN agencies have expressed interest in joining the UN Partner Portal Initiative</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Onboard prospective partners on the UN Partner Portal</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Continue to provide support for UN Partner Portal users</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endParaRPr lang="en-US" sz="3000" dirty="0"/>
          </a:p>
          <a:p>
            <a:pPr marL="742950" lvl="1" indent="-285750">
              <a:buFont typeface="Arial" panose="020B0604020202020204" pitchFamily="34" charset="0"/>
              <a:buChar char="•"/>
            </a:pPr>
            <a:endParaRPr lang="en-US" sz="3000" dirty="0"/>
          </a:p>
        </p:txBody>
      </p:sp>
      <p:sp>
        <p:nvSpPr>
          <p:cNvPr id="6" name="Title 1">
            <a:extLst>
              <a:ext uri="{FF2B5EF4-FFF2-40B4-BE49-F238E27FC236}">
                <a16:creationId xmlns:a16="http://schemas.microsoft.com/office/drawing/2014/main" id="{987300F4-61E7-4139-8E78-9D73A9EE9C4C}"/>
              </a:ext>
            </a:extLst>
          </p:cNvPr>
          <p:cNvSpPr>
            <a:spLocks noGrp="1"/>
          </p:cNvSpPr>
          <p:nvPr>
            <p:ph type="title"/>
          </p:nvPr>
        </p:nvSpPr>
        <p:spPr>
          <a:xfrm>
            <a:off x="1501588" y="79068"/>
            <a:ext cx="9065941" cy="938463"/>
          </a:xfrm>
        </p:spPr>
        <p:txBody>
          <a:bodyPr>
            <a:normAutofit/>
          </a:bodyPr>
          <a:lstStyle/>
          <a:p>
            <a:pPr algn="ctr"/>
            <a:r>
              <a:rPr lang="en-US" b="1" dirty="0">
                <a:solidFill>
                  <a:srgbClr val="00B0F0"/>
                </a:solidFill>
                <a:latin typeface="Arial" panose="020B0604020202020204" pitchFamily="34" charset="0"/>
                <a:cs typeface="Arial" panose="020B0604020202020204" pitchFamily="34" charset="0"/>
              </a:rPr>
              <a:t>UN Partner Portal</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269442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C69548D-6774-4E63-A4BA-AAA3F61E26B2}"/>
              </a:ext>
            </a:extLst>
          </p:cNvPr>
          <p:cNvSpPr txBox="1"/>
          <p:nvPr/>
        </p:nvSpPr>
        <p:spPr>
          <a:xfrm>
            <a:off x="228600" y="1465729"/>
            <a:ext cx="11849712" cy="4343401"/>
          </a:xfrm>
          <a:prstGeom prst="rect">
            <a:avLst/>
          </a:prstGeom>
          <a:noFill/>
        </p:spPr>
        <p:txBody>
          <a:bodyPr wrap="square" rtlCol="0">
            <a:normAutofit/>
          </a:bodyPr>
          <a:lstStyle/>
          <a:p>
            <a:pPr lvl="1"/>
            <a:r>
              <a:rPr lang="en-US" sz="3000" dirty="0">
                <a:solidFill>
                  <a:srgbClr val="FF0000"/>
                </a:solidFill>
              </a:rPr>
              <a:t>[enter information on how your country office will be adopting UNPP in 2019 and beyond]</a:t>
            </a:r>
          </a:p>
        </p:txBody>
      </p:sp>
      <p:sp>
        <p:nvSpPr>
          <p:cNvPr id="6" name="Title 1">
            <a:extLst>
              <a:ext uri="{FF2B5EF4-FFF2-40B4-BE49-F238E27FC236}">
                <a16:creationId xmlns:a16="http://schemas.microsoft.com/office/drawing/2014/main" id="{987300F4-61E7-4139-8E78-9D73A9EE9C4C}"/>
              </a:ext>
            </a:extLst>
          </p:cNvPr>
          <p:cNvSpPr>
            <a:spLocks noGrp="1"/>
          </p:cNvSpPr>
          <p:nvPr>
            <p:ph type="title"/>
          </p:nvPr>
        </p:nvSpPr>
        <p:spPr>
          <a:xfrm>
            <a:off x="1501588" y="79068"/>
            <a:ext cx="9065941" cy="938463"/>
          </a:xfrm>
        </p:spPr>
        <p:txBody>
          <a:bodyPr>
            <a:normAutofit/>
          </a:bodyPr>
          <a:lstStyle/>
          <a:p>
            <a:pPr algn="ctr"/>
            <a:r>
              <a:rPr lang="en-US" b="1" dirty="0">
                <a:solidFill>
                  <a:srgbClr val="00B0F0"/>
                </a:solidFill>
                <a:latin typeface="Arial" panose="020B0604020202020204" pitchFamily="34" charset="0"/>
                <a:cs typeface="Arial" panose="020B0604020202020204" pitchFamily="34" charset="0"/>
              </a:rPr>
              <a:t>UN Partner Portal &amp; UNICEF</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1724303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04050" cy="6977278"/>
          </a:xfrm>
          <a:prstGeom prst="rect">
            <a:avLst/>
          </a:prstGeom>
        </p:spPr>
      </p:pic>
      <p:sp>
        <p:nvSpPr>
          <p:cNvPr id="9" name="TextBox 8"/>
          <p:cNvSpPr txBox="1"/>
          <p:nvPr/>
        </p:nvSpPr>
        <p:spPr>
          <a:xfrm>
            <a:off x="4459941" y="-53788"/>
            <a:ext cx="7561372" cy="1200329"/>
          </a:xfrm>
          <a:prstGeom prst="rect">
            <a:avLst/>
          </a:prstGeom>
          <a:noFill/>
        </p:spPr>
        <p:txBody>
          <a:bodyPr wrap="square" rtlCol="0">
            <a:spAutoFit/>
          </a:bodyPr>
          <a:lstStyle/>
          <a:p>
            <a:r>
              <a:rPr lang="en-US" sz="7200" b="1" dirty="0">
                <a:solidFill>
                  <a:schemeClr val="bg1"/>
                </a:solidFill>
              </a:rPr>
              <a:t>FAQ and Questions</a:t>
            </a:r>
          </a:p>
        </p:txBody>
      </p:sp>
    </p:spTree>
    <p:extLst>
      <p:ext uri="{BB962C8B-B14F-4D97-AF65-F5344CB8AC3E}">
        <p14:creationId xmlns:p14="http://schemas.microsoft.com/office/powerpoint/2010/main" val="1471478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2B56-8C95-443B-8D7B-E1AC9257C128}"/>
              </a:ext>
            </a:extLst>
          </p:cNvPr>
          <p:cNvSpPr>
            <a:spLocks noGrp="1"/>
          </p:cNvSpPr>
          <p:nvPr>
            <p:ph type="title"/>
          </p:nvPr>
        </p:nvSpPr>
        <p:spPr>
          <a:xfrm>
            <a:off x="94488" y="66421"/>
            <a:ext cx="10515600" cy="805307"/>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A562DBAB-55AB-44F2-AEF2-2DC2F1DC8034}"/>
              </a:ext>
            </a:extLst>
          </p:cNvPr>
          <p:cNvSpPr>
            <a:spLocks noGrp="1"/>
          </p:cNvSpPr>
          <p:nvPr>
            <p:ph idx="1"/>
          </p:nvPr>
        </p:nvSpPr>
        <p:spPr>
          <a:xfrm>
            <a:off x="137160" y="1103376"/>
            <a:ext cx="11994532" cy="5327903"/>
          </a:xfrm>
        </p:spPr>
        <p:txBody>
          <a:bodyPr>
            <a:normAutofit fontScale="92500"/>
          </a:bodyPr>
          <a:lstStyle/>
          <a:p>
            <a:r>
              <a:rPr lang="en-US" i="1" dirty="0"/>
              <a:t>I’m experiencing usability issues when using Internet Explorer or Safari web browser</a:t>
            </a:r>
          </a:p>
          <a:p>
            <a:pPr lvl="1"/>
            <a:r>
              <a:rPr lang="en-US" b="1" dirty="0">
                <a:solidFill>
                  <a:srgbClr val="7030A0"/>
                </a:solidFill>
              </a:rPr>
              <a:t>UN Partner Portal is optimized to work with Google Chrome. We are working to fix the issues with other browsers, but in the meantime Google Chrome is recommended</a:t>
            </a:r>
          </a:p>
          <a:p>
            <a:endParaRPr lang="en-US" i="1" dirty="0"/>
          </a:p>
          <a:p>
            <a:r>
              <a:rPr lang="en-US" i="1" dirty="0"/>
              <a:t>My organization had an account in UNHCR’s Partner Portal and was migrated to UNPP how can I access the account?</a:t>
            </a:r>
          </a:p>
          <a:p>
            <a:pPr lvl="1"/>
            <a:r>
              <a:rPr lang="en-US" b="1" dirty="0">
                <a:solidFill>
                  <a:srgbClr val="7030A0"/>
                </a:solidFill>
              </a:rPr>
              <a:t>As a migrated user, kindly follow the steps in the ‘Login as a Migrated Partner’ Quick Guide to access your account</a:t>
            </a:r>
          </a:p>
          <a:p>
            <a:endParaRPr lang="en-US" i="1" dirty="0"/>
          </a:p>
          <a:p>
            <a:r>
              <a:rPr lang="en-US" i="1" dirty="0"/>
              <a:t>My organization had an account in UNHCR’s Partner Portal and was migrated to UNPP, however, our email addresses have changed, how can I access the account?</a:t>
            </a:r>
          </a:p>
          <a:p>
            <a:pPr lvl="1"/>
            <a:r>
              <a:rPr lang="en-US" b="1" dirty="0">
                <a:solidFill>
                  <a:srgbClr val="7030A0"/>
                </a:solidFill>
              </a:rPr>
              <a:t>If your email has changed, kindly contact the Help Desk to provide assistance in accessing your organization’s account</a:t>
            </a:r>
          </a:p>
        </p:txBody>
      </p:sp>
    </p:spTree>
    <p:extLst>
      <p:ext uri="{BB962C8B-B14F-4D97-AF65-F5344CB8AC3E}">
        <p14:creationId xmlns:p14="http://schemas.microsoft.com/office/powerpoint/2010/main" val="1615390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1E032D-4708-43E9-95F4-A637A13F44AA}"/>
              </a:ext>
            </a:extLst>
          </p:cNvPr>
          <p:cNvSpPr>
            <a:spLocks noGrp="1"/>
          </p:cNvSpPr>
          <p:nvPr>
            <p:ph idx="1"/>
          </p:nvPr>
        </p:nvSpPr>
        <p:spPr>
          <a:xfrm>
            <a:off x="100584" y="199734"/>
            <a:ext cx="12091416" cy="6471031"/>
          </a:xfrm>
        </p:spPr>
        <p:txBody>
          <a:bodyPr>
            <a:normAutofit fontScale="92500" lnSpcReduction="10000"/>
          </a:bodyPr>
          <a:lstStyle/>
          <a:p>
            <a:r>
              <a:rPr lang="en-US" i="1" dirty="0"/>
              <a:t>I am trying to apply for a partnership opportunity but the system does not allow me to.</a:t>
            </a:r>
          </a:p>
          <a:p>
            <a:pPr lvl="1"/>
            <a:r>
              <a:rPr lang="en-US" b="1" dirty="0">
                <a:solidFill>
                  <a:srgbClr val="7030A0"/>
                </a:solidFill>
              </a:rPr>
              <a:t>To be eligible to apply for a partnership opportunity, your organization must first complete its profile.</a:t>
            </a:r>
          </a:p>
          <a:p>
            <a:pPr marL="0" indent="0">
              <a:buNone/>
            </a:pPr>
            <a:endParaRPr lang="en-US" i="1" dirty="0"/>
          </a:p>
          <a:p>
            <a:r>
              <a:rPr lang="en-US" i="1" dirty="0"/>
              <a:t>I am trying to apply for a partnership opportunity but the system does not allow me to upload more than one document.</a:t>
            </a:r>
          </a:p>
          <a:p>
            <a:pPr lvl="1"/>
            <a:r>
              <a:rPr lang="en-US" b="1" dirty="0">
                <a:solidFill>
                  <a:srgbClr val="7030A0"/>
                </a:solidFill>
              </a:rPr>
              <a:t>If your application consists of several documents, kindly Zip or PDF the documents into one file and upload it</a:t>
            </a:r>
          </a:p>
          <a:p>
            <a:pPr marL="0" indent="0">
              <a:buNone/>
            </a:pPr>
            <a:endParaRPr lang="en-US" i="1" dirty="0"/>
          </a:p>
          <a:p>
            <a:r>
              <a:rPr lang="en-US" i="1" dirty="0"/>
              <a:t>I am an international organization and am trying to add a country to my account, but the button is greyed out</a:t>
            </a:r>
          </a:p>
          <a:p>
            <a:pPr lvl="1"/>
            <a:r>
              <a:rPr lang="en-US" b="1" dirty="0">
                <a:solidFill>
                  <a:srgbClr val="7030A0"/>
                </a:solidFill>
              </a:rPr>
              <a:t>As an international organization, you must complete your HQ profile before you can add country profiles to your account. The button becomes enabled once your profile is complete.</a:t>
            </a:r>
          </a:p>
          <a:p>
            <a:endParaRPr lang="en-US" i="1" dirty="0"/>
          </a:p>
          <a:p>
            <a:r>
              <a:rPr lang="en-US" i="1" dirty="0"/>
              <a:t>I am an international organization and am trying to apply for a partnership opportunity from my headquarters' profile but the system does not allow me to.</a:t>
            </a:r>
          </a:p>
          <a:p>
            <a:pPr lvl="1"/>
            <a:r>
              <a:rPr lang="en-US" b="1" dirty="0">
                <a:solidFill>
                  <a:srgbClr val="7030A0"/>
                </a:solidFill>
              </a:rPr>
              <a:t>You cannot apply for partnership opportunities from your headquarters’ profile. You must access your country profile to submit an application</a:t>
            </a:r>
          </a:p>
          <a:p>
            <a:endParaRPr lang="en-US" i="1" dirty="0"/>
          </a:p>
          <a:p>
            <a:endParaRPr lang="en-US" i="1" dirty="0"/>
          </a:p>
          <a:p>
            <a:pPr marL="457200" lvl="1" indent="0">
              <a:buNone/>
            </a:pPr>
            <a:endParaRPr lang="en-US" dirty="0"/>
          </a:p>
        </p:txBody>
      </p:sp>
    </p:spTree>
    <p:extLst>
      <p:ext uri="{BB962C8B-B14F-4D97-AF65-F5344CB8AC3E}">
        <p14:creationId xmlns:p14="http://schemas.microsoft.com/office/powerpoint/2010/main" val="172970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7300F4-61E7-4139-8E78-9D73A9EE9C4C}"/>
              </a:ext>
            </a:extLst>
          </p:cNvPr>
          <p:cNvSpPr>
            <a:spLocks noGrp="1"/>
          </p:cNvSpPr>
          <p:nvPr>
            <p:ph type="title"/>
          </p:nvPr>
        </p:nvSpPr>
        <p:spPr>
          <a:xfrm>
            <a:off x="628138" y="458574"/>
            <a:ext cx="8089142" cy="938463"/>
          </a:xfrm>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What is the UN Partner Portal?</a:t>
            </a:r>
          </a:p>
        </p:txBody>
      </p:sp>
      <p:sp>
        <p:nvSpPr>
          <p:cNvPr id="10" name="Content Placeholder 3">
            <a:extLst>
              <a:ext uri="{FF2B5EF4-FFF2-40B4-BE49-F238E27FC236}">
                <a16:creationId xmlns:a16="http://schemas.microsoft.com/office/drawing/2014/main" id="{AACA94AD-552F-4B25-9BF8-6BF0B56854A4}"/>
              </a:ext>
            </a:extLst>
          </p:cNvPr>
          <p:cNvSpPr txBox="1">
            <a:spLocks noGrp="1"/>
          </p:cNvSpPr>
          <p:nvPr>
            <p:ph idx="1"/>
          </p:nvPr>
        </p:nvSpPr>
        <p:spPr>
          <a:xfrm>
            <a:off x="628138" y="1772957"/>
            <a:ext cx="10941801" cy="5080878"/>
          </a:xfrm>
          <a:prstGeom prst="rect">
            <a:avLst/>
          </a:prstGeom>
          <a:noFill/>
        </p:spPr>
        <p:txBody>
          <a:bodyPr wrap="square" rtlCol="0">
            <a:spAutoFit/>
          </a:bodyPr>
          <a:lstStyle/>
          <a:p>
            <a:r>
              <a:rPr lang="en-US" dirty="0"/>
              <a:t>UNHCR, UNICEF and WFP developed the UN Partner Portal as part of an inter-agency initiative to achieve commitments made under the </a:t>
            </a:r>
            <a:r>
              <a:rPr lang="en-US" b="1" dirty="0">
                <a:solidFill>
                  <a:srgbClr val="00B0F0"/>
                </a:solidFill>
              </a:rPr>
              <a:t>Grand Bargain</a:t>
            </a:r>
          </a:p>
          <a:p>
            <a:endParaRPr lang="en-US" dirty="0"/>
          </a:p>
          <a:p>
            <a:pPr marL="0" indent="0">
              <a:buNone/>
            </a:pPr>
            <a:endParaRPr lang="en-US" dirty="0"/>
          </a:p>
          <a:p>
            <a:r>
              <a:rPr lang="en-US" dirty="0"/>
              <a:t> The UN Partner Portal supports the UN agencies’ pledges to:</a:t>
            </a:r>
          </a:p>
          <a:p>
            <a:pPr lvl="1"/>
            <a:r>
              <a:rPr lang="en-US" dirty="0"/>
              <a:t>Strengthen engagement with all civil society organizations</a:t>
            </a:r>
          </a:p>
          <a:p>
            <a:pPr lvl="1"/>
            <a:r>
              <a:rPr lang="en-US" dirty="0"/>
              <a:t>Harmonize partnership processes</a:t>
            </a:r>
          </a:p>
          <a:p>
            <a:pPr lvl="1"/>
            <a:r>
              <a:rPr lang="en-US" dirty="0"/>
              <a:t>Invest in technology to enable better access to information</a:t>
            </a:r>
          </a:p>
          <a:p>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173328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7300F4-61E7-4139-8E78-9D73A9EE9C4C}"/>
              </a:ext>
            </a:extLst>
          </p:cNvPr>
          <p:cNvSpPr>
            <a:spLocks noGrp="1"/>
          </p:cNvSpPr>
          <p:nvPr>
            <p:ph type="title"/>
          </p:nvPr>
        </p:nvSpPr>
        <p:spPr>
          <a:xfrm>
            <a:off x="665672" y="204574"/>
            <a:ext cx="6557211" cy="938463"/>
          </a:xfrm>
        </p:spPr>
        <p:txBody>
          <a:bodyPr/>
          <a:lstStyle/>
          <a:p>
            <a:r>
              <a:rPr lang="en-US" b="1" dirty="0">
                <a:solidFill>
                  <a:srgbClr val="00B0F0"/>
                </a:solidFill>
                <a:latin typeface="Arial" panose="020B0604020202020204" pitchFamily="34" charset="0"/>
                <a:cs typeface="Arial" panose="020B0604020202020204" pitchFamily="34" charset="0"/>
              </a:rPr>
              <a:t>Who is Involved?</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974" y="4430840"/>
            <a:ext cx="4998741" cy="124968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136" y="1831340"/>
            <a:ext cx="4134297" cy="183522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583" y="697895"/>
            <a:ext cx="2681711" cy="328993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pic>
        <p:nvPicPr>
          <p:cNvPr id="1026" name="Picture 2">
            <a:extLst>
              <a:ext uri="{FF2B5EF4-FFF2-40B4-BE49-F238E27FC236}">
                <a16:creationId xmlns:a16="http://schemas.microsoft.com/office/drawing/2014/main" id="{8CCC5D43-57A1-48EF-A634-00E3E806E7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3673" y="4299879"/>
            <a:ext cx="4222581" cy="1917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4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7300F4-61E7-4139-8E78-9D73A9EE9C4C}"/>
              </a:ext>
            </a:extLst>
          </p:cNvPr>
          <p:cNvSpPr>
            <a:spLocks noGrp="1"/>
          </p:cNvSpPr>
          <p:nvPr>
            <p:ph type="title"/>
          </p:nvPr>
        </p:nvSpPr>
        <p:spPr>
          <a:xfrm>
            <a:off x="441386" y="96498"/>
            <a:ext cx="8366184" cy="938463"/>
          </a:xfrm>
        </p:spPr>
        <p:txBody>
          <a:bodyPr>
            <a:normAutofit/>
          </a:bodyPr>
          <a:lstStyle/>
          <a:p>
            <a:r>
              <a:rPr lang="en-US" b="1" dirty="0">
                <a:solidFill>
                  <a:srgbClr val="00B0F0"/>
                </a:solidFill>
                <a:latin typeface="Arial" panose="020B0604020202020204" pitchFamily="34" charset="0"/>
                <a:cs typeface="Arial" panose="020B0604020202020204" pitchFamily="34" charset="0"/>
              </a:rPr>
              <a:t>UNPP Benefits and Features</a:t>
            </a:r>
          </a:p>
        </p:txBody>
      </p:sp>
      <p:graphicFrame>
        <p:nvGraphicFramePr>
          <p:cNvPr id="7" name="Table 6"/>
          <p:cNvGraphicFramePr>
            <a:graphicFrameLocks noGrp="1"/>
          </p:cNvGraphicFramePr>
          <p:nvPr>
            <p:extLst>
              <p:ext uri="{D42A27DB-BD31-4B8C-83A1-F6EECF244321}">
                <p14:modId xmlns:p14="http://schemas.microsoft.com/office/powerpoint/2010/main" val="2530349240"/>
              </p:ext>
            </p:extLst>
          </p:nvPr>
        </p:nvGraphicFramePr>
        <p:xfrm>
          <a:off x="622300" y="889603"/>
          <a:ext cx="10944860" cy="5677167"/>
        </p:xfrm>
        <a:graphic>
          <a:graphicData uri="http://schemas.openxmlformats.org/drawingml/2006/table">
            <a:tbl>
              <a:tblPr firstRow="1" bandRow="1">
                <a:tableStyleId>{5C22544A-7EE6-4342-B048-85BDC9FD1C3A}</a:tableStyleId>
              </a:tblPr>
              <a:tblGrid>
                <a:gridCol w="1840345">
                  <a:extLst>
                    <a:ext uri="{9D8B030D-6E8A-4147-A177-3AD203B41FA5}">
                      <a16:colId xmlns:a16="http://schemas.microsoft.com/office/drawing/2014/main" val="20000"/>
                    </a:ext>
                  </a:extLst>
                </a:gridCol>
                <a:gridCol w="4585855">
                  <a:extLst>
                    <a:ext uri="{9D8B030D-6E8A-4147-A177-3AD203B41FA5}">
                      <a16:colId xmlns:a16="http://schemas.microsoft.com/office/drawing/2014/main" val="20002"/>
                    </a:ext>
                  </a:extLst>
                </a:gridCol>
                <a:gridCol w="4518660">
                  <a:extLst>
                    <a:ext uri="{9D8B030D-6E8A-4147-A177-3AD203B41FA5}">
                      <a16:colId xmlns:a16="http://schemas.microsoft.com/office/drawing/2014/main" val="2864607364"/>
                    </a:ext>
                  </a:extLst>
                </a:gridCol>
              </a:tblGrid>
              <a:tr h="413417">
                <a:tc>
                  <a:txBody>
                    <a:bodyPr/>
                    <a:lstStyle/>
                    <a:p>
                      <a:pPr algn="ctr"/>
                      <a:r>
                        <a:rPr lang="en-US" sz="1800" dirty="0">
                          <a:latin typeface="Arial" panose="020B0604020202020204" pitchFamily="34" charset="0"/>
                          <a:cs typeface="Arial" panose="020B0604020202020204" pitchFamily="34" charset="0"/>
                        </a:rPr>
                        <a:t>Feature</a:t>
                      </a:r>
                      <a:endParaRPr lang="en-US" sz="1800" b="1" dirty="0">
                        <a:latin typeface="Arial" panose="020B0604020202020204" pitchFamily="34" charset="0"/>
                        <a:cs typeface="Arial" panose="020B0604020202020204" pitchFamily="34" charset="0"/>
                      </a:endParaRPr>
                    </a:p>
                  </a:txBody>
                  <a:tcPr marL="121920" marR="121920" marT="60960" marB="60960"/>
                </a:tc>
                <a:tc>
                  <a:txBody>
                    <a:bodyPr/>
                    <a:lstStyle/>
                    <a:p>
                      <a:pPr algn="ctr"/>
                      <a:r>
                        <a:rPr lang="en-US" sz="1800" dirty="0">
                          <a:latin typeface="Arial" panose="020B0604020202020204" pitchFamily="34" charset="0"/>
                          <a:cs typeface="Arial" panose="020B0604020202020204" pitchFamily="34" charset="0"/>
                        </a:rPr>
                        <a:t>Value for CSOs</a:t>
                      </a:r>
                      <a:endParaRPr lang="en-US" sz="1800" b="1" dirty="0">
                        <a:latin typeface="Arial" panose="020B0604020202020204" pitchFamily="34" charset="0"/>
                        <a:cs typeface="Arial" panose="020B0604020202020204" pitchFamily="34" charset="0"/>
                      </a:endParaRPr>
                    </a:p>
                  </a:txBody>
                  <a:tcPr marL="121920" marR="121920" marT="60960" marB="60960"/>
                </a:tc>
                <a:tc>
                  <a:txBody>
                    <a:bodyPr/>
                    <a:lstStyle/>
                    <a:p>
                      <a:pPr algn="ctr"/>
                      <a:r>
                        <a:rPr lang="en-US" sz="1800" b="1" dirty="0">
                          <a:latin typeface="Arial" panose="020B0604020202020204" pitchFamily="34" charset="0"/>
                          <a:cs typeface="Arial" panose="020B0604020202020204" pitchFamily="34" charset="0"/>
                        </a:rPr>
                        <a:t>Value for UN Agencies</a:t>
                      </a:r>
                    </a:p>
                  </a:txBody>
                  <a:tcPr marL="121920" marR="121920" marT="60960" marB="60960"/>
                </a:tc>
                <a:extLst>
                  <a:ext uri="{0D108BD9-81ED-4DB2-BD59-A6C34878D82A}">
                    <a16:rowId xmlns:a16="http://schemas.microsoft.com/office/drawing/2014/main" val="10000"/>
                  </a:ext>
                </a:extLst>
              </a:tr>
              <a:tr h="859390">
                <a:tc>
                  <a:txBody>
                    <a:bodyPr/>
                    <a:lstStyle/>
                    <a:p>
                      <a:pPr algn="ct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rPr>
                        <a:t>CSO</a:t>
                      </a:r>
                      <a:r>
                        <a:rPr lang="en-US" sz="1800" baseline="0" dirty="0">
                          <a:latin typeface="Arial" panose="020B0604020202020204" pitchFamily="34" charset="0"/>
                          <a:cs typeface="Arial" panose="020B0604020202020204" pitchFamily="34" charset="0"/>
                        </a:rPr>
                        <a:t> Profiles</a:t>
                      </a:r>
                      <a:endParaRPr lang="en-US" sz="1800" b="1" dirty="0">
                        <a:latin typeface="Arial" panose="020B0604020202020204" pitchFamily="34" charset="0"/>
                        <a:cs typeface="Arial" panose="020B0604020202020204" pitchFamily="34" charset="0"/>
                      </a:endParaRPr>
                    </a:p>
                  </a:txBody>
                  <a:tcPr marL="121920" marR="121920" marT="60960" marB="6096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Arial" panose="020B0604020202020204" pitchFamily="34" charset="0"/>
                          <a:cs typeface="Arial" panose="020B0604020202020204" pitchFamily="34" charset="0"/>
                        </a:rPr>
                        <a:t>Create profiles to introduce their organizations to the UN</a:t>
                      </a:r>
                      <a:endParaRPr lang="en-US" sz="1800" dirty="0">
                        <a:latin typeface="Arial" panose="020B0604020202020204" pitchFamily="34" charset="0"/>
                        <a:cs typeface="Arial" panose="020B0604020202020204" pitchFamily="34" charset="0"/>
                      </a:endParaRPr>
                    </a:p>
                  </a:txBody>
                  <a:tcPr marL="121920" marR="121920" marT="60960" marB="60960" anchor="ctr"/>
                </a:tc>
                <a:tc>
                  <a:txBody>
                    <a:bodyPr/>
                    <a:lstStyle/>
                    <a:p>
                      <a:r>
                        <a:rPr lang="en-US" sz="1800" b="0" i="0" u="none" strike="noStrike" cap="none" dirty="0">
                          <a:solidFill>
                            <a:srgbClr val="000000"/>
                          </a:solidFill>
                          <a:latin typeface="Arial" panose="020B0604020202020204" pitchFamily="34" charset="0"/>
                          <a:cs typeface="Arial" panose="020B0604020202020204" pitchFamily="34" charset="0"/>
                          <a:sym typeface="Arial"/>
                        </a:rPr>
                        <a:t>View CSO/Partner profiles</a:t>
                      </a:r>
                      <a:endParaRPr lang="en-US" sz="1800" i="1" dirty="0">
                        <a:solidFill>
                          <a:srgbClr val="00B0F0"/>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2"/>
                  </a:ext>
                </a:extLst>
              </a:tr>
              <a:tr h="931450">
                <a:tc>
                  <a:txBody>
                    <a:bodyPr/>
                    <a:lstStyle/>
                    <a:p>
                      <a:pPr algn="ct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Partnership Opportunities</a:t>
                      </a:r>
                      <a:endParaRPr lang="en-US" sz="1800" b="1" dirty="0">
                        <a:latin typeface="Arial" panose="020B0604020202020204" pitchFamily="34" charset="0"/>
                        <a:cs typeface="Arial" panose="020B0604020202020204" pitchFamily="34" charset="0"/>
                      </a:endParaRPr>
                    </a:p>
                  </a:txBody>
                  <a:tcPr marL="121920" marR="121920" marT="60960" marB="609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Arial" panose="020B0604020202020204" pitchFamily="34" charset="0"/>
                          <a:cs typeface="Arial" panose="020B0604020202020204" pitchFamily="34" charset="0"/>
                        </a:rPr>
                        <a:t>View Calls For Expressions of Interest. </a:t>
                      </a:r>
                      <a:br>
                        <a:rPr lang="en-US" sz="1800" baseline="0" dirty="0">
                          <a:latin typeface="Arial" panose="020B0604020202020204" pitchFamily="34" charset="0"/>
                          <a:cs typeface="Arial" panose="020B0604020202020204" pitchFamily="34" charset="0"/>
                        </a:rPr>
                      </a:br>
                      <a:endParaRPr lang="en-US" sz="6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Arial" panose="020B0604020202020204" pitchFamily="34" charset="0"/>
                          <a:cs typeface="Arial" panose="020B0604020202020204" pitchFamily="34" charset="0"/>
                        </a:rPr>
                        <a:t>Receive private notification of “direct selection” partnership opportunities.</a:t>
                      </a:r>
                      <a:endParaRPr lang="en-US" sz="1800" dirty="0">
                        <a:latin typeface="Arial" panose="020B0604020202020204" pitchFamily="34" charset="0"/>
                        <a:cs typeface="Arial" panose="020B0604020202020204" pitchFamily="34" charset="0"/>
                      </a:endParaRPr>
                    </a:p>
                  </a:txBody>
                  <a:tcPr marL="121920" marR="121920" marT="60960" marB="60960" anchor="ctr"/>
                </a:tc>
                <a:tc>
                  <a:txBody>
                    <a:bodyPr/>
                    <a:lstStyle/>
                    <a:p>
                      <a:r>
                        <a:rPr lang="en-US" sz="1800" dirty="0">
                          <a:latin typeface="Arial" panose="020B0604020202020204" pitchFamily="34" charset="0"/>
                          <a:cs typeface="Arial" panose="020B0604020202020204" pitchFamily="34" charset="0"/>
                        </a:rPr>
                        <a:t>Post</a:t>
                      </a:r>
                      <a:r>
                        <a:rPr lang="en-US" sz="1800" baseline="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Calls For Expressions of Interest  viewed by all CSOs.</a:t>
                      </a:r>
                      <a:br>
                        <a:rPr lang="en-US" sz="1800" dirty="0">
                          <a:latin typeface="Arial" panose="020B0604020202020204" pitchFamily="34" charset="0"/>
                          <a:cs typeface="Arial" panose="020B0604020202020204" pitchFamily="34" charset="0"/>
                        </a:rPr>
                      </a:br>
                      <a:endParaRPr lang="en-US" sz="6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Post “direct selection” </a:t>
                      </a:r>
                      <a:r>
                        <a:rPr lang="en-US" sz="1800" baseline="0" dirty="0">
                          <a:latin typeface="Arial" panose="020B0604020202020204" pitchFamily="34" charset="0"/>
                          <a:cs typeface="Arial" panose="020B0604020202020204" pitchFamily="34" charset="0"/>
                        </a:rPr>
                        <a:t>partnership opportunities viewed only by select CSOs</a:t>
                      </a:r>
                      <a:endParaRPr lang="en-US" sz="1800" i="1" baseline="0" dirty="0">
                        <a:solidFill>
                          <a:srgbClr val="00B0F0"/>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3"/>
                  </a:ext>
                </a:extLst>
              </a:tr>
              <a:tr h="785492">
                <a:tc>
                  <a:txBody>
                    <a:bodyPr/>
                    <a:lstStyle/>
                    <a:p>
                      <a:pPr algn="ctr"/>
                      <a:r>
                        <a:rPr lang="en-US" sz="1800" dirty="0">
                          <a:latin typeface="Arial" panose="020B0604020202020204" pitchFamily="34" charset="0"/>
                          <a:cs typeface="Arial" panose="020B0604020202020204" pitchFamily="34" charset="0"/>
                        </a:rPr>
                        <a:t>Concept Notes</a:t>
                      </a:r>
                      <a:endParaRPr lang="en-US" sz="1800" b="1" dirty="0">
                        <a:latin typeface="Arial" panose="020B0604020202020204" pitchFamily="34" charset="0"/>
                        <a:cs typeface="Arial" panose="020B0604020202020204" pitchFamily="34" charset="0"/>
                      </a:endParaRPr>
                    </a:p>
                  </a:txBody>
                  <a:tcPr marL="121920" marR="121920" marT="60960" marB="60960" anchor="b"/>
                </a:tc>
                <a:tc>
                  <a:txBody>
                    <a:bodyPr/>
                    <a:lstStyle/>
                    <a:p>
                      <a:r>
                        <a:rPr lang="en-US" sz="1800" dirty="0">
                          <a:latin typeface="Arial" panose="020B0604020202020204" pitchFamily="34" charset="0"/>
                          <a:cs typeface="Arial" panose="020B0604020202020204" pitchFamily="34" charset="0"/>
                        </a:rPr>
                        <a:t>Submit concept notes to apply for “</a:t>
                      </a:r>
                      <a:r>
                        <a:rPr lang="en-US" sz="1800" baseline="0" dirty="0">
                          <a:latin typeface="Arial" panose="020B0604020202020204" pitchFamily="34" charset="0"/>
                          <a:cs typeface="Arial" panose="020B0604020202020204" pitchFamily="34" charset="0"/>
                        </a:rPr>
                        <a:t>open selection” opportunities. </a:t>
                      </a:r>
                    </a:p>
                    <a:p>
                      <a:endParaRPr lang="en-US" sz="600" baseline="0" dirty="0">
                        <a:latin typeface="Arial" panose="020B0604020202020204" pitchFamily="34" charset="0"/>
                        <a:cs typeface="Arial" panose="020B0604020202020204" pitchFamily="34" charset="0"/>
                      </a:endParaRPr>
                    </a:p>
                    <a:p>
                      <a:r>
                        <a:rPr lang="en-US" sz="1800" baseline="0" dirty="0">
                          <a:latin typeface="Arial" panose="020B0604020202020204" pitchFamily="34" charset="0"/>
                          <a:cs typeface="Arial" panose="020B0604020202020204" pitchFamily="34" charset="0"/>
                        </a:rPr>
                        <a:t>Submit unsolicited concept notes.</a:t>
                      </a:r>
                    </a:p>
                  </a:txBody>
                  <a:tcPr marL="121920" marR="121920" marT="60960" marB="60960" anchor="ctr"/>
                </a:tc>
                <a:tc>
                  <a:txBody>
                    <a:bodyPr/>
                    <a:lstStyle/>
                    <a:p>
                      <a:r>
                        <a:rPr lang="en-US" sz="1800" dirty="0">
                          <a:latin typeface="Arial" panose="020B0604020202020204" pitchFamily="34" charset="0"/>
                          <a:cs typeface="Arial" panose="020B0604020202020204" pitchFamily="34" charset="0"/>
                        </a:rPr>
                        <a:t>Receive</a:t>
                      </a:r>
                      <a:r>
                        <a:rPr lang="en-US" sz="1800" baseline="0" dirty="0">
                          <a:latin typeface="Arial" panose="020B0604020202020204" pitchFamily="34" charset="0"/>
                          <a:cs typeface="Arial" panose="020B0604020202020204" pitchFamily="34" charset="0"/>
                        </a:rPr>
                        <a:t> and a</a:t>
                      </a:r>
                      <a:r>
                        <a:rPr lang="en-US" sz="1800" dirty="0">
                          <a:latin typeface="Arial" panose="020B0604020202020204" pitchFamily="34" charset="0"/>
                          <a:cs typeface="Arial" panose="020B0604020202020204" pitchFamily="34" charset="0"/>
                        </a:rPr>
                        <a:t>ssess CSO concept notes</a:t>
                      </a:r>
                      <a:endParaRPr lang="en-US" sz="1800" i="1" baseline="0" dirty="0">
                        <a:solidFill>
                          <a:srgbClr val="00B0F0"/>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4"/>
                  </a:ext>
                </a:extLst>
              </a:tr>
              <a:tr h="830498">
                <a:tc>
                  <a:txBody>
                    <a:bodyPr/>
                    <a:lstStyle/>
                    <a:p>
                      <a:pPr algn="ctr"/>
                      <a:endParaRPr lang="en-US" sz="1800" dirty="0">
                        <a:latin typeface="Arial" panose="020B0604020202020204" pitchFamily="34" charset="0"/>
                        <a:cs typeface="Arial" panose="020B0604020202020204" pitchFamily="34" charset="0"/>
                      </a:endParaRPr>
                    </a:p>
                    <a:p>
                      <a:pPr algn="ctr"/>
                      <a:br>
                        <a:rPr lang="en-US" sz="11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Partnership</a:t>
                      </a:r>
                      <a:r>
                        <a:rPr lang="en-US" sz="1800" baseline="0" dirty="0">
                          <a:latin typeface="Arial" panose="020B0604020202020204" pitchFamily="34" charset="0"/>
                          <a:cs typeface="Arial" panose="020B0604020202020204" pitchFamily="34" charset="0"/>
                        </a:rPr>
                        <a:t> Offers</a:t>
                      </a:r>
                      <a:endParaRPr lang="en-US" sz="1800" b="1" dirty="0">
                        <a:latin typeface="Arial" panose="020B0604020202020204" pitchFamily="34" charset="0"/>
                        <a:cs typeface="Arial" panose="020B0604020202020204" pitchFamily="34" charset="0"/>
                      </a:endParaRPr>
                    </a:p>
                  </a:txBody>
                  <a:tcPr marL="121920" marR="121920" marT="60960" marB="6096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Arial" panose="020B0604020202020204" pitchFamily="34" charset="0"/>
                          <a:cs typeface="Arial" panose="020B0604020202020204" pitchFamily="34" charset="0"/>
                        </a:rPr>
                        <a:t>Receive UN feedback on concept notes and accept/decline UN partnership offers</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Arial" panose="020B0604020202020204" pitchFamily="34" charset="0"/>
                          <a:cs typeface="Arial" panose="020B0604020202020204" pitchFamily="34" charset="0"/>
                        </a:rPr>
                        <a:t>Provide feedback and m</a:t>
                      </a:r>
                      <a:r>
                        <a:rPr lang="en-US" sz="1800" dirty="0">
                          <a:latin typeface="Arial" panose="020B0604020202020204" pitchFamily="34" charset="0"/>
                          <a:cs typeface="Arial" panose="020B0604020202020204" pitchFamily="34" charset="0"/>
                        </a:rPr>
                        <a:t>ake partnership offers</a:t>
                      </a:r>
                    </a:p>
                  </a:txBody>
                  <a:tcPr marT="0" marB="0" anchor="ctr"/>
                </a:tc>
                <a:extLst>
                  <a:ext uri="{0D108BD9-81ED-4DB2-BD59-A6C34878D82A}">
                    <a16:rowId xmlns:a16="http://schemas.microsoft.com/office/drawing/2014/main" val="10005"/>
                  </a:ext>
                </a:extLst>
              </a:tr>
              <a:tr h="723479">
                <a:tc>
                  <a:txBody>
                    <a:bodyPr/>
                    <a:lstStyle/>
                    <a:p>
                      <a:pPr algn="ct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rPr>
                        <a:t>Due</a:t>
                      </a:r>
                      <a:r>
                        <a:rPr lang="en-US" sz="1800" baseline="0" dirty="0">
                          <a:latin typeface="Arial" panose="020B0604020202020204" pitchFamily="34" charset="0"/>
                          <a:cs typeface="Arial" panose="020B0604020202020204" pitchFamily="34" charset="0"/>
                        </a:rPr>
                        <a:t> Diligence</a:t>
                      </a:r>
                      <a:endParaRPr lang="en-US" sz="1800" b="1" dirty="0">
                        <a:latin typeface="Arial" panose="020B0604020202020204" pitchFamily="34" charset="0"/>
                        <a:cs typeface="Arial" panose="020B0604020202020204" pitchFamily="34" charset="0"/>
                      </a:endParaRPr>
                    </a:p>
                  </a:txBody>
                  <a:tcPr marL="121920" marR="121920" marT="60960" marB="60960" anchor="b"/>
                </a:tc>
                <a:tc>
                  <a:txBody>
                    <a:bodyPr/>
                    <a:lstStyle/>
                    <a:p>
                      <a:r>
                        <a:rPr lang="en-US" sz="1800" dirty="0">
                          <a:latin typeface="Arial" panose="020B0604020202020204" pitchFamily="34" charset="0"/>
                          <a:cs typeface="Arial" panose="020B0604020202020204" pitchFamily="34" charset="0"/>
                        </a:rPr>
                        <a:t>Reduce</a:t>
                      </a:r>
                      <a:r>
                        <a:rPr lang="en-US" sz="1800" baseline="0" dirty="0">
                          <a:latin typeface="Arial" panose="020B0604020202020204" pitchFamily="34" charset="0"/>
                          <a:cs typeface="Arial" panose="020B0604020202020204" pitchFamily="34" charset="0"/>
                        </a:rPr>
                        <a:t> duplication of paperwork for due diligence screening from multiple UN agencies</a:t>
                      </a:r>
                      <a:endParaRPr lang="en-US" sz="1800" dirty="0">
                        <a:latin typeface="Arial" panose="020B0604020202020204" pitchFamily="34" charset="0"/>
                        <a:cs typeface="Arial" panose="020B0604020202020204" pitchFamily="34" charset="0"/>
                      </a:endParaRPr>
                    </a:p>
                  </a:txBody>
                  <a:tcPr marL="121920" marR="121920" marT="60960" marB="609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solidFill>
                            <a:schemeClr val="tx1"/>
                          </a:solidFill>
                          <a:latin typeface="Arial" panose="020B0604020202020204" pitchFamily="34" charset="0"/>
                          <a:cs typeface="Arial" panose="020B0604020202020204" pitchFamily="34" charset="0"/>
                        </a:rPr>
                        <a:t>Conduct</a:t>
                      </a:r>
                      <a:r>
                        <a:rPr lang="en-US" sz="1800" i="0" baseline="0" dirty="0">
                          <a:solidFill>
                            <a:schemeClr val="tx1"/>
                          </a:solidFill>
                          <a:latin typeface="Arial" panose="020B0604020202020204" pitchFamily="34" charset="0"/>
                          <a:cs typeface="Arial" panose="020B0604020202020204" pitchFamily="34" charset="0"/>
                        </a:rPr>
                        <a:t> core values screening</a:t>
                      </a:r>
                      <a:endParaRPr lang="en-US" sz="1800" i="0" dirty="0">
                        <a:solidFill>
                          <a:schemeClr val="tx1"/>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6"/>
                  </a:ext>
                </a:extLst>
              </a:tr>
            </a:tbl>
          </a:graphicData>
        </a:graphic>
      </p:graphicFrame>
      <p:grpSp>
        <p:nvGrpSpPr>
          <p:cNvPr id="10" name="Group 336"/>
          <p:cNvGrpSpPr>
            <a:grpSpLocks noChangeAspect="1"/>
          </p:cNvGrpSpPr>
          <p:nvPr/>
        </p:nvGrpSpPr>
        <p:grpSpPr bwMode="auto">
          <a:xfrm>
            <a:off x="1390437" y="1392138"/>
            <a:ext cx="464202" cy="464196"/>
            <a:chOff x="4220" y="1197"/>
            <a:chExt cx="340" cy="340"/>
          </a:xfrm>
          <a:solidFill>
            <a:srgbClr val="7030A0"/>
          </a:solidFill>
        </p:grpSpPr>
        <p:sp>
          <p:nvSpPr>
            <p:cNvPr id="13" name="Freeform 337"/>
            <p:cNvSpPr>
              <a:spLocks noEditPoints="1"/>
            </p:cNvSpPr>
            <p:nvPr/>
          </p:nvSpPr>
          <p:spPr bwMode="auto">
            <a:xfrm>
              <a:off x="4220" y="119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w="3175">
              <a:solidFill>
                <a:srgbClr val="7030A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latin typeface="Arial" panose="020B0604020202020204" pitchFamily="34" charset="0"/>
                <a:cs typeface="Arial" panose="020B0604020202020204" pitchFamily="34" charset="0"/>
              </a:endParaRPr>
            </a:p>
          </p:txBody>
        </p:sp>
        <p:sp>
          <p:nvSpPr>
            <p:cNvPr id="14" name="Freeform 338"/>
            <p:cNvSpPr>
              <a:spLocks noEditPoints="1"/>
            </p:cNvSpPr>
            <p:nvPr/>
          </p:nvSpPr>
          <p:spPr bwMode="auto">
            <a:xfrm>
              <a:off x="4312" y="1261"/>
              <a:ext cx="156" cy="212"/>
            </a:xfrm>
            <a:custGeom>
              <a:avLst/>
              <a:gdLst>
                <a:gd name="T0" fmla="*/ 234 w 235"/>
                <a:gd name="T1" fmla="*/ 81 h 320"/>
                <a:gd name="T2" fmla="*/ 232 w 235"/>
                <a:gd name="T3" fmla="*/ 77 h 320"/>
                <a:gd name="T4" fmla="*/ 157 w 235"/>
                <a:gd name="T5" fmla="*/ 3 h 320"/>
                <a:gd name="T6" fmla="*/ 154 w 235"/>
                <a:gd name="T7" fmla="*/ 0 h 320"/>
                <a:gd name="T8" fmla="*/ 150 w 235"/>
                <a:gd name="T9" fmla="*/ 0 h 320"/>
                <a:gd name="T10" fmla="*/ 11 w 235"/>
                <a:gd name="T11" fmla="*/ 0 h 320"/>
                <a:gd name="T12" fmla="*/ 0 w 235"/>
                <a:gd name="T13" fmla="*/ 10 h 320"/>
                <a:gd name="T14" fmla="*/ 0 w 235"/>
                <a:gd name="T15" fmla="*/ 309 h 320"/>
                <a:gd name="T16" fmla="*/ 11 w 235"/>
                <a:gd name="T17" fmla="*/ 320 h 320"/>
                <a:gd name="T18" fmla="*/ 224 w 235"/>
                <a:gd name="T19" fmla="*/ 320 h 320"/>
                <a:gd name="T20" fmla="*/ 235 w 235"/>
                <a:gd name="T21" fmla="*/ 309 h 320"/>
                <a:gd name="T22" fmla="*/ 235 w 235"/>
                <a:gd name="T23" fmla="*/ 85 h 320"/>
                <a:gd name="T24" fmla="*/ 234 w 235"/>
                <a:gd name="T25" fmla="*/ 81 h 320"/>
                <a:gd name="T26" fmla="*/ 160 w 235"/>
                <a:gd name="T27" fmla="*/ 36 h 320"/>
                <a:gd name="T28" fmla="*/ 199 w 235"/>
                <a:gd name="T29" fmla="*/ 74 h 320"/>
                <a:gd name="T30" fmla="*/ 160 w 235"/>
                <a:gd name="T31" fmla="*/ 74 h 320"/>
                <a:gd name="T32" fmla="*/ 160 w 235"/>
                <a:gd name="T33" fmla="*/ 36 h 320"/>
                <a:gd name="T34" fmla="*/ 22 w 235"/>
                <a:gd name="T35" fmla="*/ 298 h 320"/>
                <a:gd name="T36" fmla="*/ 22 w 235"/>
                <a:gd name="T37" fmla="*/ 21 h 320"/>
                <a:gd name="T38" fmla="*/ 139 w 235"/>
                <a:gd name="T39" fmla="*/ 21 h 320"/>
                <a:gd name="T40" fmla="*/ 139 w 235"/>
                <a:gd name="T41" fmla="*/ 85 h 320"/>
                <a:gd name="T42" fmla="*/ 150 w 235"/>
                <a:gd name="T43" fmla="*/ 96 h 320"/>
                <a:gd name="T44" fmla="*/ 214 w 235"/>
                <a:gd name="T45" fmla="*/ 96 h 320"/>
                <a:gd name="T46" fmla="*/ 214 w 235"/>
                <a:gd name="T47" fmla="*/ 298 h 320"/>
                <a:gd name="T48" fmla="*/ 22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34" y="81"/>
                  </a:moveTo>
                  <a:cubicBezTo>
                    <a:pt x="234" y="80"/>
                    <a:pt x="233" y="78"/>
                    <a:pt x="232" y="77"/>
                  </a:cubicBezTo>
                  <a:cubicBezTo>
                    <a:pt x="157" y="3"/>
                    <a:pt x="157" y="3"/>
                    <a:pt x="157" y="3"/>
                  </a:cubicBezTo>
                  <a:cubicBezTo>
                    <a:pt x="156" y="2"/>
                    <a:pt x="155" y="1"/>
                    <a:pt x="154" y="0"/>
                  </a:cubicBezTo>
                  <a:cubicBezTo>
                    <a:pt x="152" y="0"/>
                    <a:pt x="151" y="0"/>
                    <a:pt x="150" y="0"/>
                  </a:cubicBez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85"/>
                    <a:pt x="235" y="85"/>
                    <a:pt x="235" y="85"/>
                  </a:cubicBezTo>
                  <a:cubicBezTo>
                    <a:pt x="235" y="84"/>
                    <a:pt x="235" y="82"/>
                    <a:pt x="234" y="81"/>
                  </a:cubicBezTo>
                  <a:close/>
                  <a:moveTo>
                    <a:pt x="160" y="36"/>
                  </a:moveTo>
                  <a:cubicBezTo>
                    <a:pt x="199" y="74"/>
                    <a:pt x="199" y="74"/>
                    <a:pt x="199" y="74"/>
                  </a:cubicBezTo>
                  <a:cubicBezTo>
                    <a:pt x="160" y="74"/>
                    <a:pt x="160" y="74"/>
                    <a:pt x="160" y="74"/>
                  </a:cubicBezTo>
                  <a:lnTo>
                    <a:pt x="160" y="36"/>
                  </a:lnTo>
                  <a:close/>
                  <a:moveTo>
                    <a:pt x="22" y="298"/>
                  </a:moveTo>
                  <a:cubicBezTo>
                    <a:pt x="22" y="21"/>
                    <a:pt x="22" y="21"/>
                    <a:pt x="22" y="21"/>
                  </a:cubicBezTo>
                  <a:cubicBezTo>
                    <a:pt x="139" y="21"/>
                    <a:pt x="139" y="21"/>
                    <a:pt x="139" y="21"/>
                  </a:cubicBezTo>
                  <a:cubicBezTo>
                    <a:pt x="139" y="85"/>
                    <a:pt x="139" y="85"/>
                    <a:pt x="139" y="85"/>
                  </a:cubicBezTo>
                  <a:cubicBezTo>
                    <a:pt x="139" y="91"/>
                    <a:pt x="144" y="96"/>
                    <a:pt x="150" y="96"/>
                  </a:cubicBezTo>
                  <a:cubicBezTo>
                    <a:pt x="214" y="96"/>
                    <a:pt x="214" y="96"/>
                    <a:pt x="214" y="96"/>
                  </a:cubicBezTo>
                  <a:cubicBezTo>
                    <a:pt x="214" y="298"/>
                    <a:pt x="214" y="298"/>
                    <a:pt x="214" y="298"/>
                  </a:cubicBezTo>
                  <a:lnTo>
                    <a:pt x="22" y="298"/>
                  </a:lnTo>
                  <a:close/>
                </a:path>
              </a:pathLst>
            </a:custGeom>
            <a:grpFill/>
            <a:ln w="3175">
              <a:solidFill>
                <a:srgbClr val="7030A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latin typeface="Arial" panose="020B0604020202020204" pitchFamily="34" charset="0"/>
                <a:cs typeface="Arial" panose="020B0604020202020204" pitchFamily="34" charset="0"/>
              </a:endParaRPr>
            </a:p>
          </p:txBody>
        </p:sp>
        <p:sp>
          <p:nvSpPr>
            <p:cNvPr id="15" name="Freeform 339"/>
            <p:cNvSpPr>
              <a:spLocks/>
            </p:cNvSpPr>
            <p:nvPr/>
          </p:nvSpPr>
          <p:spPr bwMode="auto">
            <a:xfrm>
              <a:off x="4340" y="1431"/>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w="3175">
              <a:solidFill>
                <a:srgbClr val="7030A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latin typeface="Arial" panose="020B0604020202020204" pitchFamily="34" charset="0"/>
                <a:cs typeface="Arial" panose="020B0604020202020204" pitchFamily="34" charset="0"/>
              </a:endParaRPr>
            </a:p>
          </p:txBody>
        </p:sp>
        <p:sp>
          <p:nvSpPr>
            <p:cNvPr id="16" name="Freeform 340"/>
            <p:cNvSpPr>
              <a:spLocks/>
            </p:cNvSpPr>
            <p:nvPr/>
          </p:nvSpPr>
          <p:spPr bwMode="auto">
            <a:xfrm>
              <a:off x="4340" y="1402"/>
              <a:ext cx="99" cy="14"/>
            </a:xfrm>
            <a:custGeom>
              <a:avLst/>
              <a:gdLst>
                <a:gd name="T0" fmla="*/ 139 w 149"/>
                <a:gd name="T1" fmla="*/ 0 h 21"/>
                <a:gd name="T2" fmla="*/ 11 w 149"/>
                <a:gd name="T3" fmla="*/ 0 h 21"/>
                <a:gd name="T4" fmla="*/ 0 w 149"/>
                <a:gd name="T5" fmla="*/ 11 h 21"/>
                <a:gd name="T6" fmla="*/ 11 w 149"/>
                <a:gd name="T7" fmla="*/ 21 h 21"/>
                <a:gd name="T8" fmla="*/ 139 w 149"/>
                <a:gd name="T9" fmla="*/ 21 h 21"/>
                <a:gd name="T10" fmla="*/ 149 w 149"/>
                <a:gd name="T11" fmla="*/ 11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5"/>
                    <a:pt x="0" y="11"/>
                  </a:cubicBezTo>
                  <a:cubicBezTo>
                    <a:pt x="0" y="17"/>
                    <a:pt x="5" y="21"/>
                    <a:pt x="11" y="21"/>
                  </a:cubicBezTo>
                  <a:cubicBezTo>
                    <a:pt x="139" y="21"/>
                    <a:pt x="139" y="21"/>
                    <a:pt x="139" y="21"/>
                  </a:cubicBezTo>
                  <a:cubicBezTo>
                    <a:pt x="145" y="21"/>
                    <a:pt x="149" y="17"/>
                    <a:pt x="149" y="11"/>
                  </a:cubicBezTo>
                  <a:cubicBezTo>
                    <a:pt x="149" y="5"/>
                    <a:pt x="145" y="0"/>
                    <a:pt x="139" y="0"/>
                  </a:cubicBezTo>
                  <a:close/>
                </a:path>
              </a:pathLst>
            </a:custGeom>
            <a:grpFill/>
            <a:ln w="3175">
              <a:solidFill>
                <a:srgbClr val="7030A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latin typeface="Arial" panose="020B0604020202020204" pitchFamily="34" charset="0"/>
                <a:cs typeface="Arial" panose="020B0604020202020204" pitchFamily="34" charset="0"/>
              </a:endParaRPr>
            </a:p>
          </p:txBody>
        </p:sp>
        <p:sp>
          <p:nvSpPr>
            <p:cNvPr id="17" name="Freeform 341"/>
            <p:cNvSpPr>
              <a:spLocks/>
            </p:cNvSpPr>
            <p:nvPr/>
          </p:nvSpPr>
          <p:spPr bwMode="auto">
            <a:xfrm>
              <a:off x="4340" y="1374"/>
              <a:ext cx="99" cy="14"/>
            </a:xfrm>
            <a:custGeom>
              <a:avLst/>
              <a:gdLst>
                <a:gd name="T0" fmla="*/ 139 w 149"/>
                <a:gd name="T1" fmla="*/ 0 h 22"/>
                <a:gd name="T2" fmla="*/ 11 w 149"/>
                <a:gd name="T3" fmla="*/ 0 h 22"/>
                <a:gd name="T4" fmla="*/ 0 w 149"/>
                <a:gd name="T5" fmla="*/ 11 h 22"/>
                <a:gd name="T6" fmla="*/ 11 w 149"/>
                <a:gd name="T7" fmla="*/ 22 h 22"/>
                <a:gd name="T8" fmla="*/ 139 w 149"/>
                <a:gd name="T9" fmla="*/ 22 h 22"/>
                <a:gd name="T10" fmla="*/ 149 w 149"/>
                <a:gd name="T11" fmla="*/ 11 h 22"/>
                <a:gd name="T12" fmla="*/ 139 w 14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9" h="22">
                  <a:moveTo>
                    <a:pt x="139" y="0"/>
                  </a:moveTo>
                  <a:cubicBezTo>
                    <a:pt x="11" y="0"/>
                    <a:pt x="11" y="0"/>
                    <a:pt x="11" y="0"/>
                  </a:cubicBezTo>
                  <a:cubicBezTo>
                    <a:pt x="5" y="0"/>
                    <a:pt x="0" y="5"/>
                    <a:pt x="0" y="11"/>
                  </a:cubicBezTo>
                  <a:cubicBezTo>
                    <a:pt x="0" y="17"/>
                    <a:pt x="5" y="22"/>
                    <a:pt x="11" y="22"/>
                  </a:cubicBezTo>
                  <a:cubicBezTo>
                    <a:pt x="139" y="22"/>
                    <a:pt x="139" y="22"/>
                    <a:pt x="139" y="22"/>
                  </a:cubicBezTo>
                  <a:cubicBezTo>
                    <a:pt x="145" y="22"/>
                    <a:pt x="149" y="17"/>
                    <a:pt x="149" y="11"/>
                  </a:cubicBezTo>
                  <a:cubicBezTo>
                    <a:pt x="149" y="5"/>
                    <a:pt x="145" y="0"/>
                    <a:pt x="139" y="0"/>
                  </a:cubicBezTo>
                  <a:close/>
                </a:path>
              </a:pathLst>
            </a:custGeom>
            <a:grpFill/>
            <a:ln w="3175">
              <a:solidFill>
                <a:srgbClr val="7030A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latin typeface="Arial" panose="020B0604020202020204" pitchFamily="34" charset="0"/>
                <a:cs typeface="Arial" panose="020B0604020202020204" pitchFamily="34" charset="0"/>
              </a:endParaRPr>
            </a:p>
          </p:txBody>
        </p:sp>
        <p:sp>
          <p:nvSpPr>
            <p:cNvPr id="18" name="Freeform 342"/>
            <p:cNvSpPr>
              <a:spLocks/>
            </p:cNvSpPr>
            <p:nvPr/>
          </p:nvSpPr>
          <p:spPr bwMode="auto">
            <a:xfrm>
              <a:off x="4340" y="1346"/>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w="3175">
              <a:solidFill>
                <a:srgbClr val="7030A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latin typeface="Arial" panose="020B0604020202020204" pitchFamily="34" charset="0"/>
                <a:cs typeface="Arial" panose="020B0604020202020204" pitchFamily="34" charset="0"/>
              </a:endParaRPr>
            </a:p>
          </p:txBody>
        </p:sp>
      </p:grpSp>
      <p:sp>
        <p:nvSpPr>
          <p:cNvPr id="19" name="Freeform 189"/>
          <p:cNvSpPr>
            <a:spLocks noChangeAspect="1" noEditPoints="1"/>
          </p:cNvSpPr>
          <p:nvPr/>
        </p:nvSpPr>
        <p:spPr bwMode="auto">
          <a:xfrm>
            <a:off x="1370083" y="4574861"/>
            <a:ext cx="504911" cy="504908"/>
          </a:xfrm>
          <a:custGeom>
            <a:avLst/>
            <a:gdLst>
              <a:gd name="T0" fmla="*/ 0 w 512"/>
              <a:gd name="T1" fmla="*/ 256 h 512"/>
              <a:gd name="T2" fmla="*/ 512 w 512"/>
              <a:gd name="T3" fmla="*/ 256 h 512"/>
              <a:gd name="T4" fmla="*/ 416 w 512"/>
              <a:gd name="T5" fmla="*/ 330 h 512"/>
              <a:gd name="T6" fmla="*/ 394 w 512"/>
              <a:gd name="T7" fmla="*/ 341 h 512"/>
              <a:gd name="T8" fmla="*/ 384 w 512"/>
              <a:gd name="T9" fmla="*/ 320 h 512"/>
              <a:gd name="T10" fmla="*/ 371 w 512"/>
              <a:gd name="T11" fmla="*/ 334 h 512"/>
              <a:gd name="T12" fmla="*/ 338 w 512"/>
              <a:gd name="T13" fmla="*/ 359 h 512"/>
              <a:gd name="T14" fmla="*/ 318 w 512"/>
              <a:gd name="T15" fmla="*/ 376 h 512"/>
              <a:gd name="T16" fmla="*/ 277 w 512"/>
              <a:gd name="T17" fmla="*/ 370 h 512"/>
              <a:gd name="T18" fmla="*/ 250 w 512"/>
              <a:gd name="T19" fmla="*/ 384 h 512"/>
              <a:gd name="T20" fmla="*/ 217 w 512"/>
              <a:gd name="T21" fmla="*/ 381 h 512"/>
              <a:gd name="T22" fmla="*/ 172 w 512"/>
              <a:gd name="T23" fmla="*/ 368 h 512"/>
              <a:gd name="T24" fmla="*/ 128 w 512"/>
              <a:gd name="T25" fmla="*/ 320 h 512"/>
              <a:gd name="T26" fmla="*/ 117 w 512"/>
              <a:gd name="T27" fmla="*/ 341 h 512"/>
              <a:gd name="T28" fmla="*/ 96 w 512"/>
              <a:gd name="T29" fmla="*/ 330 h 512"/>
              <a:gd name="T30" fmla="*/ 106 w 512"/>
              <a:gd name="T31" fmla="*/ 170 h 512"/>
              <a:gd name="T32" fmla="*/ 106 w 512"/>
              <a:gd name="T33" fmla="*/ 149 h 512"/>
              <a:gd name="T34" fmla="*/ 128 w 512"/>
              <a:gd name="T35" fmla="*/ 160 h 512"/>
              <a:gd name="T36" fmla="*/ 224 w 512"/>
              <a:gd name="T37" fmla="*/ 181 h 512"/>
              <a:gd name="T38" fmla="*/ 261 w 512"/>
              <a:gd name="T39" fmla="*/ 161 h 512"/>
              <a:gd name="T40" fmla="*/ 343 w 512"/>
              <a:gd name="T41" fmla="*/ 181 h 512"/>
              <a:gd name="T42" fmla="*/ 384 w 512"/>
              <a:gd name="T43" fmla="*/ 160 h 512"/>
              <a:gd name="T44" fmla="*/ 405 w 512"/>
              <a:gd name="T45" fmla="*/ 149 h 512"/>
              <a:gd name="T46" fmla="*/ 405 w 512"/>
              <a:gd name="T47" fmla="*/ 170 h 512"/>
              <a:gd name="T48" fmla="*/ 416 w 512"/>
              <a:gd name="T49" fmla="*/ 330 h 512"/>
              <a:gd name="T50" fmla="*/ 350 w 512"/>
              <a:gd name="T51" fmla="*/ 328 h 512"/>
              <a:gd name="T52" fmla="*/ 335 w 512"/>
              <a:gd name="T53" fmla="*/ 337 h 512"/>
              <a:gd name="T54" fmla="*/ 328 w 512"/>
              <a:gd name="T55" fmla="*/ 332 h 512"/>
              <a:gd name="T56" fmla="*/ 294 w 512"/>
              <a:gd name="T57" fmla="*/ 274 h 512"/>
              <a:gd name="T58" fmla="*/ 275 w 512"/>
              <a:gd name="T59" fmla="*/ 284 h 512"/>
              <a:gd name="T60" fmla="*/ 310 w 512"/>
              <a:gd name="T61" fmla="*/ 343 h 512"/>
              <a:gd name="T62" fmla="*/ 290 w 512"/>
              <a:gd name="T63" fmla="*/ 353 h 512"/>
              <a:gd name="T64" fmla="*/ 243 w 512"/>
              <a:gd name="T65" fmla="*/ 296 h 512"/>
              <a:gd name="T66" fmla="*/ 260 w 512"/>
              <a:gd name="T67" fmla="*/ 345 h 512"/>
              <a:gd name="T68" fmla="*/ 256 w 512"/>
              <a:gd name="T69" fmla="*/ 361 h 512"/>
              <a:gd name="T70" fmla="*/ 239 w 512"/>
              <a:gd name="T71" fmla="*/ 357 h 512"/>
              <a:gd name="T72" fmla="*/ 228 w 512"/>
              <a:gd name="T73" fmla="*/ 337 h 512"/>
              <a:gd name="T74" fmla="*/ 220 w 512"/>
              <a:gd name="T75" fmla="*/ 325 h 512"/>
              <a:gd name="T76" fmla="*/ 202 w 512"/>
              <a:gd name="T77" fmla="*/ 337 h 512"/>
              <a:gd name="T78" fmla="*/ 207 w 512"/>
              <a:gd name="T79" fmla="*/ 363 h 512"/>
              <a:gd name="T80" fmla="*/ 158 w 512"/>
              <a:gd name="T81" fmla="*/ 304 h 512"/>
              <a:gd name="T82" fmla="*/ 128 w 512"/>
              <a:gd name="T83" fmla="*/ 298 h 512"/>
              <a:gd name="T84" fmla="*/ 184 w 512"/>
              <a:gd name="T85" fmla="*/ 202 h 512"/>
              <a:gd name="T86" fmla="*/ 160 w 512"/>
              <a:gd name="T87" fmla="*/ 234 h 512"/>
              <a:gd name="T88" fmla="*/ 193 w 512"/>
              <a:gd name="T89" fmla="*/ 266 h 512"/>
              <a:gd name="T90" fmla="*/ 349 w 512"/>
              <a:gd name="T91" fmla="*/ 319 h 512"/>
              <a:gd name="T92" fmla="*/ 384 w 512"/>
              <a:gd name="T93" fmla="*/ 202 h 512"/>
              <a:gd name="T94" fmla="*/ 362 w 512"/>
              <a:gd name="T95" fmla="*/ 298 h 512"/>
              <a:gd name="T96" fmla="*/ 322 w 512"/>
              <a:gd name="T97" fmla="*/ 230 h 512"/>
              <a:gd name="T98" fmla="*/ 190 w 512"/>
              <a:gd name="T99" fmla="*/ 245 h 512"/>
              <a:gd name="T100" fmla="*/ 181 w 512"/>
              <a:gd name="T101" fmla="*/ 234 h 512"/>
              <a:gd name="T102" fmla="*/ 268 w 512"/>
              <a:gd name="T103" fmla="*/ 182 h 512"/>
              <a:gd name="T104" fmla="*/ 341 w 512"/>
              <a:gd name="T10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grpSp>
        <p:nvGrpSpPr>
          <p:cNvPr id="20" name="Group 349"/>
          <p:cNvGrpSpPr>
            <a:grpSpLocks noChangeAspect="1"/>
          </p:cNvGrpSpPr>
          <p:nvPr/>
        </p:nvGrpSpPr>
        <p:grpSpPr bwMode="auto">
          <a:xfrm>
            <a:off x="1396730" y="3682529"/>
            <a:ext cx="485512" cy="485512"/>
            <a:chOff x="5018" y="1229"/>
            <a:chExt cx="340" cy="340"/>
          </a:xfrm>
          <a:solidFill>
            <a:srgbClr val="ED6113"/>
          </a:solidFill>
        </p:grpSpPr>
        <p:sp>
          <p:nvSpPr>
            <p:cNvPr id="21"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w="3175">
              <a:solidFill>
                <a:srgbClr val="ED6113"/>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22"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w="3175">
              <a:solidFill>
                <a:srgbClr val="ED6113"/>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grpSp>
      <p:pic>
        <p:nvPicPr>
          <p:cNvPr id="23" name="Picture 22"/>
          <p:cNvPicPr>
            <a:picLocks noChangeAspect="1"/>
          </p:cNvPicPr>
          <p:nvPr/>
        </p:nvPicPr>
        <p:blipFill rotWithShape="1">
          <a:blip r:embed="rId2"/>
          <a:srcRect l="12916" t="17846" r="8102" b="2816"/>
          <a:stretch/>
        </p:blipFill>
        <p:spPr>
          <a:xfrm>
            <a:off x="1329029" y="2237559"/>
            <a:ext cx="569098" cy="602575"/>
          </a:xfrm>
          <a:prstGeom prst="rect">
            <a:avLst/>
          </a:prstGeom>
        </p:spPr>
      </p:pic>
      <p:grpSp>
        <p:nvGrpSpPr>
          <p:cNvPr id="24" name="Group 902"/>
          <p:cNvGrpSpPr>
            <a:grpSpLocks noChangeAspect="1"/>
          </p:cNvGrpSpPr>
          <p:nvPr/>
        </p:nvGrpSpPr>
        <p:grpSpPr bwMode="auto">
          <a:xfrm>
            <a:off x="1396716" y="5830093"/>
            <a:ext cx="415372" cy="415374"/>
            <a:chOff x="4880" y="3759"/>
            <a:chExt cx="340" cy="340"/>
          </a:xfrm>
          <a:solidFill>
            <a:srgbClr val="00B050"/>
          </a:solidFill>
        </p:grpSpPr>
        <p:sp>
          <p:nvSpPr>
            <p:cNvPr id="25" name="Freeform 903"/>
            <p:cNvSpPr>
              <a:spLocks noEditPoints="1"/>
            </p:cNvSpPr>
            <p:nvPr/>
          </p:nvSpPr>
          <p:spPr bwMode="auto">
            <a:xfrm>
              <a:off x="4880" y="375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w="6350">
              <a:solidFill>
                <a:schemeClr val="accent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26" name="Freeform 904"/>
            <p:cNvSpPr>
              <a:spLocks noEditPoints="1"/>
            </p:cNvSpPr>
            <p:nvPr/>
          </p:nvSpPr>
          <p:spPr bwMode="auto">
            <a:xfrm>
              <a:off x="4958" y="3851"/>
              <a:ext cx="199" cy="163"/>
            </a:xfrm>
            <a:custGeom>
              <a:avLst/>
              <a:gdLst>
                <a:gd name="T0" fmla="*/ 296 w 300"/>
                <a:gd name="T1" fmla="*/ 25 h 246"/>
                <a:gd name="T2" fmla="*/ 281 w 300"/>
                <a:gd name="T3" fmla="*/ 24 h 246"/>
                <a:gd name="T4" fmla="*/ 245 w 300"/>
                <a:gd name="T5" fmla="*/ 55 h 246"/>
                <a:gd name="T6" fmla="*/ 245 w 300"/>
                <a:gd name="T7" fmla="*/ 11 h 246"/>
                <a:gd name="T8" fmla="*/ 235 w 300"/>
                <a:gd name="T9" fmla="*/ 0 h 246"/>
                <a:gd name="T10" fmla="*/ 11 w 300"/>
                <a:gd name="T11" fmla="*/ 0 h 246"/>
                <a:gd name="T12" fmla="*/ 0 w 300"/>
                <a:gd name="T13" fmla="*/ 11 h 246"/>
                <a:gd name="T14" fmla="*/ 0 w 300"/>
                <a:gd name="T15" fmla="*/ 235 h 246"/>
                <a:gd name="T16" fmla="*/ 11 w 300"/>
                <a:gd name="T17" fmla="*/ 246 h 246"/>
                <a:gd name="T18" fmla="*/ 235 w 300"/>
                <a:gd name="T19" fmla="*/ 246 h 246"/>
                <a:gd name="T20" fmla="*/ 245 w 300"/>
                <a:gd name="T21" fmla="*/ 235 h 246"/>
                <a:gd name="T22" fmla="*/ 245 w 300"/>
                <a:gd name="T23" fmla="*/ 84 h 246"/>
                <a:gd name="T24" fmla="*/ 295 w 300"/>
                <a:gd name="T25" fmla="*/ 40 h 246"/>
                <a:gd name="T26" fmla="*/ 296 w 300"/>
                <a:gd name="T27" fmla="*/ 25 h 246"/>
                <a:gd name="T28" fmla="*/ 224 w 300"/>
                <a:gd name="T29" fmla="*/ 224 h 246"/>
                <a:gd name="T30" fmla="*/ 21 w 300"/>
                <a:gd name="T31" fmla="*/ 224 h 246"/>
                <a:gd name="T32" fmla="*/ 21 w 300"/>
                <a:gd name="T33" fmla="*/ 22 h 246"/>
                <a:gd name="T34" fmla="*/ 224 w 300"/>
                <a:gd name="T35" fmla="*/ 22 h 246"/>
                <a:gd name="T36" fmla="*/ 224 w 300"/>
                <a:gd name="T37" fmla="*/ 74 h 246"/>
                <a:gd name="T38" fmla="*/ 119 w 300"/>
                <a:gd name="T39" fmla="*/ 166 h 246"/>
                <a:gd name="T40" fmla="*/ 72 w 300"/>
                <a:gd name="T41" fmla="*/ 111 h 246"/>
                <a:gd name="T42" fmla="*/ 57 w 300"/>
                <a:gd name="T43" fmla="*/ 109 h 246"/>
                <a:gd name="T44" fmla="*/ 56 w 300"/>
                <a:gd name="T45" fmla="*/ 125 h 246"/>
                <a:gd name="T46" fmla="*/ 109 w 300"/>
                <a:gd name="T47" fmla="*/ 189 h 246"/>
                <a:gd name="T48" fmla="*/ 109 w 300"/>
                <a:gd name="T49" fmla="*/ 189 h 246"/>
                <a:gd name="T50" fmla="*/ 117 w 300"/>
                <a:gd name="T51" fmla="*/ 192 h 246"/>
                <a:gd name="T52" fmla="*/ 124 w 300"/>
                <a:gd name="T53" fmla="*/ 190 h 246"/>
                <a:gd name="T54" fmla="*/ 224 w 300"/>
                <a:gd name="T55" fmla="*/ 103 h 246"/>
                <a:gd name="T56" fmla="*/ 224 w 300"/>
                <a:gd name="T57" fmla="*/ 22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246">
                  <a:moveTo>
                    <a:pt x="296" y="25"/>
                  </a:moveTo>
                  <a:cubicBezTo>
                    <a:pt x="292" y="21"/>
                    <a:pt x="285" y="20"/>
                    <a:pt x="281" y="24"/>
                  </a:cubicBezTo>
                  <a:cubicBezTo>
                    <a:pt x="245" y="55"/>
                    <a:pt x="245" y="55"/>
                    <a:pt x="245" y="55"/>
                  </a:cubicBezTo>
                  <a:cubicBezTo>
                    <a:pt x="245" y="11"/>
                    <a:pt x="245" y="11"/>
                    <a:pt x="245" y="11"/>
                  </a:cubicBezTo>
                  <a:cubicBezTo>
                    <a:pt x="245" y="5"/>
                    <a:pt x="241" y="0"/>
                    <a:pt x="235" y="0"/>
                  </a:cubicBezTo>
                  <a:cubicBezTo>
                    <a:pt x="11" y="0"/>
                    <a:pt x="11" y="0"/>
                    <a:pt x="11" y="0"/>
                  </a:cubicBezTo>
                  <a:cubicBezTo>
                    <a:pt x="5" y="0"/>
                    <a:pt x="0" y="5"/>
                    <a:pt x="0" y="11"/>
                  </a:cubicBezTo>
                  <a:cubicBezTo>
                    <a:pt x="0" y="235"/>
                    <a:pt x="0" y="235"/>
                    <a:pt x="0" y="235"/>
                  </a:cubicBezTo>
                  <a:cubicBezTo>
                    <a:pt x="0" y="241"/>
                    <a:pt x="5" y="246"/>
                    <a:pt x="11" y="246"/>
                  </a:cubicBezTo>
                  <a:cubicBezTo>
                    <a:pt x="235" y="246"/>
                    <a:pt x="235" y="246"/>
                    <a:pt x="235" y="246"/>
                  </a:cubicBezTo>
                  <a:cubicBezTo>
                    <a:pt x="241" y="246"/>
                    <a:pt x="245" y="241"/>
                    <a:pt x="245" y="235"/>
                  </a:cubicBezTo>
                  <a:cubicBezTo>
                    <a:pt x="245" y="84"/>
                    <a:pt x="245" y="84"/>
                    <a:pt x="245" y="84"/>
                  </a:cubicBezTo>
                  <a:cubicBezTo>
                    <a:pt x="295" y="40"/>
                    <a:pt x="295" y="40"/>
                    <a:pt x="295" y="40"/>
                  </a:cubicBezTo>
                  <a:cubicBezTo>
                    <a:pt x="299" y="36"/>
                    <a:pt x="300" y="30"/>
                    <a:pt x="296" y="25"/>
                  </a:cubicBezTo>
                  <a:close/>
                  <a:moveTo>
                    <a:pt x="224" y="224"/>
                  </a:moveTo>
                  <a:cubicBezTo>
                    <a:pt x="21" y="224"/>
                    <a:pt x="21" y="224"/>
                    <a:pt x="21" y="224"/>
                  </a:cubicBezTo>
                  <a:cubicBezTo>
                    <a:pt x="21" y="22"/>
                    <a:pt x="21" y="22"/>
                    <a:pt x="21" y="22"/>
                  </a:cubicBezTo>
                  <a:cubicBezTo>
                    <a:pt x="224" y="22"/>
                    <a:pt x="224" y="22"/>
                    <a:pt x="224" y="22"/>
                  </a:cubicBezTo>
                  <a:cubicBezTo>
                    <a:pt x="224" y="74"/>
                    <a:pt x="224" y="74"/>
                    <a:pt x="224" y="74"/>
                  </a:cubicBezTo>
                  <a:cubicBezTo>
                    <a:pt x="119" y="166"/>
                    <a:pt x="119" y="166"/>
                    <a:pt x="119" y="166"/>
                  </a:cubicBezTo>
                  <a:cubicBezTo>
                    <a:pt x="72" y="111"/>
                    <a:pt x="72" y="111"/>
                    <a:pt x="72" y="111"/>
                  </a:cubicBezTo>
                  <a:cubicBezTo>
                    <a:pt x="68" y="106"/>
                    <a:pt x="62" y="106"/>
                    <a:pt x="57" y="109"/>
                  </a:cubicBezTo>
                  <a:cubicBezTo>
                    <a:pt x="53" y="113"/>
                    <a:pt x="52" y="120"/>
                    <a:pt x="56" y="125"/>
                  </a:cubicBezTo>
                  <a:cubicBezTo>
                    <a:pt x="109" y="189"/>
                    <a:pt x="109" y="189"/>
                    <a:pt x="109" y="189"/>
                  </a:cubicBezTo>
                  <a:cubicBezTo>
                    <a:pt x="109" y="189"/>
                    <a:pt x="109" y="189"/>
                    <a:pt x="109" y="189"/>
                  </a:cubicBezTo>
                  <a:cubicBezTo>
                    <a:pt x="111" y="191"/>
                    <a:pt x="114" y="192"/>
                    <a:pt x="117" y="192"/>
                  </a:cubicBezTo>
                  <a:cubicBezTo>
                    <a:pt x="120" y="192"/>
                    <a:pt x="122" y="191"/>
                    <a:pt x="124" y="190"/>
                  </a:cubicBezTo>
                  <a:cubicBezTo>
                    <a:pt x="224" y="103"/>
                    <a:pt x="224" y="103"/>
                    <a:pt x="224" y="103"/>
                  </a:cubicBezTo>
                  <a:lnTo>
                    <a:pt x="224" y="224"/>
                  </a:lnTo>
                  <a:close/>
                </a:path>
              </a:pathLst>
            </a:custGeom>
            <a:grpFill/>
            <a:ln w="6350">
              <a:solidFill>
                <a:schemeClr val="accent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gr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22424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p:cNvSpPr txBox="1">
            <a:spLocks/>
          </p:cNvSpPr>
          <p:nvPr/>
        </p:nvSpPr>
        <p:spPr>
          <a:xfrm>
            <a:off x="0" y="193947"/>
            <a:ext cx="8624046" cy="1037492"/>
          </a:xfrm>
          <a:prstGeom prst="rect">
            <a:avLst/>
          </a:prstGeom>
          <a:solidFill>
            <a:schemeClr val="bg2">
              <a:lumMod val="25000"/>
              <a:alpha val="41000"/>
            </a:schemeClr>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rPr>
              <a:t>Navigation and Key Features</a:t>
            </a:r>
          </a:p>
        </p:txBody>
      </p:sp>
    </p:spTree>
    <p:extLst>
      <p:ext uri="{BB962C8B-B14F-4D97-AF65-F5344CB8AC3E}">
        <p14:creationId xmlns:p14="http://schemas.microsoft.com/office/powerpoint/2010/main" val="20822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5B3D0-21E3-4814-B8D0-3A03AB815FC4}"/>
              </a:ext>
            </a:extLst>
          </p:cNvPr>
          <p:cNvPicPr>
            <a:picLocks noChangeAspect="1"/>
          </p:cNvPicPr>
          <p:nvPr/>
        </p:nvPicPr>
        <p:blipFill>
          <a:blip r:embed="rId3"/>
          <a:stretch>
            <a:fillRect/>
          </a:stretch>
        </p:blipFill>
        <p:spPr>
          <a:xfrm>
            <a:off x="0" y="38056"/>
            <a:ext cx="12192000" cy="6781887"/>
          </a:xfrm>
          <a:prstGeom prst="rect">
            <a:avLst/>
          </a:prstGeom>
        </p:spPr>
      </p:pic>
    </p:spTree>
    <p:extLst>
      <p:ext uri="{BB962C8B-B14F-4D97-AF65-F5344CB8AC3E}">
        <p14:creationId xmlns:p14="http://schemas.microsoft.com/office/powerpoint/2010/main" val="156226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EADE579-5742-4D0D-975A-AF872678E987}"/>
              </a:ext>
            </a:extLst>
          </p:cNvPr>
          <p:cNvPicPr>
            <a:picLocks noChangeAspect="1"/>
          </p:cNvPicPr>
          <p:nvPr/>
        </p:nvPicPr>
        <p:blipFill rotWithShape="1">
          <a:blip r:embed="rId2"/>
          <a:srcRect b="849"/>
          <a:stretch/>
        </p:blipFill>
        <p:spPr>
          <a:xfrm>
            <a:off x="5271247" y="54624"/>
            <a:ext cx="6831106" cy="6799729"/>
          </a:xfrm>
          <a:prstGeom prst="rect">
            <a:avLst/>
          </a:prstGeom>
        </p:spPr>
      </p:pic>
      <p:sp>
        <p:nvSpPr>
          <p:cNvPr id="18" name="TextBox 17">
            <a:extLst>
              <a:ext uri="{FF2B5EF4-FFF2-40B4-BE49-F238E27FC236}">
                <a16:creationId xmlns:a16="http://schemas.microsoft.com/office/drawing/2014/main" id="{7C69548D-6774-4E63-A4BA-AAA3F61E26B2}"/>
              </a:ext>
            </a:extLst>
          </p:cNvPr>
          <p:cNvSpPr txBox="1"/>
          <p:nvPr/>
        </p:nvSpPr>
        <p:spPr>
          <a:xfrm>
            <a:off x="52420" y="906893"/>
            <a:ext cx="5318923" cy="6093976"/>
          </a:xfrm>
          <a:prstGeom prst="rect">
            <a:avLst/>
          </a:prstGeom>
          <a:noFill/>
        </p:spPr>
        <p:txBody>
          <a:bodyPr wrap="square" rtlCol="0">
            <a:normAutofit fontScale="92500" lnSpcReduction="20000"/>
          </a:bodyPr>
          <a:lstStyle/>
          <a:p>
            <a:pPr marL="285750" indent="-285750">
              <a:buFont typeface="Arial" panose="020B0604020202020204" pitchFamily="34" charset="0"/>
              <a:buChar char="•"/>
            </a:pPr>
            <a:r>
              <a:rPr lang="en-US" sz="3000" dirty="0"/>
              <a:t>UN agencies have already posted several opportunities </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The webpage shows basic information about the Partnership Opportunities</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Organizations can download a PDF of the Partnership Opportunity to view the details</a:t>
            </a:r>
          </a:p>
          <a:p>
            <a:pPr marL="742950" lvl="1" indent="-285750">
              <a:buFont typeface="Arial" panose="020B0604020202020204" pitchFamily="34" charset="0"/>
              <a:buChar char="•"/>
            </a:pPr>
            <a:endParaRPr lang="en-US" sz="3000" dirty="0"/>
          </a:p>
          <a:p>
            <a:pPr marL="742950" lvl="1" indent="-285750">
              <a:buFont typeface="Arial" panose="020B0604020202020204" pitchFamily="34" charset="0"/>
              <a:buChar char="•"/>
            </a:pPr>
            <a:r>
              <a:rPr lang="en-US" sz="3000" dirty="0"/>
              <a:t>This can be done without logging into the portal</a:t>
            </a:r>
          </a:p>
          <a:p>
            <a:pPr marL="742950" lvl="1" indent="-285750">
              <a:buFont typeface="Arial" panose="020B0604020202020204" pitchFamily="34" charset="0"/>
              <a:buChar char="•"/>
            </a:pPr>
            <a:endParaRPr lang="en-US" sz="3000" dirty="0"/>
          </a:p>
          <a:p>
            <a:pPr marL="742950" lvl="1" indent="-285750">
              <a:buFont typeface="Arial" panose="020B0604020202020204" pitchFamily="34" charset="0"/>
              <a:buChar char="•"/>
            </a:pPr>
            <a:r>
              <a:rPr lang="en-US" sz="3000" dirty="0"/>
              <a:t>To apply organizations must register and login</a:t>
            </a:r>
          </a:p>
        </p:txBody>
      </p:sp>
      <p:cxnSp>
        <p:nvCxnSpPr>
          <p:cNvPr id="4" name="Straight Connector 3">
            <a:extLst>
              <a:ext uri="{FF2B5EF4-FFF2-40B4-BE49-F238E27FC236}">
                <a16:creationId xmlns:a16="http://schemas.microsoft.com/office/drawing/2014/main" id="{CA4B3AB0-22F6-449A-87A9-D1C48D62674C}"/>
              </a:ext>
            </a:extLst>
          </p:cNvPr>
          <p:cNvCxnSpPr>
            <a:cxnSpLocks/>
          </p:cNvCxnSpPr>
          <p:nvPr/>
        </p:nvCxnSpPr>
        <p:spPr>
          <a:xfrm>
            <a:off x="7620807" y="293945"/>
            <a:ext cx="96855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59" r="2760"/>
          <a:stretch/>
        </p:blipFill>
        <p:spPr>
          <a:xfrm>
            <a:off x="179294" y="54624"/>
            <a:ext cx="1807904" cy="478643"/>
          </a:xfrm>
          <a:prstGeom prst="rect">
            <a:avLst/>
          </a:prstGeom>
        </p:spPr>
      </p:pic>
    </p:spTree>
    <p:extLst>
      <p:ext uri="{BB962C8B-B14F-4D97-AF65-F5344CB8AC3E}">
        <p14:creationId xmlns:p14="http://schemas.microsoft.com/office/powerpoint/2010/main" val="357563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7300F4-61E7-4139-8E78-9D73A9EE9C4C}"/>
              </a:ext>
            </a:extLst>
          </p:cNvPr>
          <p:cNvSpPr>
            <a:spLocks noGrp="1"/>
          </p:cNvSpPr>
          <p:nvPr>
            <p:ph type="title"/>
          </p:nvPr>
        </p:nvSpPr>
        <p:spPr>
          <a:xfrm>
            <a:off x="4195483" y="108294"/>
            <a:ext cx="8624047" cy="662014"/>
          </a:xfrm>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Registration</a:t>
            </a:r>
          </a:p>
        </p:txBody>
      </p:sp>
      <p:sp>
        <p:nvSpPr>
          <p:cNvPr id="10" name="Content Placeholder 3">
            <a:extLst>
              <a:ext uri="{FF2B5EF4-FFF2-40B4-BE49-F238E27FC236}">
                <a16:creationId xmlns:a16="http://schemas.microsoft.com/office/drawing/2014/main" id="{AACA94AD-552F-4B25-9BF8-6BF0B56854A4}"/>
              </a:ext>
            </a:extLst>
          </p:cNvPr>
          <p:cNvSpPr txBox="1">
            <a:spLocks noGrp="1"/>
          </p:cNvSpPr>
          <p:nvPr>
            <p:ph idx="1"/>
          </p:nvPr>
        </p:nvSpPr>
        <p:spPr>
          <a:xfrm>
            <a:off x="93184" y="903675"/>
            <a:ext cx="5830496" cy="563179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New organizations registering on the system must first create an administrator account when registering (Sign-up now)</a:t>
            </a:r>
          </a:p>
          <a:p>
            <a:pPr marL="0" indent="0">
              <a:buNone/>
            </a:pPr>
            <a:endParaRPr lang="en-US" sz="9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International NGOs- The HQ office must register for the organization</a:t>
            </a:r>
          </a:p>
          <a:p>
            <a:pPr lvl="1"/>
            <a:r>
              <a:rPr lang="en-US" sz="1400" dirty="0">
                <a:latin typeface="Arial" panose="020B0604020202020204" pitchFamily="34" charset="0"/>
                <a:cs typeface="Arial" panose="020B0604020202020204" pitchFamily="34" charset="0"/>
              </a:rPr>
              <a:t>The HQ office will then assign country office profiles </a:t>
            </a:r>
          </a:p>
          <a:p>
            <a:pPr lvl="1"/>
            <a:endParaRPr lang="en-US" sz="9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Organizations must submit one of the following when registering:</a:t>
            </a:r>
          </a:p>
          <a:p>
            <a:pPr lvl="1"/>
            <a:r>
              <a:rPr lang="en-US" sz="1400" dirty="0">
                <a:latin typeface="Arial" panose="020B0604020202020204" pitchFamily="34" charset="0"/>
                <a:cs typeface="Arial" panose="020B0604020202020204" pitchFamily="34" charset="0"/>
              </a:rPr>
              <a:t>Registration document </a:t>
            </a:r>
          </a:p>
          <a:p>
            <a:pPr lvl="1"/>
            <a:r>
              <a:rPr lang="en-US" sz="1400" dirty="0">
                <a:latin typeface="Arial" panose="020B0604020202020204" pitchFamily="34" charset="0"/>
                <a:cs typeface="Arial" panose="020B0604020202020204" pitchFamily="34" charset="0"/>
              </a:rPr>
              <a:t>Governance document</a:t>
            </a:r>
          </a:p>
          <a:p>
            <a:pPr lvl="1"/>
            <a:r>
              <a:rPr lang="en-US" sz="1400" dirty="0">
                <a:latin typeface="Arial" panose="020B0604020202020204" pitchFamily="34" charset="0"/>
                <a:cs typeface="Arial" panose="020B0604020202020204" pitchFamily="34" charset="0"/>
              </a:rPr>
              <a:t>Letter of Reference</a:t>
            </a:r>
          </a:p>
          <a:p>
            <a:endParaRPr lang="en-US" sz="9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Organizations must certify their alignment with the UN’s core values</a:t>
            </a:r>
          </a:p>
          <a:p>
            <a:endParaRPr lang="en-US" sz="9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system will identify any potential duplications of organizations</a:t>
            </a:r>
          </a:p>
        </p:txBody>
      </p:sp>
      <p:pic>
        <p:nvPicPr>
          <p:cNvPr id="2" name="Picture 1"/>
          <p:cNvPicPr>
            <a:picLocks noChangeAspect="1"/>
          </p:cNvPicPr>
          <p:nvPr/>
        </p:nvPicPr>
        <p:blipFill rotWithShape="1">
          <a:blip r:embed="rId2"/>
          <a:srcRect l="1590" t="1" r="4804" b="1998"/>
          <a:stretch/>
        </p:blipFill>
        <p:spPr>
          <a:xfrm>
            <a:off x="7823567" y="1250577"/>
            <a:ext cx="4368433" cy="4319738"/>
          </a:xfrm>
          <a:prstGeom prst="rect">
            <a:avLst/>
          </a:prstGeom>
        </p:spPr>
      </p:pic>
      <p:pic>
        <p:nvPicPr>
          <p:cNvPr id="3" name="Picture 2"/>
          <p:cNvPicPr>
            <a:picLocks noChangeAspect="1"/>
          </p:cNvPicPr>
          <p:nvPr/>
        </p:nvPicPr>
        <p:blipFill>
          <a:blip r:embed="rId3"/>
          <a:stretch>
            <a:fillRect/>
          </a:stretch>
        </p:blipFill>
        <p:spPr>
          <a:xfrm>
            <a:off x="5941610" y="3463608"/>
            <a:ext cx="1881957" cy="2414268"/>
          </a:xfrm>
          <a:prstGeom prst="rect">
            <a:avLst/>
          </a:prstGeom>
        </p:spPr>
      </p:pic>
      <p:pic>
        <p:nvPicPr>
          <p:cNvPr id="4" name="Picture 3"/>
          <p:cNvPicPr>
            <a:picLocks noChangeAspect="1"/>
          </p:cNvPicPr>
          <p:nvPr/>
        </p:nvPicPr>
        <p:blipFill>
          <a:blip r:embed="rId4"/>
          <a:stretch>
            <a:fillRect/>
          </a:stretch>
        </p:blipFill>
        <p:spPr>
          <a:xfrm>
            <a:off x="6026775" y="1151069"/>
            <a:ext cx="1796792" cy="2135966"/>
          </a:xfrm>
          <a:prstGeom prst="rect">
            <a:avLst/>
          </a:prstGeom>
        </p:spPr>
      </p:pic>
      <p:cxnSp>
        <p:nvCxnSpPr>
          <p:cNvPr id="7" name="Straight Connector 6"/>
          <p:cNvCxnSpPr/>
          <p:nvPr/>
        </p:nvCxnSpPr>
        <p:spPr>
          <a:xfrm>
            <a:off x="6808628" y="3222812"/>
            <a:ext cx="52443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159" r="2760"/>
          <a:stretch/>
        </p:blipFill>
        <p:spPr>
          <a:xfrm>
            <a:off x="10085294" y="219252"/>
            <a:ext cx="1807904" cy="478643"/>
          </a:xfrm>
          <a:prstGeom prst="rect">
            <a:avLst/>
          </a:prstGeom>
        </p:spPr>
      </p:pic>
    </p:spTree>
    <p:extLst>
      <p:ext uri="{BB962C8B-B14F-4D97-AF65-F5344CB8AC3E}">
        <p14:creationId xmlns:p14="http://schemas.microsoft.com/office/powerpoint/2010/main" val="2717930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3858807002424585892D1D8D1D4347" ma:contentTypeVersion="7" ma:contentTypeDescription="Create a new document." ma:contentTypeScope="" ma:versionID="9cbac4e8c3c919777ef23564017b0e67">
  <xsd:schema xmlns:xsd="http://www.w3.org/2001/XMLSchema" xmlns:xs="http://www.w3.org/2001/XMLSchema" xmlns:p="http://schemas.microsoft.com/office/2006/metadata/properties" xmlns:ns2="e4a3edaa-d532-493c-8cf4-3bbcb12aa0ab" xmlns:ns3="2393b75e-af10-43b7-bc8b-1232e0c72b5b" targetNamespace="http://schemas.microsoft.com/office/2006/metadata/properties" ma:root="true" ma:fieldsID="93158dfcaa4b862b19bde5cb9803ca06" ns2:_="" ns3:_="">
    <xsd:import namespace="e4a3edaa-d532-493c-8cf4-3bbcb12aa0ab"/>
    <xsd:import namespace="2393b75e-af10-43b7-bc8b-1232e0c72b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3edaa-d532-493c-8cf4-3bbcb12aa0a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93b75e-af10-43b7-bc8b-1232e0c72b5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95E3ED-2889-4066-A23E-DD7FEAC3E51F}">
  <ds:schemaRefs>
    <ds:schemaRef ds:uri="http://purl.org/dc/dcmitype/"/>
    <ds:schemaRef ds:uri="e4a3edaa-d532-493c-8cf4-3bbcb12aa0ab"/>
    <ds:schemaRef ds:uri="http://purl.org/dc/terms/"/>
    <ds:schemaRef ds:uri="http://schemas.openxmlformats.org/package/2006/metadata/core-properties"/>
    <ds:schemaRef ds:uri="http://purl.org/dc/elements/1.1/"/>
    <ds:schemaRef ds:uri="2393b75e-af10-43b7-bc8b-1232e0c72b5b"/>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280342A-016C-4A8F-87CD-CD1D09797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3edaa-d532-493c-8cf4-3bbcb12aa0ab"/>
    <ds:schemaRef ds:uri="2393b75e-af10-43b7-bc8b-1232e0c72b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7349B8-83F7-4805-A4B5-468E0868EF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9570</TotalTime>
  <Words>1378</Words>
  <Application>Microsoft Office PowerPoint</Application>
  <PresentationFormat>Widescreen</PresentationFormat>
  <Paragraphs>165</Paragraphs>
  <Slides>29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What is the UN Partner Portal?</vt:lpstr>
      <vt:lpstr>What is the UN Partner Portal?</vt:lpstr>
      <vt:lpstr>Who is Involved?</vt:lpstr>
      <vt:lpstr>UNPP Benefits and Features</vt:lpstr>
      <vt:lpstr>PowerPoint Presentation</vt:lpstr>
      <vt:lpstr>PowerPoint Presentation</vt:lpstr>
      <vt:lpstr>PowerPoint Presentation</vt:lpstr>
      <vt:lpstr>Registration</vt:lpstr>
      <vt:lpstr>PowerPoint Presentation</vt:lpstr>
      <vt:lpstr>Portal Features</vt:lpstr>
      <vt:lpstr>PowerPoint Presentation</vt:lpstr>
      <vt:lpstr>PowerPoint Presentation</vt:lpstr>
      <vt:lpstr>PowerPoint Presentation</vt:lpstr>
      <vt:lpstr>PowerPoint Presentation</vt:lpstr>
      <vt:lpstr>User Management</vt:lpstr>
      <vt:lpstr>PowerPoint Presentation</vt:lpstr>
      <vt:lpstr>PowerPoint Presentation</vt:lpstr>
      <vt:lpstr>Migrated Partners from UNHCR’s Portal</vt:lpstr>
      <vt:lpstr>Login for Migrated Partners</vt:lpstr>
      <vt:lpstr>Login for Migrated Partners</vt:lpstr>
      <vt:lpstr>Login for Migrated Partners</vt:lpstr>
      <vt:lpstr>How to complete the profile</vt:lpstr>
      <vt:lpstr>PowerPoint Presentation</vt:lpstr>
      <vt:lpstr>UN Partner Portal</vt:lpstr>
      <vt:lpstr>UN Partner Portal &amp; UNICEF</vt:lpstr>
      <vt:lpstr>PowerPoint Presentation</vt:lpstr>
      <vt:lpstr>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ahaile@unicef.org</dc:creator>
  <cp:lastModifiedBy>Aman Haile</cp:lastModifiedBy>
  <cp:revision>130</cp:revision>
  <dcterms:created xsi:type="dcterms:W3CDTF">2018-11-26T17:30:14Z</dcterms:created>
  <dcterms:modified xsi:type="dcterms:W3CDTF">2020-05-21T21:33:27Z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0x010100653858807002424585892D1D8D1D4347</vt:lpwstr>
  </property>
</Properties>
</file>