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4"/>
  </p:notesMasterIdLst>
  <p:sldIdLst>
    <p:sldId id="268" r:id="rId5"/>
    <p:sldId id="269" r:id="rId6"/>
    <p:sldId id="297" r:id="rId7"/>
    <p:sldId id="308" r:id="rId8"/>
    <p:sldId id="271" r:id="rId9"/>
    <p:sldId id="289" r:id="rId10"/>
    <p:sldId id="261" r:id="rId11"/>
    <p:sldId id="298" r:id="rId12"/>
    <p:sldId id="286" r:id="rId13"/>
    <p:sldId id="263" r:id="rId14"/>
    <p:sldId id="285" r:id="rId15"/>
    <p:sldId id="259" r:id="rId16"/>
    <p:sldId id="258" r:id="rId17"/>
    <p:sldId id="265" r:id="rId18"/>
    <p:sldId id="272" r:id="rId19"/>
    <p:sldId id="287" r:id="rId20"/>
    <p:sldId id="291" r:id="rId21"/>
    <p:sldId id="293" r:id="rId22"/>
    <p:sldId id="309" r:id="rId23"/>
    <p:sldId id="310" r:id="rId24"/>
    <p:sldId id="311" r:id="rId25"/>
    <p:sldId id="312" r:id="rId26"/>
    <p:sldId id="313" r:id="rId27"/>
    <p:sldId id="301" r:id="rId28"/>
    <p:sldId id="305" r:id="rId29"/>
    <p:sldId id="306" r:id="rId30"/>
    <p:sldId id="283" r:id="rId31"/>
    <p:sldId id="294" r:id="rId32"/>
    <p:sldId id="295"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7" autoAdjust="0"/>
    <p:restoredTop sz="85866" autoAdjust="0"/>
  </p:normalViewPr>
  <p:slideViewPr>
    <p:cSldViewPr snapToGrid="0">
      <p:cViewPr>
        <p:scale>
          <a:sx n="57" d="100"/>
          <a:sy n="57" d="100"/>
        </p:scale>
        <p:origin x="1016"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BED931B-70EC-45FD-BE41-903A90894116}" type="datetimeFigureOut">
              <a:rPr lang="en-GB" smtClean="0"/>
              <a:t>21/05/2020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9387848-F3B5-4765-875C-8A22B36B22D2}" type="slidenum">
              <a:rPr lang="en-GB" smtClean="0"/>
              <a:t>‹#›</a:t>
            </a:fld>
            <a:endParaRPr lang="en-GB"/>
          </a:p>
        </p:txBody>
      </p:sp>
    </p:spTree>
    <p:extLst>
      <p:ext uri="{BB962C8B-B14F-4D97-AF65-F5344CB8AC3E}">
        <p14:creationId xmlns:p14="http://schemas.microsoft.com/office/powerpoint/2010/main" val="31699599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More</a:t>
            </a:r>
            <a:r>
              <a:rPr lang="en-US" baseline="0" dirty="0"/>
              <a:t> to come hopefully soon: OCHA, WHO, UN Women are interested.</a:t>
            </a:r>
            <a:endParaRPr lang="en-GB" dirty="0"/>
          </a:p>
        </p:txBody>
      </p:sp>
      <p:sp>
        <p:nvSpPr>
          <p:cNvPr id="4" name="Slide Number Placeholder 3"/>
          <p:cNvSpPr>
            <a:spLocks noGrp="1"/>
          </p:cNvSpPr>
          <p:nvPr>
            <p:ph type="sldNum" sz="quarter" idx="10"/>
          </p:nvPr>
        </p:nvSpPr>
        <p:spPr/>
        <p:txBody>
          <a:bodyPr/>
          <a:lstStyle/>
          <a:p>
            <a:fld id="{07032247-ABEB-4CC7-989F-08D9D1B6455B}" type="slidenum">
              <a:rPr lang="en-US" smtClean="0"/>
              <a:t>4</a:t>
            </a:fld>
            <a:endParaRPr lang="en-US" dirty="0"/>
          </a:p>
        </p:txBody>
      </p:sp>
    </p:spTree>
    <p:extLst>
      <p:ext uri="{BB962C8B-B14F-4D97-AF65-F5344CB8AC3E}">
        <p14:creationId xmlns:p14="http://schemas.microsoft.com/office/powerpoint/2010/main" val="23544855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7032247-ABEB-4CC7-989F-08D9D1B6455B}" type="slidenum">
              <a:rPr lang="en-US" smtClean="0"/>
              <a:t>21</a:t>
            </a:fld>
            <a:endParaRPr lang="en-US" dirty="0"/>
          </a:p>
        </p:txBody>
      </p:sp>
    </p:spTree>
    <p:extLst>
      <p:ext uri="{BB962C8B-B14F-4D97-AF65-F5344CB8AC3E}">
        <p14:creationId xmlns:p14="http://schemas.microsoft.com/office/powerpoint/2010/main" val="34533961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7032247-ABEB-4CC7-989F-08D9D1B6455B}" type="slidenum">
              <a:rPr lang="en-US" smtClean="0"/>
              <a:t>22</a:t>
            </a:fld>
            <a:endParaRPr lang="en-US" dirty="0"/>
          </a:p>
        </p:txBody>
      </p:sp>
    </p:spTree>
    <p:extLst>
      <p:ext uri="{BB962C8B-B14F-4D97-AF65-F5344CB8AC3E}">
        <p14:creationId xmlns:p14="http://schemas.microsoft.com/office/powerpoint/2010/main" val="65219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7032247-ABEB-4CC7-989F-08D9D1B6455B}" type="slidenum">
              <a:rPr lang="en-US" smtClean="0"/>
              <a:t>23</a:t>
            </a:fld>
            <a:endParaRPr lang="en-US" dirty="0"/>
          </a:p>
        </p:txBody>
      </p:sp>
    </p:spTree>
    <p:extLst>
      <p:ext uri="{BB962C8B-B14F-4D97-AF65-F5344CB8AC3E}">
        <p14:creationId xmlns:p14="http://schemas.microsoft.com/office/powerpoint/2010/main" val="36099823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a:t>
            </a:r>
            <a:r>
              <a:rPr lang="en-US" baseline="0" dirty="0"/>
              <a:t> Partner Portal Landing Page</a:t>
            </a:r>
            <a:endParaRPr lang="en-US" dirty="0"/>
          </a:p>
        </p:txBody>
      </p:sp>
      <p:sp>
        <p:nvSpPr>
          <p:cNvPr id="4" name="Slide Number Placeholder 3"/>
          <p:cNvSpPr>
            <a:spLocks noGrp="1"/>
          </p:cNvSpPr>
          <p:nvPr>
            <p:ph type="sldNum" sz="quarter" idx="10"/>
          </p:nvPr>
        </p:nvSpPr>
        <p:spPr/>
        <p:txBody>
          <a:bodyPr/>
          <a:lstStyle/>
          <a:p>
            <a:fld id="{07032247-ABEB-4CC7-989F-08D9D1B6455B}" type="slidenum">
              <a:rPr lang="en-US" smtClean="0"/>
              <a:t>7</a:t>
            </a:fld>
            <a:endParaRPr lang="en-US" dirty="0"/>
          </a:p>
        </p:txBody>
      </p:sp>
    </p:spTree>
    <p:extLst>
      <p:ext uri="{BB962C8B-B14F-4D97-AF65-F5344CB8AC3E}">
        <p14:creationId xmlns:p14="http://schemas.microsoft.com/office/powerpoint/2010/main" val="7989056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part of the registration process, CSOs have to make a Declaration</a:t>
            </a:r>
            <a:r>
              <a:rPr lang="en-US" baseline="0" dirty="0"/>
              <a:t>.</a:t>
            </a:r>
            <a:endParaRPr lang="en-US" dirty="0"/>
          </a:p>
        </p:txBody>
      </p:sp>
      <p:sp>
        <p:nvSpPr>
          <p:cNvPr id="4" name="Slide Number Placeholder 3"/>
          <p:cNvSpPr>
            <a:spLocks noGrp="1"/>
          </p:cNvSpPr>
          <p:nvPr>
            <p:ph type="sldNum" sz="quarter" idx="10"/>
          </p:nvPr>
        </p:nvSpPr>
        <p:spPr/>
        <p:txBody>
          <a:bodyPr/>
          <a:lstStyle/>
          <a:p>
            <a:fld id="{07032247-ABEB-4CC7-989F-08D9D1B6455B}" type="slidenum">
              <a:rPr lang="en-US" smtClean="0"/>
              <a:t>10</a:t>
            </a:fld>
            <a:endParaRPr lang="en-US" dirty="0"/>
          </a:p>
        </p:txBody>
      </p:sp>
    </p:spTree>
    <p:extLst>
      <p:ext uri="{BB962C8B-B14F-4D97-AF65-F5344CB8AC3E}">
        <p14:creationId xmlns:p14="http://schemas.microsoft.com/office/powerpoint/2010/main" val="24417786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Once CSOs have successfully registered accounts, they can enter the Portal. Here, they can fill out comprehensive questions to tell the UN more about their organization. Some of the UN Partner Portal questions require text responses, while others require multiple choice selection or the upload of key documents.</a:t>
            </a:r>
          </a:p>
        </p:txBody>
      </p:sp>
      <p:sp>
        <p:nvSpPr>
          <p:cNvPr id="4" name="Slide Number Placeholder 3"/>
          <p:cNvSpPr>
            <a:spLocks noGrp="1"/>
          </p:cNvSpPr>
          <p:nvPr>
            <p:ph type="sldNum" sz="quarter" idx="10"/>
          </p:nvPr>
        </p:nvSpPr>
        <p:spPr/>
        <p:txBody>
          <a:bodyPr/>
          <a:lstStyle/>
          <a:p>
            <a:fld id="{07032247-ABEB-4CC7-989F-08D9D1B6455B}" type="slidenum">
              <a:rPr lang="en-US" smtClean="0"/>
              <a:t>12</a:t>
            </a:fld>
            <a:endParaRPr lang="en-US" dirty="0"/>
          </a:p>
        </p:txBody>
      </p:sp>
    </p:spTree>
    <p:extLst>
      <p:ext uri="{BB962C8B-B14F-4D97-AF65-F5344CB8AC3E}">
        <p14:creationId xmlns:p14="http://schemas.microsoft.com/office/powerpoint/2010/main" val="41342682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inside the Portal, CSOs can view the different partnership opportunities that have been posted by UNICEF, UNHCR and WFP. It is anticipated that all three agencies will post many partnership opportunities in 2019 and beyond. The Portal has filters to help CSOs identify the most relevant partnership opportunities. </a:t>
            </a:r>
          </a:p>
        </p:txBody>
      </p:sp>
      <p:sp>
        <p:nvSpPr>
          <p:cNvPr id="4" name="Slide Number Placeholder 3"/>
          <p:cNvSpPr>
            <a:spLocks noGrp="1"/>
          </p:cNvSpPr>
          <p:nvPr>
            <p:ph type="sldNum" sz="quarter" idx="10"/>
          </p:nvPr>
        </p:nvSpPr>
        <p:spPr/>
        <p:txBody>
          <a:bodyPr/>
          <a:lstStyle/>
          <a:p>
            <a:fld id="{07032247-ABEB-4CC7-989F-08D9D1B6455B}" type="slidenum">
              <a:rPr lang="en-US" smtClean="0"/>
              <a:t>13</a:t>
            </a:fld>
            <a:endParaRPr lang="en-US" dirty="0"/>
          </a:p>
        </p:txBody>
      </p:sp>
    </p:spTree>
    <p:extLst>
      <p:ext uri="{BB962C8B-B14F-4D97-AF65-F5344CB8AC3E}">
        <p14:creationId xmlns:p14="http://schemas.microsoft.com/office/powerpoint/2010/main" val="37155679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a CSO is interested in a partnership opportunity posted by the UN, it can click on it to learn more, including project details and the selection criteria on which CSO applicants will be assessed. For</a:t>
            </a:r>
            <a:r>
              <a:rPr lang="en-US" baseline="0" dirty="0"/>
              <a:t> open calls, CSOs can also submit questions regarding the partnership opportunity via the system using the </a:t>
            </a:r>
            <a:r>
              <a:rPr lang="en-US" i="1" baseline="0" dirty="0"/>
              <a:t>“Request for additional clarifications” </a:t>
            </a:r>
            <a:r>
              <a:rPr lang="en-US" i="0" baseline="0" dirty="0"/>
              <a:t>feature. Please note that CSOs must have complete profiles to apply for opportunities. </a:t>
            </a:r>
            <a:endParaRPr lang="en-US" i="1" dirty="0"/>
          </a:p>
        </p:txBody>
      </p:sp>
      <p:sp>
        <p:nvSpPr>
          <p:cNvPr id="4" name="Slide Number Placeholder 3"/>
          <p:cNvSpPr>
            <a:spLocks noGrp="1"/>
          </p:cNvSpPr>
          <p:nvPr>
            <p:ph type="sldNum" sz="quarter" idx="10"/>
          </p:nvPr>
        </p:nvSpPr>
        <p:spPr/>
        <p:txBody>
          <a:bodyPr/>
          <a:lstStyle/>
          <a:p>
            <a:fld id="{07032247-ABEB-4CC7-989F-08D9D1B6455B}" type="slidenum">
              <a:rPr lang="en-US" smtClean="0"/>
              <a:t>14</a:t>
            </a:fld>
            <a:endParaRPr lang="en-US" dirty="0"/>
          </a:p>
        </p:txBody>
      </p:sp>
    </p:spTree>
    <p:extLst>
      <p:ext uri="{BB962C8B-B14F-4D97-AF65-F5344CB8AC3E}">
        <p14:creationId xmlns:p14="http://schemas.microsoft.com/office/powerpoint/2010/main" val="3960057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CSOs may receive communication through the Portal about partnership opportunities for which they have been selected.</a:t>
            </a:r>
          </a:p>
        </p:txBody>
      </p:sp>
      <p:sp>
        <p:nvSpPr>
          <p:cNvPr id="4" name="Slide Number Placeholder 3"/>
          <p:cNvSpPr>
            <a:spLocks noGrp="1"/>
          </p:cNvSpPr>
          <p:nvPr>
            <p:ph type="sldNum" sz="quarter" idx="10"/>
          </p:nvPr>
        </p:nvSpPr>
        <p:spPr/>
        <p:txBody>
          <a:bodyPr/>
          <a:lstStyle/>
          <a:p>
            <a:fld id="{07032247-ABEB-4CC7-989F-08D9D1B6455B}" type="slidenum">
              <a:rPr lang="en-US" smtClean="0"/>
              <a:t>15</a:t>
            </a:fld>
            <a:endParaRPr lang="en-US" dirty="0"/>
          </a:p>
        </p:txBody>
      </p:sp>
    </p:spTree>
    <p:extLst>
      <p:ext uri="{BB962C8B-B14F-4D97-AF65-F5344CB8AC3E}">
        <p14:creationId xmlns:p14="http://schemas.microsoft.com/office/powerpoint/2010/main" val="41920540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7032247-ABEB-4CC7-989F-08D9D1B6455B}" type="slidenum">
              <a:rPr lang="en-US" smtClean="0"/>
              <a:t>19</a:t>
            </a:fld>
            <a:endParaRPr lang="en-US" dirty="0"/>
          </a:p>
        </p:txBody>
      </p:sp>
    </p:spTree>
    <p:extLst>
      <p:ext uri="{BB962C8B-B14F-4D97-AF65-F5344CB8AC3E}">
        <p14:creationId xmlns:p14="http://schemas.microsoft.com/office/powerpoint/2010/main" val="40890659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7032247-ABEB-4CC7-989F-08D9D1B6455B}" type="slidenum">
              <a:rPr lang="en-US" smtClean="0"/>
              <a:t>20</a:t>
            </a:fld>
            <a:endParaRPr lang="en-US" dirty="0"/>
          </a:p>
        </p:txBody>
      </p:sp>
    </p:spTree>
    <p:extLst>
      <p:ext uri="{BB962C8B-B14F-4D97-AF65-F5344CB8AC3E}">
        <p14:creationId xmlns:p14="http://schemas.microsoft.com/office/powerpoint/2010/main" val="37643400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1C8E07-1B1C-4F81-9887-72476BA6D60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1F7EA78-20A4-4FCC-A831-1B3B3A654EE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D796742-F020-4341-88C3-19DE5286AFF6}"/>
              </a:ext>
            </a:extLst>
          </p:cNvPr>
          <p:cNvSpPr>
            <a:spLocks noGrp="1"/>
          </p:cNvSpPr>
          <p:nvPr>
            <p:ph type="dt" sz="half" idx="10"/>
          </p:nvPr>
        </p:nvSpPr>
        <p:spPr/>
        <p:txBody>
          <a:bodyPr/>
          <a:lstStyle/>
          <a:p>
            <a:fld id="{604881A9-E34B-48BF-9964-D29EE7B00751}" type="datetimeFigureOut">
              <a:rPr lang="en-US" smtClean="0"/>
              <a:t>5/21/2020</a:t>
            </a:fld>
            <a:endParaRPr lang="en-US"/>
          </a:p>
        </p:txBody>
      </p:sp>
      <p:sp>
        <p:nvSpPr>
          <p:cNvPr id="5" name="Footer Placeholder 4">
            <a:extLst>
              <a:ext uri="{FF2B5EF4-FFF2-40B4-BE49-F238E27FC236}">
                <a16:creationId xmlns:a16="http://schemas.microsoft.com/office/drawing/2014/main" id="{FF575CF3-7758-49A4-AF14-C510BB28804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3B0C396-281A-47EE-906E-A18F2448954A}"/>
              </a:ext>
            </a:extLst>
          </p:cNvPr>
          <p:cNvSpPr>
            <a:spLocks noGrp="1"/>
          </p:cNvSpPr>
          <p:nvPr>
            <p:ph type="sldNum" sz="quarter" idx="12"/>
          </p:nvPr>
        </p:nvSpPr>
        <p:spPr/>
        <p:txBody>
          <a:bodyPr/>
          <a:lstStyle/>
          <a:p>
            <a:fld id="{96C0CE89-601E-4944-B171-D32C27748C99}" type="slidenum">
              <a:rPr lang="en-US" smtClean="0"/>
              <a:t>‹#›</a:t>
            </a:fld>
            <a:endParaRPr lang="en-US"/>
          </a:p>
        </p:txBody>
      </p:sp>
    </p:spTree>
    <p:extLst>
      <p:ext uri="{BB962C8B-B14F-4D97-AF65-F5344CB8AC3E}">
        <p14:creationId xmlns:p14="http://schemas.microsoft.com/office/powerpoint/2010/main" val="30483378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A31467-2991-4911-952B-3397C3B1FE4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3D75B9D-7647-4FAD-9C1A-41B47D58B2F8}"/>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8BDD293-6A42-4C8D-8893-14E188A18E91}"/>
              </a:ext>
            </a:extLst>
          </p:cNvPr>
          <p:cNvSpPr>
            <a:spLocks noGrp="1"/>
          </p:cNvSpPr>
          <p:nvPr>
            <p:ph type="dt" sz="half" idx="10"/>
          </p:nvPr>
        </p:nvSpPr>
        <p:spPr/>
        <p:txBody>
          <a:bodyPr/>
          <a:lstStyle/>
          <a:p>
            <a:fld id="{604881A9-E34B-48BF-9964-D29EE7B00751}" type="datetimeFigureOut">
              <a:rPr lang="en-US" smtClean="0"/>
              <a:t>5/21/2020</a:t>
            </a:fld>
            <a:endParaRPr lang="en-US"/>
          </a:p>
        </p:txBody>
      </p:sp>
      <p:sp>
        <p:nvSpPr>
          <p:cNvPr id="5" name="Footer Placeholder 4">
            <a:extLst>
              <a:ext uri="{FF2B5EF4-FFF2-40B4-BE49-F238E27FC236}">
                <a16:creationId xmlns:a16="http://schemas.microsoft.com/office/drawing/2014/main" id="{C378F5FB-225A-4100-BD98-51056D667F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35F6041-5F2F-453C-A26D-B94138785780}"/>
              </a:ext>
            </a:extLst>
          </p:cNvPr>
          <p:cNvSpPr>
            <a:spLocks noGrp="1"/>
          </p:cNvSpPr>
          <p:nvPr>
            <p:ph type="sldNum" sz="quarter" idx="12"/>
          </p:nvPr>
        </p:nvSpPr>
        <p:spPr/>
        <p:txBody>
          <a:bodyPr/>
          <a:lstStyle/>
          <a:p>
            <a:fld id="{96C0CE89-601E-4944-B171-D32C27748C99}" type="slidenum">
              <a:rPr lang="en-US" smtClean="0"/>
              <a:t>‹#›</a:t>
            </a:fld>
            <a:endParaRPr lang="en-US"/>
          </a:p>
        </p:txBody>
      </p:sp>
    </p:spTree>
    <p:extLst>
      <p:ext uri="{BB962C8B-B14F-4D97-AF65-F5344CB8AC3E}">
        <p14:creationId xmlns:p14="http://schemas.microsoft.com/office/powerpoint/2010/main" val="1154305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61278BE-E084-4F50-BDE2-5B95AF0EF1F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8540496-9497-473E-894B-16F993B1E848}"/>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30BA39F-B0BD-4C19-ADC2-4099E66A2A7C}"/>
              </a:ext>
            </a:extLst>
          </p:cNvPr>
          <p:cNvSpPr>
            <a:spLocks noGrp="1"/>
          </p:cNvSpPr>
          <p:nvPr>
            <p:ph type="dt" sz="half" idx="10"/>
          </p:nvPr>
        </p:nvSpPr>
        <p:spPr/>
        <p:txBody>
          <a:bodyPr/>
          <a:lstStyle/>
          <a:p>
            <a:fld id="{604881A9-E34B-48BF-9964-D29EE7B00751}" type="datetimeFigureOut">
              <a:rPr lang="en-US" smtClean="0"/>
              <a:t>5/21/2020</a:t>
            </a:fld>
            <a:endParaRPr lang="en-US"/>
          </a:p>
        </p:txBody>
      </p:sp>
      <p:sp>
        <p:nvSpPr>
          <p:cNvPr id="5" name="Footer Placeholder 4">
            <a:extLst>
              <a:ext uri="{FF2B5EF4-FFF2-40B4-BE49-F238E27FC236}">
                <a16:creationId xmlns:a16="http://schemas.microsoft.com/office/drawing/2014/main" id="{12F21720-1B35-4917-A276-AAE9AF10A1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D9BA51-8D4F-464E-8825-50C851E61635}"/>
              </a:ext>
            </a:extLst>
          </p:cNvPr>
          <p:cNvSpPr>
            <a:spLocks noGrp="1"/>
          </p:cNvSpPr>
          <p:nvPr>
            <p:ph type="sldNum" sz="quarter" idx="12"/>
          </p:nvPr>
        </p:nvSpPr>
        <p:spPr/>
        <p:txBody>
          <a:bodyPr/>
          <a:lstStyle/>
          <a:p>
            <a:fld id="{96C0CE89-601E-4944-B171-D32C27748C99}" type="slidenum">
              <a:rPr lang="en-US" smtClean="0"/>
              <a:t>‹#›</a:t>
            </a:fld>
            <a:endParaRPr lang="en-US"/>
          </a:p>
        </p:txBody>
      </p:sp>
    </p:spTree>
    <p:extLst>
      <p:ext uri="{BB962C8B-B14F-4D97-AF65-F5344CB8AC3E}">
        <p14:creationId xmlns:p14="http://schemas.microsoft.com/office/powerpoint/2010/main" val="4827932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D0184A-8369-4B9E-BFBB-C2D3F825E37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ADCE685-F102-404A-AD2A-5A9EA6C97487}"/>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19D4A0-D9BF-4B42-A9A2-EA4857A6ACC9}"/>
              </a:ext>
            </a:extLst>
          </p:cNvPr>
          <p:cNvSpPr>
            <a:spLocks noGrp="1"/>
          </p:cNvSpPr>
          <p:nvPr>
            <p:ph type="dt" sz="half" idx="10"/>
          </p:nvPr>
        </p:nvSpPr>
        <p:spPr/>
        <p:txBody>
          <a:bodyPr/>
          <a:lstStyle/>
          <a:p>
            <a:fld id="{604881A9-E34B-48BF-9964-D29EE7B00751}" type="datetimeFigureOut">
              <a:rPr lang="en-US" smtClean="0"/>
              <a:t>5/21/2020</a:t>
            </a:fld>
            <a:endParaRPr lang="en-US"/>
          </a:p>
        </p:txBody>
      </p:sp>
      <p:sp>
        <p:nvSpPr>
          <p:cNvPr id="5" name="Footer Placeholder 4">
            <a:extLst>
              <a:ext uri="{FF2B5EF4-FFF2-40B4-BE49-F238E27FC236}">
                <a16:creationId xmlns:a16="http://schemas.microsoft.com/office/drawing/2014/main" id="{F335F89F-5CC0-46A0-9BD1-17C39C6E17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D8ED51C-9E87-4333-B372-97F9CF394AED}"/>
              </a:ext>
            </a:extLst>
          </p:cNvPr>
          <p:cNvSpPr>
            <a:spLocks noGrp="1"/>
          </p:cNvSpPr>
          <p:nvPr>
            <p:ph type="sldNum" sz="quarter" idx="12"/>
          </p:nvPr>
        </p:nvSpPr>
        <p:spPr/>
        <p:txBody>
          <a:bodyPr/>
          <a:lstStyle/>
          <a:p>
            <a:fld id="{96C0CE89-601E-4944-B171-D32C27748C99}" type="slidenum">
              <a:rPr lang="en-US" smtClean="0"/>
              <a:t>‹#›</a:t>
            </a:fld>
            <a:endParaRPr lang="en-US"/>
          </a:p>
        </p:txBody>
      </p:sp>
    </p:spTree>
    <p:extLst>
      <p:ext uri="{BB962C8B-B14F-4D97-AF65-F5344CB8AC3E}">
        <p14:creationId xmlns:p14="http://schemas.microsoft.com/office/powerpoint/2010/main" val="13203321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7AA5F7-0C53-4BCB-828F-DAC6BBB717A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BE6CA18-2D22-42CD-9E15-B46D29882BA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53670A8-BD69-4E3C-B1D9-470CB730A1F8}"/>
              </a:ext>
            </a:extLst>
          </p:cNvPr>
          <p:cNvSpPr>
            <a:spLocks noGrp="1"/>
          </p:cNvSpPr>
          <p:nvPr>
            <p:ph type="dt" sz="half" idx="10"/>
          </p:nvPr>
        </p:nvSpPr>
        <p:spPr/>
        <p:txBody>
          <a:bodyPr/>
          <a:lstStyle/>
          <a:p>
            <a:fld id="{604881A9-E34B-48BF-9964-D29EE7B00751}" type="datetimeFigureOut">
              <a:rPr lang="en-US" smtClean="0"/>
              <a:t>5/21/2020</a:t>
            </a:fld>
            <a:endParaRPr lang="en-US"/>
          </a:p>
        </p:txBody>
      </p:sp>
      <p:sp>
        <p:nvSpPr>
          <p:cNvPr id="5" name="Footer Placeholder 4">
            <a:extLst>
              <a:ext uri="{FF2B5EF4-FFF2-40B4-BE49-F238E27FC236}">
                <a16:creationId xmlns:a16="http://schemas.microsoft.com/office/drawing/2014/main" id="{B082B559-01BE-40EC-926D-7CC47BD750E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2F8E94D-5F12-4374-83CE-B0DF4FE9C656}"/>
              </a:ext>
            </a:extLst>
          </p:cNvPr>
          <p:cNvSpPr>
            <a:spLocks noGrp="1"/>
          </p:cNvSpPr>
          <p:nvPr>
            <p:ph type="sldNum" sz="quarter" idx="12"/>
          </p:nvPr>
        </p:nvSpPr>
        <p:spPr/>
        <p:txBody>
          <a:bodyPr/>
          <a:lstStyle/>
          <a:p>
            <a:fld id="{96C0CE89-601E-4944-B171-D32C27748C99}" type="slidenum">
              <a:rPr lang="en-US" smtClean="0"/>
              <a:t>‹#›</a:t>
            </a:fld>
            <a:endParaRPr lang="en-US"/>
          </a:p>
        </p:txBody>
      </p:sp>
    </p:spTree>
    <p:extLst>
      <p:ext uri="{BB962C8B-B14F-4D97-AF65-F5344CB8AC3E}">
        <p14:creationId xmlns:p14="http://schemas.microsoft.com/office/powerpoint/2010/main" val="20665338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3224B2-C219-4859-A754-49540D187BC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98F829C-FFD9-4779-9DB0-07CCE0353AEF}"/>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0B9D46E-3F31-4BC3-B504-D0B49EBEBF1B}"/>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86FE67A-5F26-493E-B821-7AADEC378F91}"/>
              </a:ext>
            </a:extLst>
          </p:cNvPr>
          <p:cNvSpPr>
            <a:spLocks noGrp="1"/>
          </p:cNvSpPr>
          <p:nvPr>
            <p:ph type="dt" sz="half" idx="10"/>
          </p:nvPr>
        </p:nvSpPr>
        <p:spPr/>
        <p:txBody>
          <a:bodyPr/>
          <a:lstStyle/>
          <a:p>
            <a:fld id="{604881A9-E34B-48BF-9964-D29EE7B00751}" type="datetimeFigureOut">
              <a:rPr lang="en-US" smtClean="0"/>
              <a:t>5/21/2020</a:t>
            </a:fld>
            <a:endParaRPr lang="en-US"/>
          </a:p>
        </p:txBody>
      </p:sp>
      <p:sp>
        <p:nvSpPr>
          <p:cNvPr id="6" name="Footer Placeholder 5">
            <a:extLst>
              <a:ext uri="{FF2B5EF4-FFF2-40B4-BE49-F238E27FC236}">
                <a16:creationId xmlns:a16="http://schemas.microsoft.com/office/drawing/2014/main" id="{99329654-D2CE-4C71-8A72-C5F62B5F652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BA411E7-0195-4405-8C0E-34F2347F6EBF}"/>
              </a:ext>
            </a:extLst>
          </p:cNvPr>
          <p:cNvSpPr>
            <a:spLocks noGrp="1"/>
          </p:cNvSpPr>
          <p:nvPr>
            <p:ph type="sldNum" sz="quarter" idx="12"/>
          </p:nvPr>
        </p:nvSpPr>
        <p:spPr/>
        <p:txBody>
          <a:bodyPr/>
          <a:lstStyle/>
          <a:p>
            <a:fld id="{96C0CE89-601E-4944-B171-D32C27748C99}" type="slidenum">
              <a:rPr lang="en-US" smtClean="0"/>
              <a:t>‹#›</a:t>
            </a:fld>
            <a:endParaRPr lang="en-US"/>
          </a:p>
        </p:txBody>
      </p:sp>
    </p:spTree>
    <p:extLst>
      <p:ext uri="{BB962C8B-B14F-4D97-AF65-F5344CB8AC3E}">
        <p14:creationId xmlns:p14="http://schemas.microsoft.com/office/powerpoint/2010/main" val="91759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A129BF-5B7C-4CCD-B1D6-B96C200E112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3AC4B30-3658-489D-A841-EF4AEAF21B8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F8E549D-0CBD-4F44-AB6E-CB6E8F14252B}"/>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09AB5AC-E2EF-413F-B158-719A2975E18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8522AEAC-47A2-4E04-9A04-B8123B374EFE}"/>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F30A661-7C8A-4E69-8F4F-D9310F89C8B3}"/>
              </a:ext>
            </a:extLst>
          </p:cNvPr>
          <p:cNvSpPr>
            <a:spLocks noGrp="1"/>
          </p:cNvSpPr>
          <p:nvPr>
            <p:ph type="dt" sz="half" idx="10"/>
          </p:nvPr>
        </p:nvSpPr>
        <p:spPr/>
        <p:txBody>
          <a:bodyPr/>
          <a:lstStyle/>
          <a:p>
            <a:fld id="{604881A9-E34B-48BF-9964-D29EE7B00751}" type="datetimeFigureOut">
              <a:rPr lang="en-US" smtClean="0"/>
              <a:t>5/21/2020</a:t>
            </a:fld>
            <a:endParaRPr lang="en-US"/>
          </a:p>
        </p:txBody>
      </p:sp>
      <p:sp>
        <p:nvSpPr>
          <p:cNvPr id="8" name="Footer Placeholder 7">
            <a:extLst>
              <a:ext uri="{FF2B5EF4-FFF2-40B4-BE49-F238E27FC236}">
                <a16:creationId xmlns:a16="http://schemas.microsoft.com/office/drawing/2014/main" id="{C3647446-CF51-4AC1-BD12-3934BDA0632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A95A85B-5B6E-4AAF-9A22-56373B7B849B}"/>
              </a:ext>
            </a:extLst>
          </p:cNvPr>
          <p:cNvSpPr>
            <a:spLocks noGrp="1"/>
          </p:cNvSpPr>
          <p:nvPr>
            <p:ph type="sldNum" sz="quarter" idx="12"/>
          </p:nvPr>
        </p:nvSpPr>
        <p:spPr/>
        <p:txBody>
          <a:bodyPr/>
          <a:lstStyle/>
          <a:p>
            <a:fld id="{96C0CE89-601E-4944-B171-D32C27748C99}" type="slidenum">
              <a:rPr lang="en-US" smtClean="0"/>
              <a:t>‹#›</a:t>
            </a:fld>
            <a:endParaRPr lang="en-US"/>
          </a:p>
        </p:txBody>
      </p:sp>
    </p:spTree>
    <p:extLst>
      <p:ext uri="{BB962C8B-B14F-4D97-AF65-F5344CB8AC3E}">
        <p14:creationId xmlns:p14="http://schemas.microsoft.com/office/powerpoint/2010/main" val="29077323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A9EB63-A282-46D5-9448-7008442566B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AB7B2DF-9C99-4CE3-BC7F-939392683C62}"/>
              </a:ext>
            </a:extLst>
          </p:cNvPr>
          <p:cNvSpPr>
            <a:spLocks noGrp="1"/>
          </p:cNvSpPr>
          <p:nvPr>
            <p:ph type="dt" sz="half" idx="10"/>
          </p:nvPr>
        </p:nvSpPr>
        <p:spPr/>
        <p:txBody>
          <a:bodyPr/>
          <a:lstStyle/>
          <a:p>
            <a:fld id="{604881A9-E34B-48BF-9964-D29EE7B00751}" type="datetimeFigureOut">
              <a:rPr lang="en-US" smtClean="0"/>
              <a:t>5/21/2020</a:t>
            </a:fld>
            <a:endParaRPr lang="en-US"/>
          </a:p>
        </p:txBody>
      </p:sp>
      <p:sp>
        <p:nvSpPr>
          <p:cNvPr id="4" name="Footer Placeholder 3">
            <a:extLst>
              <a:ext uri="{FF2B5EF4-FFF2-40B4-BE49-F238E27FC236}">
                <a16:creationId xmlns:a16="http://schemas.microsoft.com/office/drawing/2014/main" id="{0CBB7C3C-C793-4047-88D9-E8C10A32B5E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0CC3D6B-375A-4903-9DF2-84133C00ABD9}"/>
              </a:ext>
            </a:extLst>
          </p:cNvPr>
          <p:cNvSpPr>
            <a:spLocks noGrp="1"/>
          </p:cNvSpPr>
          <p:nvPr>
            <p:ph type="sldNum" sz="quarter" idx="12"/>
          </p:nvPr>
        </p:nvSpPr>
        <p:spPr/>
        <p:txBody>
          <a:bodyPr/>
          <a:lstStyle/>
          <a:p>
            <a:fld id="{96C0CE89-601E-4944-B171-D32C27748C99}" type="slidenum">
              <a:rPr lang="en-US" smtClean="0"/>
              <a:t>‹#›</a:t>
            </a:fld>
            <a:endParaRPr lang="en-US"/>
          </a:p>
        </p:txBody>
      </p:sp>
    </p:spTree>
    <p:extLst>
      <p:ext uri="{BB962C8B-B14F-4D97-AF65-F5344CB8AC3E}">
        <p14:creationId xmlns:p14="http://schemas.microsoft.com/office/powerpoint/2010/main" val="15269259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A9F560C-DD7F-4E87-A8C4-D414B2B32D8A}"/>
              </a:ext>
            </a:extLst>
          </p:cNvPr>
          <p:cNvSpPr>
            <a:spLocks noGrp="1"/>
          </p:cNvSpPr>
          <p:nvPr>
            <p:ph type="dt" sz="half" idx="10"/>
          </p:nvPr>
        </p:nvSpPr>
        <p:spPr/>
        <p:txBody>
          <a:bodyPr/>
          <a:lstStyle/>
          <a:p>
            <a:fld id="{604881A9-E34B-48BF-9964-D29EE7B00751}" type="datetimeFigureOut">
              <a:rPr lang="en-US" smtClean="0"/>
              <a:t>5/21/2020</a:t>
            </a:fld>
            <a:endParaRPr lang="en-US"/>
          </a:p>
        </p:txBody>
      </p:sp>
      <p:sp>
        <p:nvSpPr>
          <p:cNvPr id="3" name="Footer Placeholder 2">
            <a:extLst>
              <a:ext uri="{FF2B5EF4-FFF2-40B4-BE49-F238E27FC236}">
                <a16:creationId xmlns:a16="http://schemas.microsoft.com/office/drawing/2014/main" id="{97ABFF85-3D90-4446-BA2F-1A750F6F967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134DAA0-F439-4661-8549-D8ABB0A1660E}"/>
              </a:ext>
            </a:extLst>
          </p:cNvPr>
          <p:cNvSpPr>
            <a:spLocks noGrp="1"/>
          </p:cNvSpPr>
          <p:nvPr>
            <p:ph type="sldNum" sz="quarter" idx="12"/>
          </p:nvPr>
        </p:nvSpPr>
        <p:spPr/>
        <p:txBody>
          <a:bodyPr/>
          <a:lstStyle/>
          <a:p>
            <a:fld id="{96C0CE89-601E-4944-B171-D32C27748C99}" type="slidenum">
              <a:rPr lang="en-US" smtClean="0"/>
              <a:t>‹#›</a:t>
            </a:fld>
            <a:endParaRPr lang="en-US"/>
          </a:p>
        </p:txBody>
      </p:sp>
    </p:spTree>
    <p:extLst>
      <p:ext uri="{BB962C8B-B14F-4D97-AF65-F5344CB8AC3E}">
        <p14:creationId xmlns:p14="http://schemas.microsoft.com/office/powerpoint/2010/main" val="3466141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3BA963-A6CE-4021-AB52-FB187EACE43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73075F1-EE46-43FD-92BD-B8F5806338C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132C1F3-A16E-4E94-B27E-2AB64BC7D8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4862ADD-9B12-463B-9115-1337539D3091}"/>
              </a:ext>
            </a:extLst>
          </p:cNvPr>
          <p:cNvSpPr>
            <a:spLocks noGrp="1"/>
          </p:cNvSpPr>
          <p:nvPr>
            <p:ph type="dt" sz="half" idx="10"/>
          </p:nvPr>
        </p:nvSpPr>
        <p:spPr/>
        <p:txBody>
          <a:bodyPr/>
          <a:lstStyle/>
          <a:p>
            <a:fld id="{604881A9-E34B-48BF-9964-D29EE7B00751}" type="datetimeFigureOut">
              <a:rPr lang="en-US" smtClean="0"/>
              <a:t>5/21/2020</a:t>
            </a:fld>
            <a:endParaRPr lang="en-US"/>
          </a:p>
        </p:txBody>
      </p:sp>
      <p:sp>
        <p:nvSpPr>
          <p:cNvPr id="6" name="Footer Placeholder 5">
            <a:extLst>
              <a:ext uri="{FF2B5EF4-FFF2-40B4-BE49-F238E27FC236}">
                <a16:creationId xmlns:a16="http://schemas.microsoft.com/office/drawing/2014/main" id="{A09D3678-6EDC-4E44-9EDA-79DA4C63712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D8D5106-BCF0-4199-AE3A-FA2CC008BDC7}"/>
              </a:ext>
            </a:extLst>
          </p:cNvPr>
          <p:cNvSpPr>
            <a:spLocks noGrp="1"/>
          </p:cNvSpPr>
          <p:nvPr>
            <p:ph type="sldNum" sz="quarter" idx="12"/>
          </p:nvPr>
        </p:nvSpPr>
        <p:spPr/>
        <p:txBody>
          <a:bodyPr/>
          <a:lstStyle/>
          <a:p>
            <a:fld id="{96C0CE89-601E-4944-B171-D32C27748C99}" type="slidenum">
              <a:rPr lang="en-US" smtClean="0"/>
              <a:t>‹#›</a:t>
            </a:fld>
            <a:endParaRPr lang="en-US"/>
          </a:p>
        </p:txBody>
      </p:sp>
    </p:spTree>
    <p:extLst>
      <p:ext uri="{BB962C8B-B14F-4D97-AF65-F5344CB8AC3E}">
        <p14:creationId xmlns:p14="http://schemas.microsoft.com/office/powerpoint/2010/main" val="14409639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11123-BE99-448A-91F7-E945645B70E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AA886D3-E841-4339-B015-20B87A73A19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CB66351-DF83-466F-8810-34C0ECFCDCE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6105972-5610-4E5D-AFC7-F4877193D5A4}"/>
              </a:ext>
            </a:extLst>
          </p:cNvPr>
          <p:cNvSpPr>
            <a:spLocks noGrp="1"/>
          </p:cNvSpPr>
          <p:nvPr>
            <p:ph type="dt" sz="half" idx="10"/>
          </p:nvPr>
        </p:nvSpPr>
        <p:spPr/>
        <p:txBody>
          <a:bodyPr/>
          <a:lstStyle/>
          <a:p>
            <a:fld id="{604881A9-E34B-48BF-9964-D29EE7B00751}" type="datetimeFigureOut">
              <a:rPr lang="en-US" smtClean="0"/>
              <a:t>5/21/2020</a:t>
            </a:fld>
            <a:endParaRPr lang="en-US"/>
          </a:p>
        </p:txBody>
      </p:sp>
      <p:sp>
        <p:nvSpPr>
          <p:cNvPr id="6" name="Footer Placeholder 5">
            <a:extLst>
              <a:ext uri="{FF2B5EF4-FFF2-40B4-BE49-F238E27FC236}">
                <a16:creationId xmlns:a16="http://schemas.microsoft.com/office/drawing/2014/main" id="{FAB275F2-0D30-41DF-BD5C-3F57D33F7C1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8574570-35A5-4182-AFDB-0A5442E1C2D3}"/>
              </a:ext>
            </a:extLst>
          </p:cNvPr>
          <p:cNvSpPr>
            <a:spLocks noGrp="1"/>
          </p:cNvSpPr>
          <p:nvPr>
            <p:ph type="sldNum" sz="quarter" idx="12"/>
          </p:nvPr>
        </p:nvSpPr>
        <p:spPr/>
        <p:txBody>
          <a:bodyPr/>
          <a:lstStyle/>
          <a:p>
            <a:fld id="{96C0CE89-601E-4944-B171-D32C27748C99}" type="slidenum">
              <a:rPr lang="en-US" smtClean="0"/>
              <a:t>‹#›</a:t>
            </a:fld>
            <a:endParaRPr lang="en-US"/>
          </a:p>
        </p:txBody>
      </p:sp>
    </p:spTree>
    <p:extLst>
      <p:ext uri="{BB962C8B-B14F-4D97-AF65-F5344CB8AC3E}">
        <p14:creationId xmlns:p14="http://schemas.microsoft.com/office/powerpoint/2010/main" val="42338760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EAF5284-A2D9-4915-81DD-37C86DAB065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D4E364A-A5F0-4402-A334-033B6C19F26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B272CC-510E-4FD7-B9DC-7A755097204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04881A9-E34B-48BF-9964-D29EE7B00751}" type="datetimeFigureOut">
              <a:rPr lang="en-US" smtClean="0"/>
              <a:t>5/21/2020</a:t>
            </a:fld>
            <a:endParaRPr lang="en-US"/>
          </a:p>
        </p:txBody>
      </p:sp>
      <p:sp>
        <p:nvSpPr>
          <p:cNvPr id="5" name="Footer Placeholder 4">
            <a:extLst>
              <a:ext uri="{FF2B5EF4-FFF2-40B4-BE49-F238E27FC236}">
                <a16:creationId xmlns:a16="http://schemas.microsoft.com/office/drawing/2014/main" id="{8B6D6DDA-7DD0-4A33-A0A7-3FAA2BFAA60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270DDD4-50EA-49B9-B803-FA952583CE6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C0CE89-601E-4944-B171-D32C27748C99}" type="slidenum">
              <a:rPr lang="en-US" smtClean="0"/>
              <a:t>‹#›</a:t>
            </a:fld>
            <a:endParaRPr lang="en-US"/>
          </a:p>
        </p:txBody>
      </p:sp>
    </p:spTree>
    <p:extLst>
      <p:ext uri="{BB962C8B-B14F-4D97-AF65-F5344CB8AC3E}">
        <p14:creationId xmlns:p14="http://schemas.microsoft.com/office/powerpoint/2010/main" val="34302006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www.unpartnerportal.org/"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www.unpartnerportal.org/" TargetMode="External"/><Relationship Id="rId7"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png"/><Relationship Id="rId4" Type="http://schemas.openxmlformats.org/officeDocument/2006/relationships/image" Target="../media/image31.pn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24.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Picture 4"/>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43436" y="243659"/>
            <a:ext cx="5035120" cy="1479159"/>
          </a:xfrm>
          <a:prstGeom prst="rect">
            <a:avLst/>
          </a:prstGeom>
        </p:spPr>
      </p:pic>
      <p:sp>
        <p:nvSpPr>
          <p:cNvPr id="8" name="Title 1"/>
          <p:cNvSpPr txBox="1">
            <a:spLocks/>
          </p:cNvSpPr>
          <p:nvPr/>
        </p:nvSpPr>
        <p:spPr>
          <a:xfrm>
            <a:off x="-1" y="5786718"/>
            <a:ext cx="5670177" cy="657698"/>
          </a:xfrm>
          <a:prstGeom prst="rect">
            <a:avLst/>
          </a:prstGeom>
          <a:solidFill>
            <a:schemeClr val="bg2">
              <a:lumMod val="25000"/>
              <a:alpha val="41000"/>
            </a:schemeClr>
          </a:solidFill>
        </p:spPr>
        <p:txBody>
          <a:bodyPr vert="horz" lIns="91440" tIns="45720" rIns="91440" bIns="45720" rtlCol="0" anchor="b">
            <a:normAutofit fontScale="75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b="1" dirty="0">
                <a:solidFill>
                  <a:schemeClr val="bg1"/>
                </a:solidFill>
              </a:rPr>
              <a:t>Achieve more. Together.</a:t>
            </a:r>
          </a:p>
        </p:txBody>
      </p:sp>
    </p:spTree>
    <p:extLst>
      <p:ext uri="{BB962C8B-B14F-4D97-AF65-F5344CB8AC3E}">
        <p14:creationId xmlns:p14="http://schemas.microsoft.com/office/powerpoint/2010/main" val="23970696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5F5D958-E5D3-45F5-9969-6E1CE114F2F2}"/>
              </a:ext>
            </a:extLst>
          </p:cNvPr>
          <p:cNvPicPr>
            <a:picLocks noChangeAspect="1"/>
          </p:cNvPicPr>
          <p:nvPr/>
        </p:nvPicPr>
        <p:blipFill>
          <a:blip r:embed="rId3"/>
          <a:stretch>
            <a:fillRect/>
          </a:stretch>
        </p:blipFill>
        <p:spPr>
          <a:xfrm>
            <a:off x="2290187" y="0"/>
            <a:ext cx="7611626" cy="6858000"/>
          </a:xfrm>
          <a:prstGeom prst="rect">
            <a:avLst/>
          </a:prstGeom>
        </p:spPr>
      </p:pic>
      <p:pic>
        <p:nvPicPr>
          <p:cNvPr id="3" name="Picture 2"/>
          <p:cNvPicPr>
            <a:picLocks noChangeAspect="1"/>
          </p:cNvPicPr>
          <p:nvPr/>
        </p:nvPicPr>
        <p:blipFill rotWithShape="1">
          <a:blip r:embed="rId4" cstate="print">
            <a:extLst>
              <a:ext uri="{28A0092B-C50C-407E-A947-70E740481C1C}">
                <a14:useLocalDpi xmlns:a14="http://schemas.microsoft.com/office/drawing/2010/main" val="0"/>
              </a:ext>
            </a:extLst>
          </a:blip>
          <a:srcRect l="2159" r="2760"/>
          <a:stretch/>
        </p:blipFill>
        <p:spPr>
          <a:xfrm>
            <a:off x="10085294" y="219252"/>
            <a:ext cx="1807904" cy="478643"/>
          </a:xfrm>
          <a:prstGeom prst="rect">
            <a:avLst/>
          </a:prstGeom>
        </p:spPr>
      </p:pic>
    </p:spTree>
    <p:extLst>
      <p:ext uri="{BB962C8B-B14F-4D97-AF65-F5344CB8AC3E}">
        <p14:creationId xmlns:p14="http://schemas.microsoft.com/office/powerpoint/2010/main" val="25432484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987300F4-61E7-4139-8E78-9D73A9EE9C4C}"/>
              </a:ext>
            </a:extLst>
          </p:cNvPr>
          <p:cNvSpPr>
            <a:spLocks noGrp="1"/>
          </p:cNvSpPr>
          <p:nvPr>
            <p:ph type="title"/>
          </p:nvPr>
        </p:nvSpPr>
        <p:spPr>
          <a:xfrm>
            <a:off x="1501588" y="79068"/>
            <a:ext cx="9065941" cy="938463"/>
          </a:xfrm>
        </p:spPr>
        <p:txBody>
          <a:bodyPr>
            <a:normAutofit/>
          </a:bodyPr>
          <a:lstStyle/>
          <a:p>
            <a:pPr algn="ctr"/>
            <a:r>
              <a:rPr lang="en-US" b="1" dirty="0">
                <a:solidFill>
                  <a:srgbClr val="00B0F0"/>
                </a:solidFill>
                <a:latin typeface="Arial" panose="020B0604020202020204" pitchFamily="34" charset="0"/>
                <a:cs typeface="Arial" panose="020B0604020202020204" pitchFamily="34" charset="0"/>
              </a:rPr>
              <a:t>Portal Features</a:t>
            </a:r>
          </a:p>
        </p:txBody>
      </p:sp>
      <p:pic>
        <p:nvPicPr>
          <p:cNvPr id="2" name="Picture 1"/>
          <p:cNvPicPr>
            <a:picLocks noChangeAspect="1"/>
          </p:cNvPicPr>
          <p:nvPr/>
        </p:nvPicPr>
        <p:blipFill>
          <a:blip r:embed="rId2"/>
          <a:stretch>
            <a:fillRect/>
          </a:stretch>
        </p:blipFill>
        <p:spPr>
          <a:xfrm>
            <a:off x="224425" y="936848"/>
            <a:ext cx="11819658" cy="5741857"/>
          </a:xfrm>
          <a:prstGeom prst="rect">
            <a:avLst/>
          </a:prstGeom>
        </p:spPr>
      </p:pic>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l="2159" r="2760"/>
          <a:stretch/>
        </p:blipFill>
        <p:spPr>
          <a:xfrm>
            <a:off x="10085294" y="219252"/>
            <a:ext cx="1807904" cy="478643"/>
          </a:xfrm>
          <a:prstGeom prst="rect">
            <a:avLst/>
          </a:prstGeom>
        </p:spPr>
      </p:pic>
    </p:spTree>
    <p:extLst>
      <p:ext uri="{BB962C8B-B14F-4D97-AF65-F5344CB8AC3E}">
        <p14:creationId xmlns:p14="http://schemas.microsoft.com/office/powerpoint/2010/main" val="16580261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651CB80-DD7B-4F18-AB36-8EBDD08D8C85}"/>
              </a:ext>
            </a:extLst>
          </p:cNvPr>
          <p:cNvSpPr>
            <a:spLocks noGrp="1"/>
          </p:cNvSpPr>
          <p:nvPr>
            <p:ph idx="1"/>
          </p:nvPr>
        </p:nvSpPr>
        <p:spPr/>
        <p:txBody>
          <a:bodyPr/>
          <a:lstStyle/>
          <a:p>
            <a:endParaRPr lang="en-US" dirty="0"/>
          </a:p>
        </p:txBody>
      </p:sp>
      <p:pic>
        <p:nvPicPr>
          <p:cNvPr id="5" name="Picture 4">
            <a:extLst>
              <a:ext uri="{FF2B5EF4-FFF2-40B4-BE49-F238E27FC236}">
                <a16:creationId xmlns:a16="http://schemas.microsoft.com/office/drawing/2014/main" id="{18755617-1001-4BF3-B903-51582EF291E4}"/>
              </a:ext>
            </a:extLst>
          </p:cNvPr>
          <p:cNvPicPr>
            <a:picLocks noChangeAspect="1"/>
          </p:cNvPicPr>
          <p:nvPr/>
        </p:nvPicPr>
        <p:blipFill>
          <a:blip r:embed="rId3"/>
          <a:stretch>
            <a:fillRect/>
          </a:stretch>
        </p:blipFill>
        <p:spPr>
          <a:xfrm>
            <a:off x="57008" y="0"/>
            <a:ext cx="12077983" cy="6858000"/>
          </a:xfrm>
          <a:prstGeom prst="rect">
            <a:avLst/>
          </a:prstGeom>
        </p:spPr>
      </p:pic>
    </p:spTree>
    <p:extLst>
      <p:ext uri="{BB962C8B-B14F-4D97-AF65-F5344CB8AC3E}">
        <p14:creationId xmlns:p14="http://schemas.microsoft.com/office/powerpoint/2010/main" val="17170371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DE09AA5-AAC2-4B71-AAC1-ADEA92E372DE}"/>
              </a:ext>
            </a:extLst>
          </p:cNvPr>
          <p:cNvPicPr>
            <a:picLocks noChangeAspect="1"/>
          </p:cNvPicPr>
          <p:nvPr/>
        </p:nvPicPr>
        <p:blipFill>
          <a:blip r:embed="rId3"/>
          <a:stretch>
            <a:fillRect/>
          </a:stretch>
        </p:blipFill>
        <p:spPr>
          <a:xfrm>
            <a:off x="0" y="89684"/>
            <a:ext cx="12192000" cy="6678632"/>
          </a:xfrm>
          <a:prstGeom prst="rect">
            <a:avLst/>
          </a:prstGeom>
        </p:spPr>
      </p:pic>
    </p:spTree>
    <p:extLst>
      <p:ext uri="{BB962C8B-B14F-4D97-AF65-F5344CB8AC3E}">
        <p14:creationId xmlns:p14="http://schemas.microsoft.com/office/powerpoint/2010/main" val="29937404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8746789-79A6-4E69-AE68-DE62003ED0E0}"/>
              </a:ext>
            </a:extLst>
          </p:cNvPr>
          <p:cNvPicPr>
            <a:picLocks noChangeAspect="1"/>
          </p:cNvPicPr>
          <p:nvPr/>
        </p:nvPicPr>
        <p:blipFill>
          <a:blip r:embed="rId3"/>
          <a:stretch>
            <a:fillRect/>
          </a:stretch>
        </p:blipFill>
        <p:spPr>
          <a:xfrm>
            <a:off x="0" y="14854"/>
            <a:ext cx="12192000" cy="6828291"/>
          </a:xfrm>
          <a:prstGeom prst="rect">
            <a:avLst/>
          </a:prstGeom>
        </p:spPr>
      </p:pic>
    </p:spTree>
    <p:extLst>
      <p:ext uri="{BB962C8B-B14F-4D97-AF65-F5344CB8AC3E}">
        <p14:creationId xmlns:p14="http://schemas.microsoft.com/office/powerpoint/2010/main" val="24504019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3176BD1-209D-421A-8F87-D5BD092371B5}"/>
              </a:ext>
            </a:extLst>
          </p:cNvPr>
          <p:cNvPicPr>
            <a:picLocks noChangeAspect="1"/>
          </p:cNvPicPr>
          <p:nvPr/>
        </p:nvPicPr>
        <p:blipFill>
          <a:blip r:embed="rId3"/>
          <a:stretch>
            <a:fillRect/>
          </a:stretch>
        </p:blipFill>
        <p:spPr>
          <a:xfrm>
            <a:off x="0" y="1201739"/>
            <a:ext cx="12192000" cy="4454522"/>
          </a:xfrm>
          <a:prstGeom prst="rect">
            <a:avLst/>
          </a:prstGeom>
        </p:spPr>
      </p:pic>
    </p:spTree>
    <p:extLst>
      <p:ext uri="{BB962C8B-B14F-4D97-AF65-F5344CB8AC3E}">
        <p14:creationId xmlns:p14="http://schemas.microsoft.com/office/powerpoint/2010/main" val="30005209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987300F4-61E7-4139-8E78-9D73A9EE9C4C}"/>
              </a:ext>
            </a:extLst>
          </p:cNvPr>
          <p:cNvSpPr>
            <a:spLocks noGrp="1"/>
          </p:cNvSpPr>
          <p:nvPr>
            <p:ph type="title"/>
          </p:nvPr>
        </p:nvSpPr>
        <p:spPr>
          <a:xfrm>
            <a:off x="1501588" y="79068"/>
            <a:ext cx="9065941" cy="938463"/>
          </a:xfrm>
        </p:spPr>
        <p:txBody>
          <a:bodyPr>
            <a:normAutofit/>
          </a:bodyPr>
          <a:lstStyle/>
          <a:p>
            <a:pPr algn="ctr"/>
            <a:r>
              <a:rPr lang="en-US" b="1" dirty="0">
                <a:solidFill>
                  <a:srgbClr val="00B0F0"/>
                </a:solidFill>
                <a:latin typeface="Arial" panose="020B0604020202020204" pitchFamily="34" charset="0"/>
                <a:cs typeface="Arial" panose="020B0604020202020204" pitchFamily="34" charset="0"/>
              </a:rPr>
              <a:t>User Management</a:t>
            </a:r>
          </a:p>
        </p:txBody>
      </p:sp>
      <p:pic>
        <p:nvPicPr>
          <p:cNvPr id="2" name="Picture 1"/>
          <p:cNvPicPr>
            <a:picLocks noChangeAspect="1"/>
          </p:cNvPicPr>
          <p:nvPr/>
        </p:nvPicPr>
        <p:blipFill rotWithShape="1">
          <a:blip r:embed="rId2"/>
          <a:srcRect r="84796"/>
          <a:stretch/>
        </p:blipFill>
        <p:spPr>
          <a:xfrm>
            <a:off x="5931333" y="978449"/>
            <a:ext cx="741579" cy="2369375"/>
          </a:xfrm>
          <a:prstGeom prst="rect">
            <a:avLst/>
          </a:prstGeom>
        </p:spPr>
      </p:pic>
      <p:cxnSp>
        <p:nvCxnSpPr>
          <p:cNvPr id="4" name="Straight Connector 3"/>
          <p:cNvCxnSpPr/>
          <p:nvPr/>
        </p:nvCxnSpPr>
        <p:spPr>
          <a:xfrm>
            <a:off x="6148476" y="3435072"/>
            <a:ext cx="524436"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5" name="Content Placeholder 3">
            <a:extLst>
              <a:ext uri="{FF2B5EF4-FFF2-40B4-BE49-F238E27FC236}">
                <a16:creationId xmlns:a16="http://schemas.microsoft.com/office/drawing/2014/main" id="{AACA94AD-552F-4B25-9BF8-6BF0B56854A4}"/>
              </a:ext>
            </a:extLst>
          </p:cNvPr>
          <p:cNvSpPr txBox="1">
            <a:spLocks noGrp="1"/>
          </p:cNvSpPr>
          <p:nvPr>
            <p:ph idx="1"/>
          </p:nvPr>
        </p:nvSpPr>
        <p:spPr>
          <a:xfrm>
            <a:off x="100837" y="1229754"/>
            <a:ext cx="5830496" cy="5295809"/>
          </a:xfrm>
          <a:prstGeom prst="rect">
            <a:avLst/>
          </a:prstGeom>
          <a:noFill/>
        </p:spPr>
        <p:txBody>
          <a:bodyPr wrap="square" rtlCol="0">
            <a:spAutoFit/>
          </a:bodyPr>
          <a:lstStyle/>
          <a:p>
            <a:r>
              <a:rPr lang="en-US" sz="2000" dirty="0">
                <a:latin typeface="Arial" panose="020B0604020202020204" pitchFamily="34" charset="0"/>
                <a:cs typeface="Arial" panose="020B0604020202020204" pitchFamily="34" charset="0"/>
              </a:rPr>
              <a:t>CSO administrators can add users to their organization</a:t>
            </a:r>
          </a:p>
          <a:p>
            <a:pPr lvl="1"/>
            <a:r>
              <a:rPr lang="en-US" sz="1600" dirty="0">
                <a:latin typeface="Arial" panose="020B0604020202020204" pitchFamily="34" charset="0"/>
                <a:cs typeface="Arial" panose="020B0604020202020204" pitchFamily="34" charset="0"/>
              </a:rPr>
              <a:t>Users will get an e-mail from the system when added by an administrator </a:t>
            </a:r>
          </a:p>
          <a:p>
            <a:pPr marL="0" indent="0">
              <a:buNone/>
            </a:pPr>
            <a:endParaRPr lang="en-US" sz="9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Three user roles exist</a:t>
            </a:r>
          </a:p>
          <a:p>
            <a:pPr lvl="1"/>
            <a:r>
              <a:rPr lang="en-US" sz="1400" b="1" u="sng" dirty="0">
                <a:latin typeface="Arial" panose="020B0604020202020204" pitchFamily="34" charset="0"/>
                <a:cs typeface="Arial" panose="020B0604020202020204" pitchFamily="34" charset="0"/>
              </a:rPr>
              <a:t>Administrator:</a:t>
            </a:r>
            <a:r>
              <a:rPr lang="en-US" sz="1400" dirty="0">
                <a:latin typeface="Arial" panose="020B0604020202020204" pitchFamily="34" charset="0"/>
                <a:cs typeface="Arial" panose="020B0604020202020204" pitchFamily="34" charset="0"/>
              </a:rPr>
              <a:t> can implement all functionalities in the portal</a:t>
            </a:r>
          </a:p>
          <a:p>
            <a:pPr lvl="1"/>
            <a:r>
              <a:rPr lang="en-US" sz="1400" b="1" u="sng" dirty="0">
                <a:latin typeface="Arial" panose="020B0604020202020204" pitchFamily="34" charset="0"/>
                <a:cs typeface="Arial" panose="020B0604020202020204" pitchFamily="34" charset="0"/>
              </a:rPr>
              <a:t>Editor:</a:t>
            </a:r>
            <a:r>
              <a:rPr lang="en-US" sz="1400" dirty="0">
                <a:latin typeface="Arial" panose="020B0604020202020204" pitchFamily="34" charset="0"/>
                <a:cs typeface="Arial" panose="020B0604020202020204" pitchFamily="34" charset="0"/>
              </a:rPr>
              <a:t> Can edit an organization’s profile and submit concept notes</a:t>
            </a:r>
          </a:p>
          <a:p>
            <a:pPr lvl="1"/>
            <a:r>
              <a:rPr lang="en-US" sz="1400" b="1" u="sng" dirty="0">
                <a:latin typeface="Arial" panose="020B0604020202020204" pitchFamily="34" charset="0"/>
                <a:cs typeface="Arial" panose="020B0604020202020204" pitchFamily="34" charset="0"/>
              </a:rPr>
              <a:t>Reader:</a:t>
            </a:r>
            <a:r>
              <a:rPr lang="en-US" sz="1400" dirty="0">
                <a:latin typeface="Arial" panose="020B0604020202020204" pitchFamily="34" charset="0"/>
                <a:cs typeface="Arial" panose="020B0604020202020204" pitchFamily="34" charset="0"/>
              </a:rPr>
              <a:t> Can only read information on the portal</a:t>
            </a:r>
          </a:p>
          <a:p>
            <a:pPr lvl="1"/>
            <a:endParaRPr lang="en-US" sz="1400" dirty="0">
              <a:latin typeface="Arial" panose="020B0604020202020204" pitchFamily="34" charset="0"/>
              <a:cs typeface="Arial" panose="020B0604020202020204" pitchFamily="34" charset="0"/>
            </a:endParaRPr>
          </a:p>
          <a:p>
            <a:pPr lvl="1"/>
            <a:endParaRPr lang="en-US" sz="9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HQ admins of INGOs can assign users to their global offices</a:t>
            </a:r>
          </a:p>
          <a:p>
            <a:pPr lvl="1"/>
            <a:r>
              <a:rPr lang="en-US" sz="1400" dirty="0">
                <a:latin typeface="Arial" panose="020B0604020202020204" pitchFamily="34" charset="0"/>
                <a:cs typeface="Arial" panose="020B0604020202020204" pitchFamily="34" charset="0"/>
              </a:rPr>
              <a:t>Admins of INGO country offices can only assign users within that country office</a:t>
            </a:r>
          </a:p>
          <a:p>
            <a:endParaRPr lang="en-US" sz="9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Admins can deactivate users or change user roles</a:t>
            </a:r>
          </a:p>
        </p:txBody>
      </p:sp>
      <p:pic>
        <p:nvPicPr>
          <p:cNvPr id="7" name="Picture 6"/>
          <p:cNvPicPr>
            <a:picLocks noChangeAspect="1"/>
          </p:cNvPicPr>
          <p:nvPr/>
        </p:nvPicPr>
        <p:blipFill>
          <a:blip r:embed="rId3"/>
          <a:stretch>
            <a:fillRect/>
          </a:stretch>
        </p:blipFill>
        <p:spPr>
          <a:xfrm>
            <a:off x="6751950" y="978449"/>
            <a:ext cx="5223983" cy="2316080"/>
          </a:xfrm>
          <a:prstGeom prst="rect">
            <a:avLst/>
          </a:prstGeom>
        </p:spPr>
      </p:pic>
      <p:cxnSp>
        <p:nvCxnSpPr>
          <p:cNvPr id="8" name="Straight Connector 7"/>
          <p:cNvCxnSpPr/>
          <p:nvPr/>
        </p:nvCxnSpPr>
        <p:spPr>
          <a:xfrm>
            <a:off x="11451497" y="1229754"/>
            <a:ext cx="524436"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p:nvPicPr>
        <p:blipFill>
          <a:blip r:embed="rId4"/>
          <a:stretch>
            <a:fillRect/>
          </a:stretch>
        </p:blipFill>
        <p:spPr>
          <a:xfrm>
            <a:off x="7282511" y="3585028"/>
            <a:ext cx="2923807" cy="2894723"/>
          </a:xfrm>
          <a:prstGeom prst="rect">
            <a:avLst/>
          </a:prstGeom>
        </p:spPr>
      </p:pic>
      <p:pic>
        <p:nvPicPr>
          <p:cNvPr id="10" name="Picture 9"/>
          <p:cNvPicPr>
            <a:picLocks noChangeAspect="1"/>
          </p:cNvPicPr>
          <p:nvPr/>
        </p:nvPicPr>
        <p:blipFill rotWithShape="1">
          <a:blip r:embed="rId5" cstate="print">
            <a:extLst>
              <a:ext uri="{28A0092B-C50C-407E-A947-70E740481C1C}">
                <a14:useLocalDpi xmlns:a14="http://schemas.microsoft.com/office/drawing/2010/main" val="0"/>
              </a:ext>
            </a:extLst>
          </a:blip>
          <a:srcRect l="2159" r="2760"/>
          <a:stretch/>
        </p:blipFill>
        <p:spPr>
          <a:xfrm>
            <a:off x="10085294" y="219252"/>
            <a:ext cx="1807904" cy="478643"/>
          </a:xfrm>
          <a:prstGeom prst="rect">
            <a:avLst/>
          </a:prstGeom>
        </p:spPr>
      </p:pic>
    </p:spTree>
    <p:extLst>
      <p:ext uri="{BB962C8B-B14F-4D97-AF65-F5344CB8AC3E}">
        <p14:creationId xmlns:p14="http://schemas.microsoft.com/office/powerpoint/2010/main" val="13850946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5B7B69A-30AD-4C7E-A0B9-4D576C9409EF}"/>
              </a:ext>
            </a:extLst>
          </p:cNvPr>
          <p:cNvSpPr>
            <a:spLocks noGrp="1"/>
          </p:cNvSpPr>
          <p:nvPr>
            <p:ph idx="1"/>
          </p:nvPr>
        </p:nvSpPr>
        <p:spPr>
          <a:xfrm>
            <a:off x="48979" y="616969"/>
            <a:ext cx="4914208" cy="5705594"/>
          </a:xfrm>
        </p:spPr>
        <p:txBody>
          <a:bodyPr>
            <a:normAutofit fontScale="92500" lnSpcReduction="20000"/>
          </a:bodyPr>
          <a:lstStyle/>
          <a:p>
            <a:r>
              <a:rPr lang="en-US" dirty="0"/>
              <a:t>To get information on how to navigate the portal, click on the Resource library link on the landing page.</a:t>
            </a:r>
          </a:p>
          <a:p>
            <a:pPr lvl="1"/>
            <a:r>
              <a:rPr lang="en-US" dirty="0"/>
              <a:t>The resource library link is also available inside portal (on the left navigation panel)</a:t>
            </a:r>
          </a:p>
          <a:p>
            <a:endParaRPr lang="en-US" dirty="0"/>
          </a:p>
          <a:p>
            <a:r>
              <a:rPr lang="en-US" dirty="0"/>
              <a:t>The resource library has</a:t>
            </a:r>
          </a:p>
          <a:p>
            <a:pPr marL="342900" indent="-342900">
              <a:buAutoNum type="arabicPeriod"/>
            </a:pPr>
            <a:r>
              <a:rPr lang="en-US" dirty="0"/>
              <a:t>User Guides and videos for navigation around the portal and </a:t>
            </a:r>
          </a:p>
          <a:p>
            <a:pPr marL="342900" indent="-342900">
              <a:buAutoNum type="arabicPeriod"/>
            </a:pPr>
            <a:endParaRPr lang="en-US" dirty="0"/>
          </a:p>
          <a:p>
            <a:pPr marL="342900" indent="-342900">
              <a:buAutoNum type="arabicPeriod"/>
            </a:pPr>
            <a:r>
              <a:rPr lang="en-US" dirty="0"/>
              <a:t>Partnership Guidelines and templates for the Participating UN Agencies</a:t>
            </a:r>
          </a:p>
          <a:p>
            <a:pPr lvl="1"/>
            <a:endParaRPr lang="en-US" dirty="0"/>
          </a:p>
          <a:p>
            <a:pPr lvl="1"/>
            <a:endParaRPr lang="en-US" dirty="0"/>
          </a:p>
          <a:p>
            <a:pPr lvl="1"/>
            <a:endParaRPr lang="en-US" dirty="0"/>
          </a:p>
          <a:p>
            <a:pPr lvl="1"/>
            <a:endParaRPr lang="en-US" dirty="0"/>
          </a:p>
        </p:txBody>
      </p:sp>
      <p:pic>
        <p:nvPicPr>
          <p:cNvPr id="5" name="Picture 4">
            <a:extLst>
              <a:ext uri="{FF2B5EF4-FFF2-40B4-BE49-F238E27FC236}">
                <a16:creationId xmlns:a16="http://schemas.microsoft.com/office/drawing/2014/main" id="{55B6CFEF-C2A0-4709-89A1-D44493F12AED}"/>
              </a:ext>
            </a:extLst>
          </p:cNvPr>
          <p:cNvPicPr>
            <a:picLocks noChangeAspect="1"/>
          </p:cNvPicPr>
          <p:nvPr/>
        </p:nvPicPr>
        <p:blipFill rotWithShape="1">
          <a:blip r:embed="rId2"/>
          <a:srcRect t="5251" b="51821"/>
          <a:stretch/>
        </p:blipFill>
        <p:spPr>
          <a:xfrm>
            <a:off x="4963187" y="1157005"/>
            <a:ext cx="5746376" cy="1351483"/>
          </a:xfrm>
          <a:prstGeom prst="rect">
            <a:avLst/>
          </a:prstGeom>
        </p:spPr>
      </p:pic>
      <p:cxnSp>
        <p:nvCxnSpPr>
          <p:cNvPr id="7" name="Straight Connector 6">
            <a:extLst>
              <a:ext uri="{FF2B5EF4-FFF2-40B4-BE49-F238E27FC236}">
                <a16:creationId xmlns:a16="http://schemas.microsoft.com/office/drawing/2014/main" id="{9A56C00C-B880-40EA-BB71-4DDB8A1A0E54}"/>
              </a:ext>
            </a:extLst>
          </p:cNvPr>
          <p:cNvCxnSpPr/>
          <p:nvPr/>
        </p:nvCxnSpPr>
        <p:spPr>
          <a:xfrm>
            <a:off x="7753199" y="1338829"/>
            <a:ext cx="554736"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6" name="Title 1">
            <a:extLst>
              <a:ext uri="{FF2B5EF4-FFF2-40B4-BE49-F238E27FC236}">
                <a16:creationId xmlns:a16="http://schemas.microsoft.com/office/drawing/2014/main" id="{987300F4-61E7-4139-8E78-9D73A9EE9C4C}"/>
              </a:ext>
            </a:extLst>
          </p:cNvPr>
          <p:cNvSpPr txBox="1">
            <a:spLocks/>
          </p:cNvSpPr>
          <p:nvPr/>
        </p:nvSpPr>
        <p:spPr>
          <a:xfrm>
            <a:off x="322729" y="-110132"/>
            <a:ext cx="9280916" cy="938463"/>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rgbClr val="00B0F0"/>
                </a:solidFill>
                <a:latin typeface="Arial" panose="020B0604020202020204" pitchFamily="34" charset="0"/>
                <a:cs typeface="Arial" panose="020B0604020202020204" pitchFamily="34" charset="0"/>
              </a:rPr>
              <a:t>Where to find Help: Resource Library</a:t>
            </a:r>
          </a:p>
        </p:txBody>
      </p:sp>
      <p:pic>
        <p:nvPicPr>
          <p:cNvPr id="8" name="Picture 7">
            <a:extLst>
              <a:ext uri="{FF2B5EF4-FFF2-40B4-BE49-F238E27FC236}">
                <a16:creationId xmlns:a16="http://schemas.microsoft.com/office/drawing/2014/main" id="{59672134-D0AC-4BF0-B48E-3ED200CE089A}"/>
              </a:ext>
            </a:extLst>
          </p:cNvPr>
          <p:cNvPicPr>
            <a:picLocks noChangeAspect="1"/>
          </p:cNvPicPr>
          <p:nvPr/>
        </p:nvPicPr>
        <p:blipFill rotWithShape="1">
          <a:blip r:embed="rId3"/>
          <a:srcRect t="605" b="26248"/>
          <a:stretch/>
        </p:blipFill>
        <p:spPr>
          <a:xfrm>
            <a:off x="6376350" y="2508488"/>
            <a:ext cx="5546513" cy="4272954"/>
          </a:xfrm>
          <a:prstGeom prst="rect">
            <a:avLst/>
          </a:prstGeom>
        </p:spPr>
      </p:pic>
      <p:cxnSp>
        <p:nvCxnSpPr>
          <p:cNvPr id="12" name="Straight Connector 11">
            <a:extLst>
              <a:ext uri="{FF2B5EF4-FFF2-40B4-BE49-F238E27FC236}">
                <a16:creationId xmlns:a16="http://schemas.microsoft.com/office/drawing/2014/main" id="{79A44F90-6050-4A73-912A-960957E1D015}"/>
              </a:ext>
            </a:extLst>
          </p:cNvPr>
          <p:cNvCxnSpPr/>
          <p:nvPr/>
        </p:nvCxnSpPr>
        <p:spPr>
          <a:xfrm>
            <a:off x="9432500" y="5510850"/>
            <a:ext cx="578827" cy="3455"/>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p:nvPicPr>
        <p:blipFill rotWithShape="1">
          <a:blip r:embed="rId4" cstate="print">
            <a:extLst>
              <a:ext uri="{28A0092B-C50C-407E-A947-70E740481C1C}">
                <a14:useLocalDpi xmlns:a14="http://schemas.microsoft.com/office/drawing/2010/main" val="0"/>
              </a:ext>
            </a:extLst>
          </a:blip>
          <a:srcRect l="2159" r="2760"/>
          <a:stretch/>
        </p:blipFill>
        <p:spPr>
          <a:xfrm>
            <a:off x="10085294" y="219252"/>
            <a:ext cx="1807904" cy="478643"/>
          </a:xfrm>
          <a:prstGeom prst="rect">
            <a:avLst/>
          </a:prstGeom>
        </p:spPr>
      </p:pic>
    </p:spTree>
    <p:extLst>
      <p:ext uri="{BB962C8B-B14F-4D97-AF65-F5344CB8AC3E}">
        <p14:creationId xmlns:p14="http://schemas.microsoft.com/office/powerpoint/2010/main" val="41868790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6845B64-5EA2-4FD4-A4A2-CE67D1011576}"/>
              </a:ext>
            </a:extLst>
          </p:cNvPr>
          <p:cNvSpPr>
            <a:spLocks noGrp="1"/>
          </p:cNvSpPr>
          <p:nvPr>
            <p:ph idx="1"/>
          </p:nvPr>
        </p:nvSpPr>
        <p:spPr>
          <a:xfrm>
            <a:off x="52566" y="1302262"/>
            <a:ext cx="5237017" cy="4779263"/>
          </a:xfrm>
        </p:spPr>
        <p:txBody>
          <a:bodyPr>
            <a:normAutofit/>
          </a:bodyPr>
          <a:lstStyle/>
          <a:p>
            <a:r>
              <a:rPr lang="en-US" dirty="0"/>
              <a:t>If information needed cannot be found in the resource library, users can click on the green Help button located on the bottom right of the screen.</a:t>
            </a:r>
          </a:p>
          <a:p>
            <a:pPr marL="0" indent="0">
              <a:buNone/>
            </a:pPr>
            <a:endParaRPr lang="en-US" dirty="0"/>
          </a:p>
          <a:p>
            <a:r>
              <a:rPr lang="en-US" dirty="0"/>
              <a:t>You will receive a response within 48hrs</a:t>
            </a:r>
          </a:p>
          <a:p>
            <a:endParaRPr lang="en-US" dirty="0"/>
          </a:p>
        </p:txBody>
      </p:sp>
      <p:sp>
        <p:nvSpPr>
          <p:cNvPr id="4" name="Title 1">
            <a:extLst>
              <a:ext uri="{FF2B5EF4-FFF2-40B4-BE49-F238E27FC236}">
                <a16:creationId xmlns:a16="http://schemas.microsoft.com/office/drawing/2014/main" id="{FC4DE10F-2CEE-42A6-8F49-D82753AE783F}"/>
              </a:ext>
            </a:extLst>
          </p:cNvPr>
          <p:cNvSpPr txBox="1">
            <a:spLocks/>
          </p:cNvSpPr>
          <p:nvPr/>
        </p:nvSpPr>
        <p:spPr>
          <a:xfrm>
            <a:off x="1437030" y="151427"/>
            <a:ext cx="10515600" cy="73871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t>Where to Find Help: Help Desk</a:t>
            </a:r>
          </a:p>
        </p:txBody>
      </p:sp>
      <p:pic>
        <p:nvPicPr>
          <p:cNvPr id="2" name="Picture 1"/>
          <p:cNvPicPr>
            <a:picLocks noChangeAspect="1"/>
          </p:cNvPicPr>
          <p:nvPr/>
        </p:nvPicPr>
        <p:blipFill rotWithShape="1">
          <a:blip r:embed="rId2"/>
          <a:srcRect l="90383" t="90815" r="1308" b="516"/>
          <a:stretch/>
        </p:blipFill>
        <p:spPr>
          <a:xfrm>
            <a:off x="6602506" y="1242063"/>
            <a:ext cx="1579298" cy="748981"/>
          </a:xfrm>
          <a:prstGeom prst="rect">
            <a:avLst/>
          </a:prstGeom>
        </p:spPr>
      </p:pic>
      <p:cxnSp>
        <p:nvCxnSpPr>
          <p:cNvPr id="8" name="Straight Connector 7">
            <a:extLst>
              <a:ext uri="{FF2B5EF4-FFF2-40B4-BE49-F238E27FC236}">
                <a16:creationId xmlns:a16="http://schemas.microsoft.com/office/drawing/2014/main" id="{79A44F90-6050-4A73-912A-960957E1D015}"/>
              </a:ext>
            </a:extLst>
          </p:cNvPr>
          <p:cNvCxnSpPr/>
          <p:nvPr/>
        </p:nvCxnSpPr>
        <p:spPr>
          <a:xfrm flipV="1">
            <a:off x="6825137" y="1991044"/>
            <a:ext cx="1205753" cy="978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p:nvPicPr>
        <p:blipFill>
          <a:blip r:embed="rId3"/>
          <a:stretch>
            <a:fillRect/>
          </a:stretch>
        </p:blipFill>
        <p:spPr>
          <a:xfrm>
            <a:off x="8588189" y="890146"/>
            <a:ext cx="3078911" cy="5069943"/>
          </a:xfrm>
          <a:prstGeom prst="rect">
            <a:avLst/>
          </a:prstGeom>
        </p:spPr>
      </p:pic>
      <p:pic>
        <p:nvPicPr>
          <p:cNvPr id="7" name="Picture 6"/>
          <p:cNvPicPr>
            <a:picLocks noChangeAspect="1"/>
          </p:cNvPicPr>
          <p:nvPr/>
        </p:nvPicPr>
        <p:blipFill rotWithShape="1">
          <a:blip r:embed="rId4" cstate="print">
            <a:extLst>
              <a:ext uri="{28A0092B-C50C-407E-A947-70E740481C1C}">
                <a14:useLocalDpi xmlns:a14="http://schemas.microsoft.com/office/drawing/2010/main" val="0"/>
              </a:ext>
            </a:extLst>
          </a:blip>
          <a:srcRect l="2159" r="2760"/>
          <a:stretch/>
        </p:blipFill>
        <p:spPr>
          <a:xfrm>
            <a:off x="10085294" y="219252"/>
            <a:ext cx="1807904" cy="478643"/>
          </a:xfrm>
          <a:prstGeom prst="rect">
            <a:avLst/>
          </a:prstGeom>
        </p:spPr>
      </p:pic>
    </p:spTree>
    <p:extLst>
      <p:ext uri="{BB962C8B-B14F-4D97-AF65-F5344CB8AC3E}">
        <p14:creationId xmlns:p14="http://schemas.microsoft.com/office/powerpoint/2010/main" val="14582412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987300F4-61E7-4139-8E78-9D73A9EE9C4C}"/>
              </a:ext>
            </a:extLst>
          </p:cNvPr>
          <p:cNvSpPr>
            <a:spLocks noGrp="1"/>
          </p:cNvSpPr>
          <p:nvPr>
            <p:ph type="title"/>
          </p:nvPr>
        </p:nvSpPr>
        <p:spPr>
          <a:xfrm>
            <a:off x="101357" y="109003"/>
            <a:ext cx="10312353" cy="938463"/>
          </a:xfrm>
        </p:spPr>
        <p:txBody>
          <a:bodyPr>
            <a:normAutofit fontScale="90000"/>
          </a:bodyPr>
          <a:lstStyle/>
          <a:p>
            <a:r>
              <a:rPr lang="en-US" b="1" dirty="0">
                <a:solidFill>
                  <a:srgbClr val="00B0F0"/>
                </a:solidFill>
                <a:latin typeface="Arial" panose="020B0604020202020204" pitchFamily="34" charset="0"/>
                <a:cs typeface="Arial" panose="020B0604020202020204" pitchFamily="34" charset="0"/>
              </a:rPr>
              <a:t>Migrated Partners from UNHCR’s Portal</a:t>
            </a:r>
          </a:p>
        </p:txBody>
      </p:sp>
      <p:sp>
        <p:nvSpPr>
          <p:cNvPr id="10" name="Content Placeholder 3">
            <a:extLst>
              <a:ext uri="{FF2B5EF4-FFF2-40B4-BE49-F238E27FC236}">
                <a16:creationId xmlns:a16="http://schemas.microsoft.com/office/drawing/2014/main" id="{AACA94AD-552F-4B25-9BF8-6BF0B56854A4}"/>
              </a:ext>
            </a:extLst>
          </p:cNvPr>
          <p:cNvSpPr txBox="1">
            <a:spLocks noGrp="1"/>
          </p:cNvSpPr>
          <p:nvPr>
            <p:ph idx="1"/>
          </p:nvPr>
        </p:nvSpPr>
        <p:spPr>
          <a:xfrm>
            <a:off x="282223" y="1668744"/>
            <a:ext cx="11610975" cy="3347583"/>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Organizations who were registered on the UNHCR Portal have had their information migrated onto the UN Partner Porta</a:t>
            </a: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Migrated organizations accessing the UN Partner Portal for the first time, should follow the “Login as a Migrated User” guide on the resource library</a:t>
            </a: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Please ensure you are using the same e-mail address when trying to login to the UN Partner Portal that you used for the UNHCR Portal</a:t>
            </a:r>
            <a:endParaRPr lang="en-US" sz="3000" dirty="0">
              <a:latin typeface="Arial" panose="020B0604020202020204" pitchFamily="34" charset="0"/>
              <a:cs typeface="Arial" panose="020B0604020202020204" pitchFamily="34" charset="0"/>
            </a:endParaRPr>
          </a:p>
        </p:txBody>
      </p:sp>
      <p:pic>
        <p:nvPicPr>
          <p:cNvPr id="9" name="Picture 8"/>
          <p:cNvPicPr>
            <a:picLocks noChangeAspect="1"/>
          </p:cNvPicPr>
          <p:nvPr/>
        </p:nvPicPr>
        <p:blipFill rotWithShape="1">
          <a:blip r:embed="rId3" cstate="print">
            <a:extLst>
              <a:ext uri="{28A0092B-C50C-407E-A947-70E740481C1C}">
                <a14:useLocalDpi xmlns:a14="http://schemas.microsoft.com/office/drawing/2010/main" val="0"/>
              </a:ext>
            </a:extLst>
          </a:blip>
          <a:srcRect l="2159" r="2760"/>
          <a:stretch/>
        </p:blipFill>
        <p:spPr>
          <a:xfrm>
            <a:off x="10085294" y="219252"/>
            <a:ext cx="1807904" cy="478643"/>
          </a:xfrm>
          <a:prstGeom prst="rect">
            <a:avLst/>
          </a:prstGeom>
        </p:spPr>
      </p:pic>
    </p:spTree>
    <p:extLst>
      <p:ext uri="{BB962C8B-B14F-4D97-AF65-F5344CB8AC3E}">
        <p14:creationId xmlns:p14="http://schemas.microsoft.com/office/powerpoint/2010/main" val="29394420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987300F4-61E7-4139-8E78-9D73A9EE9C4C}"/>
              </a:ext>
            </a:extLst>
          </p:cNvPr>
          <p:cNvSpPr>
            <a:spLocks noGrp="1"/>
          </p:cNvSpPr>
          <p:nvPr>
            <p:ph type="title"/>
          </p:nvPr>
        </p:nvSpPr>
        <p:spPr>
          <a:xfrm>
            <a:off x="628138" y="458574"/>
            <a:ext cx="8089142" cy="938463"/>
          </a:xfrm>
        </p:spPr>
        <p:txBody>
          <a:bodyPr>
            <a:normAutofit fontScale="90000"/>
          </a:bodyPr>
          <a:lstStyle/>
          <a:p>
            <a:r>
              <a:rPr lang="en-US" b="1" dirty="0">
                <a:solidFill>
                  <a:srgbClr val="00B0F0"/>
                </a:solidFill>
                <a:latin typeface="Arial" panose="020B0604020202020204" pitchFamily="34" charset="0"/>
                <a:cs typeface="Arial" panose="020B0604020202020204" pitchFamily="34" charset="0"/>
              </a:rPr>
              <a:t>What is the UN Partner Portal?</a:t>
            </a:r>
          </a:p>
        </p:txBody>
      </p:sp>
      <p:sp>
        <p:nvSpPr>
          <p:cNvPr id="10" name="Content Placeholder 3">
            <a:extLst>
              <a:ext uri="{FF2B5EF4-FFF2-40B4-BE49-F238E27FC236}">
                <a16:creationId xmlns:a16="http://schemas.microsoft.com/office/drawing/2014/main" id="{AACA94AD-552F-4B25-9BF8-6BF0B56854A4}"/>
              </a:ext>
            </a:extLst>
          </p:cNvPr>
          <p:cNvSpPr txBox="1">
            <a:spLocks noGrp="1"/>
          </p:cNvSpPr>
          <p:nvPr>
            <p:ph idx="1"/>
          </p:nvPr>
        </p:nvSpPr>
        <p:spPr>
          <a:xfrm>
            <a:off x="628138" y="1772957"/>
            <a:ext cx="10941801" cy="2554545"/>
          </a:xfrm>
          <a:prstGeom prst="rect">
            <a:avLst/>
          </a:prstGeom>
          <a:noFill/>
        </p:spPr>
        <p:txBody>
          <a:bodyPr wrap="square" rtlCol="0">
            <a:spAutoFit/>
          </a:bodyPr>
          <a:lstStyle/>
          <a:p>
            <a:r>
              <a:rPr lang="en-US" sz="3000" dirty="0">
                <a:latin typeface="Arial" panose="020B0604020202020204" pitchFamily="34" charset="0"/>
                <a:cs typeface="Arial" panose="020B0604020202020204" pitchFamily="34" charset="0"/>
              </a:rPr>
              <a:t>The UN Partner Portal is an </a:t>
            </a:r>
            <a:r>
              <a:rPr lang="en-US" sz="3000" b="1" dirty="0">
                <a:solidFill>
                  <a:srgbClr val="00B0F0"/>
                </a:solidFill>
                <a:latin typeface="Arial" panose="020B0604020202020204" pitchFamily="34" charset="0"/>
                <a:cs typeface="Arial" panose="020B0604020202020204" pitchFamily="34" charset="0"/>
              </a:rPr>
              <a:t>online platform </a:t>
            </a:r>
            <a:r>
              <a:rPr lang="en-US" sz="3000" dirty="0">
                <a:latin typeface="Arial" panose="020B0604020202020204" pitchFamily="34" charset="0"/>
                <a:cs typeface="Arial" panose="020B0604020202020204" pitchFamily="34" charset="0"/>
              </a:rPr>
              <a:t>for UN agencies and civil society organizations (CSOs) to connect</a:t>
            </a:r>
          </a:p>
          <a:p>
            <a:endParaRPr lang="en-US" sz="3000" dirty="0">
              <a:latin typeface="Arial" panose="020B0604020202020204" pitchFamily="34" charset="0"/>
              <a:cs typeface="Arial" panose="020B0604020202020204" pitchFamily="34" charset="0"/>
            </a:endParaRPr>
          </a:p>
          <a:p>
            <a:r>
              <a:rPr lang="en-US" sz="3000" dirty="0">
                <a:latin typeface="Arial" panose="020B0604020202020204" pitchFamily="34" charset="0"/>
                <a:cs typeface="Arial" panose="020B0604020202020204" pitchFamily="34" charset="0"/>
              </a:rPr>
              <a:t>It can be accessed by going to </a:t>
            </a:r>
            <a:r>
              <a:rPr lang="en-US" sz="3000" dirty="0">
                <a:latin typeface="Arial" panose="020B0604020202020204" pitchFamily="34" charset="0"/>
                <a:cs typeface="Arial" panose="020B0604020202020204" pitchFamily="34" charset="0"/>
                <a:hlinkClick r:id="rId2"/>
              </a:rPr>
              <a:t>www.unpartnerportal.org</a:t>
            </a:r>
            <a:r>
              <a:rPr lang="en-US" sz="3000" dirty="0">
                <a:latin typeface="Arial" panose="020B0604020202020204" pitchFamily="34" charset="0"/>
                <a:cs typeface="Arial" panose="020B0604020202020204" pitchFamily="34" charset="0"/>
              </a:rPr>
              <a:t> </a:t>
            </a:r>
          </a:p>
          <a:p>
            <a:endParaRPr lang="en-US" sz="3000"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l="2159" r="2760"/>
          <a:stretch/>
        </p:blipFill>
        <p:spPr>
          <a:xfrm>
            <a:off x="10085294" y="219252"/>
            <a:ext cx="1807904" cy="478643"/>
          </a:xfrm>
          <a:prstGeom prst="rect">
            <a:avLst/>
          </a:prstGeom>
        </p:spPr>
      </p:pic>
    </p:spTree>
    <p:extLst>
      <p:ext uri="{BB962C8B-B14F-4D97-AF65-F5344CB8AC3E}">
        <p14:creationId xmlns:p14="http://schemas.microsoft.com/office/powerpoint/2010/main" val="26286242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3">
            <a:extLst>
              <a:ext uri="{FF2B5EF4-FFF2-40B4-BE49-F238E27FC236}">
                <a16:creationId xmlns:a16="http://schemas.microsoft.com/office/drawing/2014/main" id="{AACA94AD-552F-4B25-9BF8-6BF0B56854A4}"/>
              </a:ext>
            </a:extLst>
          </p:cNvPr>
          <p:cNvSpPr txBox="1">
            <a:spLocks noGrp="1"/>
          </p:cNvSpPr>
          <p:nvPr>
            <p:ph idx="1"/>
          </p:nvPr>
        </p:nvSpPr>
        <p:spPr>
          <a:xfrm>
            <a:off x="741872" y="1203836"/>
            <a:ext cx="3477703" cy="424732"/>
          </a:xfrm>
          <a:prstGeom prst="rect">
            <a:avLst/>
          </a:prstGeom>
          <a:noFill/>
        </p:spPr>
        <p:txBody>
          <a:bodyPr wrap="square" rtlCol="0">
            <a:spAutoFit/>
          </a:bodyPr>
          <a:lstStyle/>
          <a:p>
            <a:pPr marL="0" indent="0">
              <a:buNone/>
            </a:pPr>
            <a:r>
              <a:rPr lang="en-GB" sz="2400" dirty="0">
                <a:hlinkClick r:id="rId3"/>
              </a:rPr>
              <a:t>www.unpartnerportal.org</a:t>
            </a:r>
            <a:endParaRPr lang="en-GB" sz="2400" dirty="0"/>
          </a:p>
        </p:txBody>
      </p:sp>
      <p:pic>
        <p:nvPicPr>
          <p:cNvPr id="2" name="Picture 1"/>
          <p:cNvPicPr>
            <a:picLocks noChangeAspect="1"/>
          </p:cNvPicPr>
          <p:nvPr/>
        </p:nvPicPr>
        <p:blipFill>
          <a:blip r:embed="rId4"/>
          <a:stretch>
            <a:fillRect/>
          </a:stretch>
        </p:blipFill>
        <p:spPr>
          <a:xfrm>
            <a:off x="614399" y="1689404"/>
            <a:ext cx="9726382" cy="762106"/>
          </a:xfrm>
          <a:prstGeom prst="rect">
            <a:avLst/>
          </a:prstGeom>
          <a:ln>
            <a:noFill/>
          </a:ln>
          <a:effectLst>
            <a:outerShdw blurRad="292100" dist="139700" dir="2700000" algn="tl" rotWithShape="0">
              <a:srgbClr val="333333">
                <a:alpha val="65000"/>
              </a:srgbClr>
            </a:outerShdw>
          </a:effectLst>
        </p:spPr>
      </p:pic>
      <p:sp>
        <p:nvSpPr>
          <p:cNvPr id="3" name="Rounded Rectangle 2"/>
          <p:cNvSpPr/>
          <p:nvPr/>
        </p:nvSpPr>
        <p:spPr>
          <a:xfrm>
            <a:off x="9495484" y="1655462"/>
            <a:ext cx="1163552" cy="985513"/>
          </a:xfrm>
          <a:prstGeom prst="roundRect">
            <a:avLst/>
          </a:prstGeom>
          <a:noFill/>
          <a:ln w="28575">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itle 1">
            <a:extLst>
              <a:ext uri="{FF2B5EF4-FFF2-40B4-BE49-F238E27FC236}">
                <a16:creationId xmlns:a16="http://schemas.microsoft.com/office/drawing/2014/main" id="{987300F4-61E7-4139-8E78-9D73A9EE9C4C}"/>
              </a:ext>
            </a:extLst>
          </p:cNvPr>
          <p:cNvSpPr>
            <a:spLocks noGrp="1"/>
          </p:cNvSpPr>
          <p:nvPr>
            <p:ph type="title"/>
          </p:nvPr>
        </p:nvSpPr>
        <p:spPr>
          <a:xfrm>
            <a:off x="665163" y="204788"/>
            <a:ext cx="6869112" cy="938212"/>
          </a:xfrm>
        </p:spPr>
        <p:txBody>
          <a:bodyPr>
            <a:normAutofit fontScale="90000"/>
          </a:bodyPr>
          <a:lstStyle/>
          <a:p>
            <a:pPr algn="ctr"/>
            <a:r>
              <a:rPr lang="en-US" b="1" dirty="0">
                <a:solidFill>
                  <a:srgbClr val="00B0F0"/>
                </a:solidFill>
                <a:latin typeface="Arial" panose="020B0604020202020204" pitchFamily="34" charset="0"/>
                <a:cs typeface="Arial" panose="020B0604020202020204" pitchFamily="34" charset="0"/>
              </a:rPr>
              <a:t>Login for Migrated Partners</a:t>
            </a:r>
          </a:p>
        </p:txBody>
      </p:sp>
      <p:pic>
        <p:nvPicPr>
          <p:cNvPr id="7" name="Picture 6"/>
          <p:cNvPicPr>
            <a:picLocks noChangeAspect="1"/>
          </p:cNvPicPr>
          <p:nvPr/>
        </p:nvPicPr>
        <p:blipFill>
          <a:blip r:embed="rId5"/>
          <a:stretch>
            <a:fillRect/>
          </a:stretch>
        </p:blipFill>
        <p:spPr>
          <a:xfrm>
            <a:off x="403411" y="2741828"/>
            <a:ext cx="2745060" cy="1224148"/>
          </a:xfrm>
          <a:prstGeom prst="rect">
            <a:avLst/>
          </a:prstGeom>
        </p:spPr>
      </p:pic>
      <p:sp>
        <p:nvSpPr>
          <p:cNvPr id="11" name="Rounded Rectangle 10"/>
          <p:cNvSpPr/>
          <p:nvPr/>
        </p:nvSpPr>
        <p:spPr>
          <a:xfrm>
            <a:off x="1416578" y="3509983"/>
            <a:ext cx="699093" cy="533099"/>
          </a:xfrm>
          <a:prstGeom prst="roundRect">
            <a:avLst/>
          </a:prstGeom>
          <a:noFill/>
          <a:ln w="28575">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Picture 11"/>
          <p:cNvPicPr>
            <a:picLocks noChangeAspect="1"/>
          </p:cNvPicPr>
          <p:nvPr/>
        </p:nvPicPr>
        <p:blipFill>
          <a:blip r:embed="rId6"/>
          <a:stretch>
            <a:fillRect/>
          </a:stretch>
        </p:blipFill>
        <p:spPr>
          <a:xfrm>
            <a:off x="3569703" y="2858544"/>
            <a:ext cx="7089333" cy="3318139"/>
          </a:xfrm>
          <a:prstGeom prst="rect">
            <a:avLst/>
          </a:prstGeom>
          <a:ln>
            <a:noFill/>
          </a:ln>
          <a:effectLst>
            <a:outerShdw blurRad="292100" dist="139700" dir="2700000" algn="tl" rotWithShape="0">
              <a:srgbClr val="333333">
                <a:alpha val="65000"/>
              </a:srgbClr>
            </a:outerShdw>
          </a:effectLst>
        </p:spPr>
      </p:pic>
      <p:sp>
        <p:nvSpPr>
          <p:cNvPr id="13" name="Rounded Rectangle 12"/>
          <p:cNvSpPr/>
          <p:nvPr/>
        </p:nvSpPr>
        <p:spPr>
          <a:xfrm>
            <a:off x="9083108" y="5614927"/>
            <a:ext cx="804963" cy="427285"/>
          </a:xfrm>
          <a:prstGeom prst="roundRect">
            <a:avLst/>
          </a:prstGeom>
          <a:noFill/>
          <a:ln w="28575">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Up Arrow 13"/>
          <p:cNvSpPr/>
          <p:nvPr/>
        </p:nvSpPr>
        <p:spPr>
          <a:xfrm>
            <a:off x="9619129" y="6055661"/>
            <a:ext cx="188259" cy="35858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5" name="Picture 14"/>
          <p:cNvPicPr>
            <a:picLocks noChangeAspect="1"/>
          </p:cNvPicPr>
          <p:nvPr/>
        </p:nvPicPr>
        <p:blipFill rotWithShape="1">
          <a:blip r:embed="rId7" cstate="print">
            <a:extLst>
              <a:ext uri="{28A0092B-C50C-407E-A947-70E740481C1C}">
                <a14:useLocalDpi xmlns:a14="http://schemas.microsoft.com/office/drawing/2010/main" val="0"/>
              </a:ext>
            </a:extLst>
          </a:blip>
          <a:srcRect l="2159" r="2760"/>
          <a:stretch/>
        </p:blipFill>
        <p:spPr>
          <a:xfrm>
            <a:off x="10085294" y="219252"/>
            <a:ext cx="1807904" cy="478643"/>
          </a:xfrm>
          <a:prstGeom prst="rect">
            <a:avLst/>
          </a:prstGeom>
        </p:spPr>
      </p:pic>
    </p:spTree>
    <p:extLst>
      <p:ext uri="{BB962C8B-B14F-4D97-AF65-F5344CB8AC3E}">
        <p14:creationId xmlns:p14="http://schemas.microsoft.com/office/powerpoint/2010/main" val="34118634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987300F4-61E7-4139-8E78-9D73A9EE9C4C}"/>
              </a:ext>
            </a:extLst>
          </p:cNvPr>
          <p:cNvSpPr>
            <a:spLocks noGrp="1"/>
          </p:cNvSpPr>
          <p:nvPr>
            <p:ph type="title"/>
          </p:nvPr>
        </p:nvSpPr>
        <p:spPr>
          <a:xfrm>
            <a:off x="736881" y="303180"/>
            <a:ext cx="6869112" cy="938212"/>
          </a:xfrm>
        </p:spPr>
        <p:txBody>
          <a:bodyPr>
            <a:normAutofit fontScale="90000"/>
          </a:bodyPr>
          <a:lstStyle/>
          <a:p>
            <a:pPr algn="ctr"/>
            <a:r>
              <a:rPr lang="en-US" b="1" dirty="0">
                <a:solidFill>
                  <a:srgbClr val="00B0F0"/>
                </a:solidFill>
                <a:latin typeface="Arial" panose="020B0604020202020204" pitchFamily="34" charset="0"/>
                <a:cs typeface="Arial" panose="020B0604020202020204" pitchFamily="34" charset="0"/>
              </a:rPr>
              <a:t>Login for Migrated Partners</a:t>
            </a:r>
          </a:p>
        </p:txBody>
      </p:sp>
      <p:pic>
        <p:nvPicPr>
          <p:cNvPr id="5" name="Picture 4"/>
          <p:cNvPicPr>
            <a:picLocks noChangeAspect="1"/>
          </p:cNvPicPr>
          <p:nvPr/>
        </p:nvPicPr>
        <p:blipFill>
          <a:blip r:embed="rId3"/>
          <a:stretch>
            <a:fillRect/>
          </a:stretch>
        </p:blipFill>
        <p:spPr>
          <a:xfrm>
            <a:off x="201686" y="1081428"/>
            <a:ext cx="4855644" cy="2920387"/>
          </a:xfrm>
          <a:prstGeom prst="rect">
            <a:avLst/>
          </a:prstGeom>
          <a:ln>
            <a:noFill/>
          </a:ln>
          <a:effectLst>
            <a:outerShdw blurRad="292100" dist="139700" dir="2700000" algn="tl" rotWithShape="0">
              <a:srgbClr val="333333">
                <a:alpha val="65000"/>
              </a:srgbClr>
            </a:outerShdw>
          </a:effectLst>
        </p:spPr>
      </p:pic>
      <p:sp>
        <p:nvSpPr>
          <p:cNvPr id="15" name="Rounded Rectangle 14"/>
          <p:cNvSpPr/>
          <p:nvPr/>
        </p:nvSpPr>
        <p:spPr>
          <a:xfrm>
            <a:off x="3000553" y="1458945"/>
            <a:ext cx="1983823" cy="702256"/>
          </a:xfrm>
          <a:prstGeom prst="roundRect">
            <a:avLst/>
          </a:prstGeom>
          <a:noFill/>
          <a:ln w="28575">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p:cNvPicPr>
            <a:picLocks noChangeAspect="1"/>
          </p:cNvPicPr>
          <p:nvPr/>
        </p:nvPicPr>
        <p:blipFill>
          <a:blip r:embed="rId4"/>
          <a:stretch>
            <a:fillRect/>
          </a:stretch>
        </p:blipFill>
        <p:spPr>
          <a:xfrm>
            <a:off x="6096740" y="2325900"/>
            <a:ext cx="5563376" cy="2896004"/>
          </a:xfrm>
          <a:prstGeom prst="rect">
            <a:avLst/>
          </a:prstGeom>
          <a:ln>
            <a:noFill/>
          </a:ln>
          <a:effectLst>
            <a:outerShdw blurRad="292100" dist="139700" dir="2700000" algn="tl" rotWithShape="0">
              <a:srgbClr val="333333">
                <a:alpha val="65000"/>
              </a:srgbClr>
            </a:outerShdw>
          </a:effectLst>
        </p:spPr>
      </p:pic>
      <p:sp>
        <p:nvSpPr>
          <p:cNvPr id="16" name="Rounded Rectangle 15"/>
          <p:cNvSpPr/>
          <p:nvPr/>
        </p:nvSpPr>
        <p:spPr>
          <a:xfrm>
            <a:off x="8148919" y="4381841"/>
            <a:ext cx="1425388" cy="297735"/>
          </a:xfrm>
          <a:prstGeom prst="roundRect">
            <a:avLst/>
          </a:prstGeom>
          <a:noFill/>
          <a:ln w="28575">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p:cNvPicPr>
            <a:picLocks noChangeAspect="1"/>
          </p:cNvPicPr>
          <p:nvPr/>
        </p:nvPicPr>
        <p:blipFill rotWithShape="1">
          <a:blip r:embed="rId5" cstate="print">
            <a:extLst>
              <a:ext uri="{28A0092B-C50C-407E-A947-70E740481C1C}">
                <a14:useLocalDpi xmlns:a14="http://schemas.microsoft.com/office/drawing/2010/main" val="0"/>
              </a:ext>
            </a:extLst>
          </a:blip>
          <a:srcRect l="2159" r="2760"/>
          <a:stretch/>
        </p:blipFill>
        <p:spPr>
          <a:xfrm>
            <a:off x="10085294" y="219252"/>
            <a:ext cx="1807904" cy="478643"/>
          </a:xfrm>
          <a:prstGeom prst="rect">
            <a:avLst/>
          </a:prstGeom>
        </p:spPr>
      </p:pic>
      <p:pic>
        <p:nvPicPr>
          <p:cNvPr id="19" name="Picture 18"/>
          <p:cNvPicPr>
            <a:picLocks noChangeAspect="1"/>
          </p:cNvPicPr>
          <p:nvPr/>
        </p:nvPicPr>
        <p:blipFill>
          <a:blip r:embed="rId6"/>
          <a:stretch>
            <a:fillRect/>
          </a:stretch>
        </p:blipFill>
        <p:spPr>
          <a:xfrm>
            <a:off x="2145414" y="4939554"/>
            <a:ext cx="3083857" cy="1541928"/>
          </a:xfrm>
          <a:prstGeom prst="rect">
            <a:avLst/>
          </a:prstGeom>
          <a:ln>
            <a:noFill/>
          </a:ln>
          <a:effectLst>
            <a:outerShdw blurRad="292100" dist="139700" dir="2700000" algn="tl" rotWithShape="0">
              <a:srgbClr val="333333">
                <a:alpha val="65000"/>
              </a:srgbClr>
            </a:outerShdw>
          </a:effectLst>
        </p:spPr>
      </p:pic>
      <p:sp>
        <p:nvSpPr>
          <p:cNvPr id="21" name="Curved Left Arrow 20"/>
          <p:cNvSpPr/>
          <p:nvPr/>
        </p:nvSpPr>
        <p:spPr>
          <a:xfrm rot="3397795">
            <a:off x="5823702" y="5461934"/>
            <a:ext cx="546077" cy="1285239"/>
          </a:xfrm>
          <a:prstGeom prst="curvedLeftArrow">
            <a:avLst>
              <a:gd name="adj1" fmla="val 9385"/>
              <a:gd name="adj2" fmla="val 45382"/>
              <a:gd name="adj3" fmla="val 5040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2" name="Curved Left Arrow 21"/>
          <p:cNvSpPr/>
          <p:nvPr/>
        </p:nvSpPr>
        <p:spPr>
          <a:xfrm rot="17900770">
            <a:off x="5845669" y="943377"/>
            <a:ext cx="502140" cy="1367155"/>
          </a:xfrm>
          <a:prstGeom prst="curvedLeftArrow">
            <a:avLst>
              <a:gd name="adj1" fmla="val 9385"/>
              <a:gd name="adj2" fmla="val 45382"/>
              <a:gd name="adj3" fmla="val 5040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1" name="Content Placeholder 3">
            <a:extLst>
              <a:ext uri="{FF2B5EF4-FFF2-40B4-BE49-F238E27FC236}">
                <a16:creationId xmlns:a16="http://schemas.microsoft.com/office/drawing/2014/main" id="{AACA94AD-552F-4B25-9BF8-6BF0B56854A4}"/>
              </a:ext>
            </a:extLst>
          </p:cNvPr>
          <p:cNvSpPr txBox="1">
            <a:spLocks noGrp="1"/>
          </p:cNvSpPr>
          <p:nvPr>
            <p:ph idx="1"/>
          </p:nvPr>
        </p:nvSpPr>
        <p:spPr>
          <a:xfrm>
            <a:off x="6783599" y="999050"/>
            <a:ext cx="4656375" cy="996170"/>
          </a:xfrm>
          <a:prstGeom prst="rect">
            <a:avLst/>
          </a:prstGeom>
          <a:noFill/>
        </p:spPr>
        <p:txBody>
          <a:bodyPr wrap="square" rtlCol="0">
            <a:spAutoFit/>
          </a:bodyPr>
          <a:lstStyle/>
          <a:p>
            <a:endParaRPr lang="en-US" sz="1400" dirty="0">
              <a:latin typeface="Arial" panose="020B0604020202020204" pitchFamily="34" charset="0"/>
              <a:cs typeface="Arial" panose="020B0604020202020204" pitchFamily="34" charset="0"/>
            </a:endParaRPr>
          </a:p>
          <a:p>
            <a:r>
              <a:rPr lang="en-US" sz="1400" dirty="0">
                <a:latin typeface="Arial" panose="020B0604020202020204" pitchFamily="34" charset="0"/>
                <a:cs typeface="Arial" panose="020B0604020202020204" pitchFamily="34" charset="0"/>
              </a:rPr>
              <a:t>Please ensure you are using the same e-mail address  on the UN Partner Portal that you used for the UNHCR Portal</a:t>
            </a:r>
          </a:p>
        </p:txBody>
      </p:sp>
    </p:spTree>
    <p:extLst>
      <p:ext uri="{BB962C8B-B14F-4D97-AF65-F5344CB8AC3E}">
        <p14:creationId xmlns:p14="http://schemas.microsoft.com/office/powerpoint/2010/main" val="16245400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987300F4-61E7-4139-8E78-9D73A9EE9C4C}"/>
              </a:ext>
            </a:extLst>
          </p:cNvPr>
          <p:cNvSpPr>
            <a:spLocks noGrp="1"/>
          </p:cNvSpPr>
          <p:nvPr>
            <p:ph type="title"/>
          </p:nvPr>
        </p:nvSpPr>
        <p:spPr>
          <a:xfrm>
            <a:off x="736881" y="303180"/>
            <a:ext cx="6869112" cy="938212"/>
          </a:xfrm>
        </p:spPr>
        <p:txBody>
          <a:bodyPr>
            <a:normAutofit fontScale="90000"/>
          </a:bodyPr>
          <a:lstStyle/>
          <a:p>
            <a:pPr algn="ctr"/>
            <a:r>
              <a:rPr lang="en-US" b="1" dirty="0">
                <a:solidFill>
                  <a:srgbClr val="00B0F0"/>
                </a:solidFill>
                <a:latin typeface="Arial" panose="020B0604020202020204" pitchFamily="34" charset="0"/>
                <a:cs typeface="Arial" panose="020B0604020202020204" pitchFamily="34" charset="0"/>
              </a:rPr>
              <a:t>Login for Migrated Partners</a:t>
            </a:r>
          </a:p>
        </p:txBody>
      </p:sp>
      <p:pic>
        <p:nvPicPr>
          <p:cNvPr id="18" name="Picture 17"/>
          <p:cNvPicPr>
            <a:picLocks noChangeAspect="1"/>
          </p:cNvPicPr>
          <p:nvPr/>
        </p:nvPicPr>
        <p:blipFill rotWithShape="1">
          <a:blip r:embed="rId3" cstate="print">
            <a:extLst>
              <a:ext uri="{28A0092B-C50C-407E-A947-70E740481C1C}">
                <a14:useLocalDpi xmlns:a14="http://schemas.microsoft.com/office/drawing/2010/main" val="0"/>
              </a:ext>
            </a:extLst>
          </a:blip>
          <a:srcRect l="2159" r="2760"/>
          <a:stretch/>
        </p:blipFill>
        <p:spPr>
          <a:xfrm>
            <a:off x="10085294" y="219252"/>
            <a:ext cx="1807904" cy="478643"/>
          </a:xfrm>
          <a:prstGeom prst="rect">
            <a:avLst/>
          </a:prstGeom>
        </p:spPr>
      </p:pic>
      <p:pic>
        <p:nvPicPr>
          <p:cNvPr id="2" name="Picture 1"/>
          <p:cNvPicPr>
            <a:picLocks noChangeAspect="1"/>
          </p:cNvPicPr>
          <p:nvPr/>
        </p:nvPicPr>
        <p:blipFill>
          <a:blip r:embed="rId4"/>
          <a:stretch>
            <a:fillRect/>
          </a:stretch>
        </p:blipFill>
        <p:spPr>
          <a:xfrm>
            <a:off x="2638808" y="2102112"/>
            <a:ext cx="6890673" cy="4284088"/>
          </a:xfrm>
          <a:prstGeom prst="rect">
            <a:avLst/>
          </a:prstGeom>
        </p:spPr>
      </p:pic>
      <p:sp>
        <p:nvSpPr>
          <p:cNvPr id="7" name="TextBox 6">
            <a:extLst>
              <a:ext uri="{FF2B5EF4-FFF2-40B4-BE49-F238E27FC236}">
                <a16:creationId xmlns:a16="http://schemas.microsoft.com/office/drawing/2014/main" id="{7C69548D-6774-4E63-A4BA-AAA3F61E26B2}"/>
              </a:ext>
            </a:extLst>
          </p:cNvPr>
          <p:cNvSpPr txBox="1"/>
          <p:nvPr/>
        </p:nvSpPr>
        <p:spPr>
          <a:xfrm>
            <a:off x="191060" y="1266482"/>
            <a:ext cx="6609790" cy="667093"/>
          </a:xfrm>
          <a:prstGeom prst="rect">
            <a:avLst/>
          </a:prstGeom>
          <a:noFill/>
        </p:spPr>
        <p:txBody>
          <a:bodyPr wrap="square" rtlCol="0">
            <a:normAutofit fontScale="77500" lnSpcReduction="20000"/>
          </a:bodyPr>
          <a:lstStyle/>
          <a:p>
            <a:pPr marL="285750" indent="-285750">
              <a:buFont typeface="Arial" panose="020B0604020202020204" pitchFamily="34" charset="0"/>
              <a:buChar char="•"/>
            </a:pPr>
            <a:r>
              <a:rPr lang="en-US" sz="3000" dirty="0"/>
              <a:t>Finally, a new password and the name have to be added</a:t>
            </a:r>
          </a:p>
          <a:p>
            <a:pPr lvl="1"/>
            <a:endParaRPr lang="en-US" sz="3000" dirty="0"/>
          </a:p>
          <a:p>
            <a:pPr marL="285750" indent="-285750">
              <a:buFont typeface="Arial" panose="020B0604020202020204" pitchFamily="34" charset="0"/>
              <a:buChar char="•"/>
            </a:pPr>
            <a:endParaRPr lang="en-US" sz="3000" dirty="0"/>
          </a:p>
          <a:p>
            <a:pPr marL="742950" lvl="1" indent="-285750">
              <a:buFont typeface="Arial" panose="020B0604020202020204" pitchFamily="34" charset="0"/>
              <a:buChar char="•"/>
            </a:pPr>
            <a:endParaRPr lang="en-US" sz="3000" dirty="0"/>
          </a:p>
        </p:txBody>
      </p:sp>
    </p:spTree>
    <p:extLst>
      <p:ext uri="{BB962C8B-B14F-4D97-AF65-F5344CB8AC3E}">
        <p14:creationId xmlns:p14="http://schemas.microsoft.com/office/powerpoint/2010/main" val="24803135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987300F4-61E7-4139-8E78-9D73A9EE9C4C}"/>
              </a:ext>
            </a:extLst>
          </p:cNvPr>
          <p:cNvSpPr>
            <a:spLocks noGrp="1"/>
          </p:cNvSpPr>
          <p:nvPr>
            <p:ph type="title"/>
          </p:nvPr>
        </p:nvSpPr>
        <p:spPr>
          <a:xfrm>
            <a:off x="736881" y="303180"/>
            <a:ext cx="6869112" cy="938212"/>
          </a:xfrm>
        </p:spPr>
        <p:txBody>
          <a:bodyPr>
            <a:normAutofit fontScale="90000"/>
          </a:bodyPr>
          <a:lstStyle/>
          <a:p>
            <a:pPr algn="ctr"/>
            <a:r>
              <a:rPr lang="en-US" b="1" dirty="0">
                <a:solidFill>
                  <a:srgbClr val="00B0F0"/>
                </a:solidFill>
                <a:latin typeface="Arial" panose="020B0604020202020204" pitchFamily="34" charset="0"/>
                <a:cs typeface="Arial" panose="020B0604020202020204" pitchFamily="34" charset="0"/>
              </a:rPr>
              <a:t>How to complete the profile</a:t>
            </a:r>
          </a:p>
        </p:txBody>
      </p:sp>
      <p:pic>
        <p:nvPicPr>
          <p:cNvPr id="18" name="Picture 17"/>
          <p:cNvPicPr>
            <a:picLocks noChangeAspect="1"/>
          </p:cNvPicPr>
          <p:nvPr/>
        </p:nvPicPr>
        <p:blipFill rotWithShape="1">
          <a:blip r:embed="rId3" cstate="print">
            <a:extLst>
              <a:ext uri="{28A0092B-C50C-407E-A947-70E740481C1C}">
                <a14:useLocalDpi xmlns:a14="http://schemas.microsoft.com/office/drawing/2010/main" val="0"/>
              </a:ext>
            </a:extLst>
          </a:blip>
          <a:srcRect l="2159" r="2760"/>
          <a:stretch/>
        </p:blipFill>
        <p:spPr>
          <a:xfrm>
            <a:off x="10085294" y="219252"/>
            <a:ext cx="1807904" cy="478643"/>
          </a:xfrm>
          <a:prstGeom prst="rect">
            <a:avLst/>
          </a:prstGeom>
        </p:spPr>
      </p:pic>
      <p:sp>
        <p:nvSpPr>
          <p:cNvPr id="3" name="Rectangle 2"/>
          <p:cNvSpPr/>
          <p:nvPr/>
        </p:nvSpPr>
        <p:spPr>
          <a:xfrm>
            <a:off x="736881" y="1410196"/>
            <a:ext cx="9063318" cy="2031325"/>
          </a:xfrm>
          <a:prstGeom prst="rect">
            <a:avLst/>
          </a:prstGeom>
        </p:spPr>
        <p:txBody>
          <a:bodyPr wrap="square">
            <a:spAutoFit/>
          </a:bodyPr>
          <a:lstStyle/>
          <a:p>
            <a:pPr marL="285750" indent="-285750">
              <a:buFont typeface="Arial" panose="020B0604020202020204" pitchFamily="34" charset="0"/>
              <a:buChar char="•"/>
            </a:pPr>
            <a:r>
              <a:rPr lang="en-US" dirty="0"/>
              <a:t>Migrated profiles are not complete due to the introduced new questions, revised questions or new features like the map</a:t>
            </a:r>
          </a:p>
          <a:p>
            <a:pPr marL="285750" indent="-285750">
              <a:buFont typeface="Arial" panose="020B0604020202020204" pitchFamily="34" charset="0"/>
              <a:buChar char="•"/>
            </a:pPr>
            <a:r>
              <a:rPr lang="en-US" dirty="0"/>
              <a:t>Concept note submission is not possible with incomplete profiles</a:t>
            </a:r>
          </a:p>
          <a:p>
            <a:pPr marL="285750" indent="-285750">
              <a:buFont typeface="Arial" panose="020B0604020202020204" pitchFamily="34" charset="0"/>
              <a:buChar char="•"/>
            </a:pPr>
            <a:r>
              <a:rPr lang="en-US" dirty="0"/>
              <a:t>UN agencies can map and find the best fit partner only if the presented information in the profile is up-to-date and maintained/updated frequently</a:t>
            </a:r>
          </a:p>
          <a:p>
            <a:endParaRPr lang="en-US" dirty="0"/>
          </a:p>
          <a:p>
            <a:pPr marL="285750" indent="-285750">
              <a:buFont typeface="Arial" panose="020B0604020202020204" pitchFamily="34" charset="0"/>
              <a:buChar char="•"/>
            </a:pPr>
            <a:endParaRPr lang="en-GB" dirty="0"/>
          </a:p>
        </p:txBody>
      </p:sp>
      <p:pic>
        <p:nvPicPr>
          <p:cNvPr id="5" name="Picture 4"/>
          <p:cNvPicPr>
            <a:picLocks noChangeAspect="1"/>
          </p:cNvPicPr>
          <p:nvPr/>
        </p:nvPicPr>
        <p:blipFill>
          <a:blip r:embed="rId4"/>
          <a:stretch>
            <a:fillRect/>
          </a:stretch>
        </p:blipFill>
        <p:spPr>
          <a:xfrm>
            <a:off x="2455756" y="2890486"/>
            <a:ext cx="8219259" cy="3034624"/>
          </a:xfrm>
          <a:prstGeom prst="rect">
            <a:avLst/>
          </a:prstGeom>
        </p:spPr>
      </p:pic>
      <p:sp>
        <p:nvSpPr>
          <p:cNvPr id="8" name="Rounded Rectangle 7"/>
          <p:cNvSpPr/>
          <p:nvPr/>
        </p:nvSpPr>
        <p:spPr>
          <a:xfrm>
            <a:off x="9705974" y="3281144"/>
            <a:ext cx="805529" cy="2439477"/>
          </a:xfrm>
          <a:prstGeom prst="roundRect">
            <a:avLst/>
          </a:prstGeom>
          <a:noFill/>
          <a:ln w="28575">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5638216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CA4B3AB0-22F6-449A-87A9-D1C48D62674C}"/>
              </a:ext>
            </a:extLst>
          </p:cNvPr>
          <p:cNvCxnSpPr>
            <a:cxnSpLocks/>
          </p:cNvCxnSpPr>
          <p:nvPr/>
        </p:nvCxnSpPr>
        <p:spPr>
          <a:xfrm>
            <a:off x="7540125" y="278492"/>
            <a:ext cx="968559"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FB195B5E-D422-48B9-AF1C-492CFA34CABE}"/>
              </a:ext>
            </a:extLst>
          </p:cNvPr>
          <p:cNvPicPr>
            <a:picLocks noChangeAspect="1"/>
          </p:cNvPicPr>
          <p:nvPr/>
        </p:nvPicPr>
        <p:blipFill rotWithShape="1">
          <a:blip r:embed="rId2">
            <a:extLst>
              <a:ext uri="{28A0092B-C50C-407E-A947-70E740481C1C}">
                <a14:useLocalDpi xmlns:a14="http://schemas.microsoft.com/office/drawing/2010/main" val="0"/>
              </a:ext>
            </a:extLst>
          </a:blip>
          <a:srcRect t="18955" r="4498" b="3847"/>
          <a:stretch/>
        </p:blipFill>
        <p:spPr>
          <a:xfrm>
            <a:off x="1" y="7256"/>
            <a:ext cx="12192000" cy="6850744"/>
          </a:xfrm>
          <a:prstGeom prst="rect">
            <a:avLst/>
          </a:prstGeom>
        </p:spPr>
      </p:pic>
      <p:sp>
        <p:nvSpPr>
          <p:cNvPr id="8" name="Title 1"/>
          <p:cNvSpPr txBox="1">
            <a:spLocks/>
          </p:cNvSpPr>
          <p:nvPr/>
        </p:nvSpPr>
        <p:spPr>
          <a:xfrm>
            <a:off x="3" y="449442"/>
            <a:ext cx="3917574" cy="1037492"/>
          </a:xfrm>
          <a:prstGeom prst="rect">
            <a:avLst/>
          </a:prstGeom>
          <a:solidFill>
            <a:schemeClr val="bg2">
              <a:lumMod val="25000"/>
              <a:alpha val="41000"/>
            </a:schemeClr>
          </a:solidFill>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b="1" dirty="0">
                <a:solidFill>
                  <a:schemeClr val="bg1"/>
                </a:solidFill>
              </a:rPr>
              <a:t>Next Steps…</a:t>
            </a:r>
          </a:p>
        </p:txBody>
      </p:sp>
    </p:spTree>
    <p:extLst>
      <p:ext uri="{BB962C8B-B14F-4D97-AF65-F5344CB8AC3E}">
        <p14:creationId xmlns:p14="http://schemas.microsoft.com/office/powerpoint/2010/main" val="12351952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7C69548D-6774-4E63-A4BA-AAA3F61E26B2}"/>
              </a:ext>
            </a:extLst>
          </p:cNvPr>
          <p:cNvSpPr txBox="1"/>
          <p:nvPr/>
        </p:nvSpPr>
        <p:spPr>
          <a:xfrm>
            <a:off x="261436" y="1362788"/>
            <a:ext cx="11849712" cy="4760260"/>
          </a:xfrm>
          <a:prstGeom prst="rect">
            <a:avLst/>
          </a:prstGeom>
          <a:noFill/>
        </p:spPr>
        <p:txBody>
          <a:bodyPr wrap="square" rtlCol="0">
            <a:normAutofit/>
          </a:bodyPr>
          <a:lstStyle/>
          <a:p>
            <a:pPr marL="285750" indent="-285750">
              <a:buFont typeface="Arial" panose="020B0604020202020204" pitchFamily="34" charset="0"/>
              <a:buChar char="•"/>
            </a:pPr>
            <a:r>
              <a:rPr lang="en-US" sz="3000" dirty="0"/>
              <a:t>Translation of the UN Partner Portal into French and Spanish are prioritized for 2019</a:t>
            </a:r>
          </a:p>
          <a:p>
            <a:pPr marL="742950" lvl="1" indent="-285750">
              <a:buFont typeface="Arial" panose="020B0604020202020204" pitchFamily="34" charset="0"/>
              <a:buChar char="•"/>
            </a:pPr>
            <a:r>
              <a:rPr lang="en-US" sz="3000" dirty="0"/>
              <a:t>User guides will be translated into multiple languages</a:t>
            </a:r>
          </a:p>
          <a:p>
            <a:pPr marL="285750" indent="-285750">
              <a:buFont typeface="Arial" panose="020B0604020202020204" pitchFamily="34" charset="0"/>
              <a:buChar char="•"/>
            </a:pPr>
            <a:endParaRPr lang="en-US" sz="3000" dirty="0"/>
          </a:p>
          <a:p>
            <a:pPr marL="285750" indent="-285750">
              <a:buFont typeface="Arial" panose="020B0604020202020204" pitchFamily="34" charset="0"/>
              <a:buChar char="•"/>
            </a:pPr>
            <a:r>
              <a:rPr lang="en-US" sz="3000" dirty="0"/>
              <a:t>Additional UN agencies have expressed interest in joining the UN Partner Portal Initiative</a:t>
            </a:r>
          </a:p>
          <a:p>
            <a:pPr marL="285750" indent="-285750">
              <a:buFont typeface="Arial" panose="020B0604020202020204" pitchFamily="34" charset="0"/>
              <a:buChar char="•"/>
            </a:pPr>
            <a:endParaRPr lang="en-US" sz="3000" dirty="0"/>
          </a:p>
          <a:p>
            <a:pPr marL="285750" indent="-285750">
              <a:buFont typeface="Arial" panose="020B0604020202020204" pitchFamily="34" charset="0"/>
              <a:buChar char="•"/>
            </a:pPr>
            <a:r>
              <a:rPr lang="en-US" sz="3000" dirty="0"/>
              <a:t>Onboard prospective partners on the UN Partner Portal</a:t>
            </a:r>
          </a:p>
          <a:p>
            <a:pPr marL="285750" indent="-285750">
              <a:buFont typeface="Arial" panose="020B0604020202020204" pitchFamily="34" charset="0"/>
              <a:buChar char="•"/>
            </a:pPr>
            <a:endParaRPr lang="en-US" sz="3000" dirty="0"/>
          </a:p>
          <a:p>
            <a:pPr marL="285750" indent="-285750">
              <a:buFont typeface="Arial" panose="020B0604020202020204" pitchFamily="34" charset="0"/>
              <a:buChar char="•"/>
            </a:pPr>
            <a:r>
              <a:rPr lang="en-US" sz="3000" dirty="0"/>
              <a:t>Continue to provide support for UN Partner Portal users</a:t>
            </a:r>
          </a:p>
          <a:p>
            <a:pPr marL="285750" indent="-285750">
              <a:buFont typeface="Arial" panose="020B0604020202020204" pitchFamily="34" charset="0"/>
              <a:buChar char="•"/>
            </a:pPr>
            <a:endParaRPr lang="en-US" sz="3000" dirty="0"/>
          </a:p>
          <a:p>
            <a:pPr marL="285750" indent="-285750">
              <a:buFont typeface="Arial" panose="020B0604020202020204" pitchFamily="34" charset="0"/>
              <a:buChar char="•"/>
            </a:pPr>
            <a:endParaRPr lang="en-US" sz="3000" dirty="0"/>
          </a:p>
          <a:p>
            <a:pPr marL="742950" lvl="1" indent="-285750">
              <a:buFont typeface="Arial" panose="020B0604020202020204" pitchFamily="34" charset="0"/>
              <a:buChar char="•"/>
            </a:pPr>
            <a:endParaRPr lang="en-US" sz="3000" dirty="0"/>
          </a:p>
        </p:txBody>
      </p:sp>
      <p:sp>
        <p:nvSpPr>
          <p:cNvPr id="6" name="Title 1">
            <a:extLst>
              <a:ext uri="{FF2B5EF4-FFF2-40B4-BE49-F238E27FC236}">
                <a16:creationId xmlns:a16="http://schemas.microsoft.com/office/drawing/2014/main" id="{987300F4-61E7-4139-8E78-9D73A9EE9C4C}"/>
              </a:ext>
            </a:extLst>
          </p:cNvPr>
          <p:cNvSpPr>
            <a:spLocks noGrp="1"/>
          </p:cNvSpPr>
          <p:nvPr>
            <p:ph type="title"/>
          </p:nvPr>
        </p:nvSpPr>
        <p:spPr>
          <a:xfrm>
            <a:off x="1501588" y="79068"/>
            <a:ext cx="9065941" cy="938463"/>
          </a:xfrm>
        </p:spPr>
        <p:txBody>
          <a:bodyPr>
            <a:normAutofit/>
          </a:bodyPr>
          <a:lstStyle/>
          <a:p>
            <a:pPr algn="ctr"/>
            <a:r>
              <a:rPr lang="en-US" b="1" dirty="0">
                <a:solidFill>
                  <a:srgbClr val="00B0F0"/>
                </a:solidFill>
                <a:latin typeface="Arial" panose="020B0604020202020204" pitchFamily="34" charset="0"/>
                <a:cs typeface="Arial" panose="020B0604020202020204" pitchFamily="34" charset="0"/>
              </a:rPr>
              <a:t>UN Partner Portal</a:t>
            </a:r>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2159" r="2760"/>
          <a:stretch/>
        </p:blipFill>
        <p:spPr>
          <a:xfrm>
            <a:off x="10085294" y="219252"/>
            <a:ext cx="1807904" cy="478643"/>
          </a:xfrm>
          <a:prstGeom prst="rect">
            <a:avLst/>
          </a:prstGeom>
        </p:spPr>
      </p:pic>
    </p:spTree>
    <p:extLst>
      <p:ext uri="{BB962C8B-B14F-4D97-AF65-F5344CB8AC3E}">
        <p14:creationId xmlns:p14="http://schemas.microsoft.com/office/powerpoint/2010/main" val="2694424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7C69548D-6774-4E63-A4BA-AAA3F61E26B2}"/>
              </a:ext>
            </a:extLst>
          </p:cNvPr>
          <p:cNvSpPr txBox="1"/>
          <p:nvPr/>
        </p:nvSpPr>
        <p:spPr>
          <a:xfrm>
            <a:off x="228600" y="1465729"/>
            <a:ext cx="11849712" cy="4343401"/>
          </a:xfrm>
          <a:prstGeom prst="rect">
            <a:avLst/>
          </a:prstGeom>
          <a:noFill/>
        </p:spPr>
        <p:txBody>
          <a:bodyPr wrap="square" rtlCol="0">
            <a:normAutofit/>
          </a:bodyPr>
          <a:lstStyle/>
          <a:p>
            <a:pPr lvl="1"/>
            <a:r>
              <a:rPr lang="en-US" sz="3000" dirty="0">
                <a:solidFill>
                  <a:srgbClr val="FF0000"/>
                </a:solidFill>
              </a:rPr>
              <a:t>[enter information on how your country office will be adopting UNPP in 2019 and beyond]</a:t>
            </a:r>
          </a:p>
        </p:txBody>
      </p:sp>
      <p:sp>
        <p:nvSpPr>
          <p:cNvPr id="6" name="Title 1">
            <a:extLst>
              <a:ext uri="{FF2B5EF4-FFF2-40B4-BE49-F238E27FC236}">
                <a16:creationId xmlns:a16="http://schemas.microsoft.com/office/drawing/2014/main" id="{987300F4-61E7-4139-8E78-9D73A9EE9C4C}"/>
              </a:ext>
            </a:extLst>
          </p:cNvPr>
          <p:cNvSpPr>
            <a:spLocks noGrp="1"/>
          </p:cNvSpPr>
          <p:nvPr>
            <p:ph type="title"/>
          </p:nvPr>
        </p:nvSpPr>
        <p:spPr>
          <a:xfrm>
            <a:off x="1501588" y="79068"/>
            <a:ext cx="9065941" cy="938463"/>
          </a:xfrm>
        </p:spPr>
        <p:txBody>
          <a:bodyPr>
            <a:normAutofit/>
          </a:bodyPr>
          <a:lstStyle/>
          <a:p>
            <a:pPr algn="ctr"/>
            <a:r>
              <a:rPr lang="en-US" b="1" dirty="0">
                <a:solidFill>
                  <a:srgbClr val="00B0F0"/>
                </a:solidFill>
                <a:latin typeface="Arial" panose="020B0604020202020204" pitchFamily="34" charset="0"/>
                <a:cs typeface="Arial" panose="020B0604020202020204" pitchFamily="34" charset="0"/>
              </a:rPr>
              <a:t>UN Partner Portal &amp; UNICEF</a:t>
            </a:r>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2159" r="2760"/>
          <a:stretch/>
        </p:blipFill>
        <p:spPr>
          <a:xfrm>
            <a:off x="10085294" y="219252"/>
            <a:ext cx="1807904" cy="478643"/>
          </a:xfrm>
          <a:prstGeom prst="rect">
            <a:avLst/>
          </a:prstGeom>
        </p:spPr>
      </p:pic>
    </p:spTree>
    <p:extLst>
      <p:ext uri="{BB962C8B-B14F-4D97-AF65-F5344CB8AC3E}">
        <p14:creationId xmlns:p14="http://schemas.microsoft.com/office/powerpoint/2010/main" val="17243033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404050" cy="6977278"/>
          </a:xfrm>
          <a:prstGeom prst="rect">
            <a:avLst/>
          </a:prstGeom>
        </p:spPr>
      </p:pic>
      <p:sp>
        <p:nvSpPr>
          <p:cNvPr id="9" name="TextBox 8"/>
          <p:cNvSpPr txBox="1"/>
          <p:nvPr/>
        </p:nvSpPr>
        <p:spPr>
          <a:xfrm>
            <a:off x="4459941" y="-53788"/>
            <a:ext cx="7561372" cy="1200329"/>
          </a:xfrm>
          <a:prstGeom prst="rect">
            <a:avLst/>
          </a:prstGeom>
          <a:noFill/>
        </p:spPr>
        <p:txBody>
          <a:bodyPr wrap="square" rtlCol="0">
            <a:spAutoFit/>
          </a:bodyPr>
          <a:lstStyle/>
          <a:p>
            <a:r>
              <a:rPr lang="en-US" sz="7200" b="1" dirty="0">
                <a:solidFill>
                  <a:schemeClr val="bg1"/>
                </a:solidFill>
              </a:rPr>
              <a:t>FAQ and Questions</a:t>
            </a:r>
          </a:p>
        </p:txBody>
      </p:sp>
    </p:spTree>
    <p:extLst>
      <p:ext uri="{BB962C8B-B14F-4D97-AF65-F5344CB8AC3E}">
        <p14:creationId xmlns:p14="http://schemas.microsoft.com/office/powerpoint/2010/main" val="14714780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C62B56-8C95-443B-8D7B-E1AC9257C128}"/>
              </a:ext>
            </a:extLst>
          </p:cNvPr>
          <p:cNvSpPr>
            <a:spLocks noGrp="1"/>
          </p:cNvSpPr>
          <p:nvPr>
            <p:ph type="title"/>
          </p:nvPr>
        </p:nvSpPr>
        <p:spPr>
          <a:xfrm>
            <a:off x="94488" y="66421"/>
            <a:ext cx="10515600" cy="805307"/>
          </a:xfrm>
        </p:spPr>
        <p:txBody>
          <a:bodyPr/>
          <a:lstStyle/>
          <a:p>
            <a:r>
              <a:rPr lang="en-US" dirty="0"/>
              <a:t>Frequently Asked Questions</a:t>
            </a:r>
          </a:p>
        </p:txBody>
      </p:sp>
      <p:sp>
        <p:nvSpPr>
          <p:cNvPr id="3" name="Content Placeholder 2">
            <a:extLst>
              <a:ext uri="{FF2B5EF4-FFF2-40B4-BE49-F238E27FC236}">
                <a16:creationId xmlns:a16="http://schemas.microsoft.com/office/drawing/2014/main" id="{A562DBAB-55AB-44F2-AEF2-2DC2F1DC8034}"/>
              </a:ext>
            </a:extLst>
          </p:cNvPr>
          <p:cNvSpPr>
            <a:spLocks noGrp="1"/>
          </p:cNvSpPr>
          <p:nvPr>
            <p:ph idx="1"/>
          </p:nvPr>
        </p:nvSpPr>
        <p:spPr>
          <a:xfrm>
            <a:off x="137160" y="1103376"/>
            <a:ext cx="11994532" cy="5327903"/>
          </a:xfrm>
        </p:spPr>
        <p:txBody>
          <a:bodyPr>
            <a:normAutofit fontScale="92500"/>
          </a:bodyPr>
          <a:lstStyle/>
          <a:p>
            <a:r>
              <a:rPr lang="en-US" i="1" dirty="0"/>
              <a:t>I’m experiencing usability issues when using Internet Explorer or Safari web browser</a:t>
            </a:r>
          </a:p>
          <a:p>
            <a:pPr lvl="1"/>
            <a:r>
              <a:rPr lang="en-US" b="1" dirty="0">
                <a:solidFill>
                  <a:srgbClr val="7030A0"/>
                </a:solidFill>
              </a:rPr>
              <a:t>UN Partner Portal is optimized to work with Google Chrome. We are working to fix the issues with other browsers, but in the meantime Google Chrome is recommended</a:t>
            </a:r>
          </a:p>
          <a:p>
            <a:endParaRPr lang="en-US" i="1" dirty="0"/>
          </a:p>
          <a:p>
            <a:r>
              <a:rPr lang="en-US" i="1" dirty="0"/>
              <a:t>My organization had an account in UNHCR’s Partner Portal and was migrated to UNPP how can I access the account?</a:t>
            </a:r>
          </a:p>
          <a:p>
            <a:pPr lvl="1"/>
            <a:r>
              <a:rPr lang="en-US" b="1" dirty="0">
                <a:solidFill>
                  <a:srgbClr val="7030A0"/>
                </a:solidFill>
              </a:rPr>
              <a:t>As a migrated user, kindly follow the steps in the ‘Login as a Migrated Partner’ Quick Guide to access your account</a:t>
            </a:r>
          </a:p>
          <a:p>
            <a:endParaRPr lang="en-US" i="1" dirty="0"/>
          </a:p>
          <a:p>
            <a:r>
              <a:rPr lang="en-US" i="1" dirty="0"/>
              <a:t>My organization had an account in UNHCR’s Partner Portal and was migrated to UNPP, however, our email addresses have changed, how can I access the account?</a:t>
            </a:r>
          </a:p>
          <a:p>
            <a:pPr lvl="1"/>
            <a:r>
              <a:rPr lang="en-US" b="1" dirty="0">
                <a:solidFill>
                  <a:srgbClr val="7030A0"/>
                </a:solidFill>
              </a:rPr>
              <a:t>If your email has changed, kindly contact the Help Desk to provide assistance in accessing your organization’s account</a:t>
            </a:r>
          </a:p>
        </p:txBody>
      </p:sp>
    </p:spTree>
    <p:extLst>
      <p:ext uri="{BB962C8B-B14F-4D97-AF65-F5344CB8AC3E}">
        <p14:creationId xmlns:p14="http://schemas.microsoft.com/office/powerpoint/2010/main" val="16153908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31E032D-4708-43E9-95F4-A637A13F44AA}"/>
              </a:ext>
            </a:extLst>
          </p:cNvPr>
          <p:cNvSpPr>
            <a:spLocks noGrp="1"/>
          </p:cNvSpPr>
          <p:nvPr>
            <p:ph idx="1"/>
          </p:nvPr>
        </p:nvSpPr>
        <p:spPr>
          <a:xfrm>
            <a:off x="100584" y="199734"/>
            <a:ext cx="12091416" cy="6471031"/>
          </a:xfrm>
        </p:spPr>
        <p:txBody>
          <a:bodyPr>
            <a:normAutofit fontScale="92500" lnSpcReduction="10000"/>
          </a:bodyPr>
          <a:lstStyle/>
          <a:p>
            <a:r>
              <a:rPr lang="en-US" i="1" dirty="0"/>
              <a:t>I am trying to apply for a partnership opportunity but the system does not allow me to.</a:t>
            </a:r>
          </a:p>
          <a:p>
            <a:pPr lvl="1"/>
            <a:r>
              <a:rPr lang="en-US" b="1" dirty="0">
                <a:solidFill>
                  <a:srgbClr val="7030A0"/>
                </a:solidFill>
              </a:rPr>
              <a:t>To be eligible to apply for a partnership opportunity, your organization must first complete its profile.</a:t>
            </a:r>
          </a:p>
          <a:p>
            <a:pPr marL="0" indent="0">
              <a:buNone/>
            </a:pPr>
            <a:endParaRPr lang="en-US" i="1" dirty="0"/>
          </a:p>
          <a:p>
            <a:r>
              <a:rPr lang="en-US" i="1" dirty="0"/>
              <a:t>I am trying to apply for a partnership opportunity but the system does not allow me to upload more than one document.</a:t>
            </a:r>
          </a:p>
          <a:p>
            <a:pPr lvl="1"/>
            <a:r>
              <a:rPr lang="en-US" b="1" dirty="0">
                <a:solidFill>
                  <a:srgbClr val="7030A0"/>
                </a:solidFill>
              </a:rPr>
              <a:t>If your application consists of several documents, kindly Zip or PDF the documents into one file and upload it</a:t>
            </a:r>
          </a:p>
          <a:p>
            <a:pPr marL="0" indent="0">
              <a:buNone/>
            </a:pPr>
            <a:endParaRPr lang="en-US" i="1" dirty="0"/>
          </a:p>
          <a:p>
            <a:r>
              <a:rPr lang="en-US" i="1" dirty="0"/>
              <a:t>I am an international organization and am trying to add a country to my account, but the button is greyed out</a:t>
            </a:r>
          </a:p>
          <a:p>
            <a:pPr lvl="1"/>
            <a:r>
              <a:rPr lang="en-US" b="1" dirty="0">
                <a:solidFill>
                  <a:srgbClr val="7030A0"/>
                </a:solidFill>
              </a:rPr>
              <a:t>As an international organization, you must complete your HQ profile before you can add country profiles to your account. The button becomes enabled once your profile is complete.</a:t>
            </a:r>
          </a:p>
          <a:p>
            <a:endParaRPr lang="en-US" i="1" dirty="0"/>
          </a:p>
          <a:p>
            <a:r>
              <a:rPr lang="en-US" i="1" dirty="0"/>
              <a:t>I am an international organization and am trying to apply for a partnership opportunity from my headquarters' profile but the system does not allow me to.</a:t>
            </a:r>
          </a:p>
          <a:p>
            <a:pPr lvl="1"/>
            <a:r>
              <a:rPr lang="en-US" b="1" dirty="0">
                <a:solidFill>
                  <a:srgbClr val="7030A0"/>
                </a:solidFill>
              </a:rPr>
              <a:t>You cannot apply for partnership opportunities from your headquarters’ profile. You must access your country profile to submit an application</a:t>
            </a:r>
          </a:p>
          <a:p>
            <a:endParaRPr lang="en-US" i="1" dirty="0"/>
          </a:p>
          <a:p>
            <a:endParaRPr lang="en-US" i="1" dirty="0"/>
          </a:p>
          <a:p>
            <a:pPr marL="457200" lvl="1" indent="0">
              <a:buNone/>
            </a:pPr>
            <a:endParaRPr lang="en-US" dirty="0"/>
          </a:p>
        </p:txBody>
      </p:sp>
    </p:spTree>
    <p:extLst>
      <p:ext uri="{BB962C8B-B14F-4D97-AF65-F5344CB8AC3E}">
        <p14:creationId xmlns:p14="http://schemas.microsoft.com/office/powerpoint/2010/main" val="17297084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987300F4-61E7-4139-8E78-9D73A9EE9C4C}"/>
              </a:ext>
            </a:extLst>
          </p:cNvPr>
          <p:cNvSpPr>
            <a:spLocks noGrp="1"/>
          </p:cNvSpPr>
          <p:nvPr>
            <p:ph type="title"/>
          </p:nvPr>
        </p:nvSpPr>
        <p:spPr>
          <a:xfrm>
            <a:off x="628138" y="458574"/>
            <a:ext cx="8089142" cy="938463"/>
          </a:xfrm>
        </p:spPr>
        <p:txBody>
          <a:bodyPr>
            <a:normAutofit fontScale="90000"/>
          </a:bodyPr>
          <a:lstStyle/>
          <a:p>
            <a:r>
              <a:rPr lang="en-US" b="1" dirty="0">
                <a:solidFill>
                  <a:srgbClr val="00B0F0"/>
                </a:solidFill>
                <a:latin typeface="Arial" panose="020B0604020202020204" pitchFamily="34" charset="0"/>
                <a:cs typeface="Arial" panose="020B0604020202020204" pitchFamily="34" charset="0"/>
              </a:rPr>
              <a:t>What is the UN Partner Portal?</a:t>
            </a:r>
          </a:p>
        </p:txBody>
      </p:sp>
      <p:sp>
        <p:nvSpPr>
          <p:cNvPr id="10" name="Content Placeholder 3">
            <a:extLst>
              <a:ext uri="{FF2B5EF4-FFF2-40B4-BE49-F238E27FC236}">
                <a16:creationId xmlns:a16="http://schemas.microsoft.com/office/drawing/2014/main" id="{AACA94AD-552F-4B25-9BF8-6BF0B56854A4}"/>
              </a:ext>
            </a:extLst>
          </p:cNvPr>
          <p:cNvSpPr txBox="1">
            <a:spLocks noGrp="1"/>
          </p:cNvSpPr>
          <p:nvPr>
            <p:ph idx="1"/>
          </p:nvPr>
        </p:nvSpPr>
        <p:spPr>
          <a:xfrm>
            <a:off x="628138" y="1772957"/>
            <a:ext cx="10941801" cy="5080878"/>
          </a:xfrm>
          <a:prstGeom prst="rect">
            <a:avLst/>
          </a:prstGeom>
          <a:noFill/>
        </p:spPr>
        <p:txBody>
          <a:bodyPr wrap="square" rtlCol="0">
            <a:spAutoFit/>
          </a:bodyPr>
          <a:lstStyle/>
          <a:p>
            <a:r>
              <a:rPr lang="en-US" dirty="0"/>
              <a:t>UNHCR, UNICEF and WFP developed the UN Partner Portal as part of an inter-agency initiative to achieve commitments made under the </a:t>
            </a:r>
            <a:r>
              <a:rPr lang="en-US" b="1" dirty="0">
                <a:solidFill>
                  <a:srgbClr val="00B0F0"/>
                </a:solidFill>
              </a:rPr>
              <a:t>Grand Bargain</a:t>
            </a:r>
          </a:p>
          <a:p>
            <a:endParaRPr lang="en-US" dirty="0"/>
          </a:p>
          <a:p>
            <a:pPr marL="0" indent="0">
              <a:buNone/>
            </a:pPr>
            <a:endParaRPr lang="en-US" dirty="0"/>
          </a:p>
          <a:p>
            <a:r>
              <a:rPr lang="en-US" dirty="0"/>
              <a:t> The UN Partner Portal supports the UN agencies’ pledges to:</a:t>
            </a:r>
          </a:p>
          <a:p>
            <a:pPr lvl="1"/>
            <a:r>
              <a:rPr lang="en-US" dirty="0"/>
              <a:t>Strengthen engagement with all civil society organizations</a:t>
            </a:r>
          </a:p>
          <a:p>
            <a:pPr lvl="1"/>
            <a:r>
              <a:rPr lang="en-US" dirty="0"/>
              <a:t>Harmonize partnership processes</a:t>
            </a:r>
          </a:p>
          <a:p>
            <a:pPr lvl="1"/>
            <a:r>
              <a:rPr lang="en-US" dirty="0"/>
              <a:t>Invest in technology to enable better access to information</a:t>
            </a:r>
          </a:p>
          <a:p>
            <a:endParaRPr lang="en-US" sz="3000" dirty="0">
              <a:latin typeface="Arial" panose="020B0604020202020204" pitchFamily="34" charset="0"/>
              <a:cs typeface="Arial" panose="020B0604020202020204" pitchFamily="34" charset="0"/>
            </a:endParaRPr>
          </a:p>
          <a:p>
            <a:endParaRPr lang="en-US" sz="3000"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2159" r="2760"/>
          <a:stretch/>
        </p:blipFill>
        <p:spPr>
          <a:xfrm>
            <a:off x="10085294" y="219252"/>
            <a:ext cx="1807904" cy="478643"/>
          </a:xfrm>
          <a:prstGeom prst="rect">
            <a:avLst/>
          </a:prstGeom>
        </p:spPr>
      </p:pic>
    </p:spTree>
    <p:extLst>
      <p:ext uri="{BB962C8B-B14F-4D97-AF65-F5344CB8AC3E}">
        <p14:creationId xmlns:p14="http://schemas.microsoft.com/office/powerpoint/2010/main" val="17332886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987300F4-61E7-4139-8E78-9D73A9EE9C4C}"/>
              </a:ext>
            </a:extLst>
          </p:cNvPr>
          <p:cNvSpPr>
            <a:spLocks noGrp="1"/>
          </p:cNvSpPr>
          <p:nvPr>
            <p:ph type="title"/>
          </p:nvPr>
        </p:nvSpPr>
        <p:spPr>
          <a:xfrm>
            <a:off x="665672" y="204574"/>
            <a:ext cx="6557211" cy="938463"/>
          </a:xfrm>
        </p:spPr>
        <p:txBody>
          <a:bodyPr/>
          <a:lstStyle/>
          <a:p>
            <a:r>
              <a:rPr lang="en-US" b="1" dirty="0">
                <a:solidFill>
                  <a:srgbClr val="00B0F0"/>
                </a:solidFill>
                <a:latin typeface="Arial" panose="020B0604020202020204" pitchFamily="34" charset="0"/>
                <a:cs typeface="Arial" panose="020B0604020202020204" pitchFamily="34" charset="0"/>
              </a:rPr>
              <a:t>Who is Involved?</a:t>
            </a: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2974" y="4430840"/>
            <a:ext cx="4998741" cy="1249683"/>
          </a:xfrm>
          <a:prstGeom prst="rect">
            <a:avLst/>
          </a:prstGeom>
          <a:ln>
            <a:noFill/>
          </a:ln>
          <a:effectLst>
            <a:outerShdw blurRad="292100" dist="139700" dir="2700000" algn="tl" rotWithShape="0">
              <a:srgbClr val="333333">
                <a:alpha val="65000"/>
              </a:srgbClr>
            </a:outerShdw>
          </a:effectLst>
        </p:spPr>
      </p:pic>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3136" y="1831340"/>
            <a:ext cx="4134297" cy="1835225"/>
          </a:xfrm>
          <a:prstGeom prst="rect">
            <a:avLst/>
          </a:prstGeom>
          <a:ln>
            <a:noFill/>
          </a:ln>
          <a:effectLst>
            <a:outerShdw blurRad="292100" dist="139700" dir="2700000" algn="tl" rotWithShape="0">
              <a:srgbClr val="333333">
                <a:alpha val="65000"/>
              </a:srgbClr>
            </a:outerShdw>
          </a:effectLst>
        </p:spPr>
      </p:pic>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03583" y="697895"/>
            <a:ext cx="2681711" cy="3289935"/>
          </a:xfrm>
          <a:prstGeom prst="rect">
            <a:avLst/>
          </a:prstGeom>
          <a:ln>
            <a:noFill/>
          </a:ln>
          <a:effectLst>
            <a:outerShdw blurRad="292100" dist="139700" dir="2700000" algn="tl" rotWithShape="0">
              <a:srgbClr val="333333">
                <a:alpha val="65000"/>
              </a:srgbClr>
            </a:outerShdw>
          </a:effectLst>
        </p:spPr>
      </p:pic>
      <p:pic>
        <p:nvPicPr>
          <p:cNvPr id="7" name="Picture 6"/>
          <p:cNvPicPr>
            <a:picLocks noChangeAspect="1"/>
          </p:cNvPicPr>
          <p:nvPr/>
        </p:nvPicPr>
        <p:blipFill rotWithShape="1">
          <a:blip r:embed="rId6" cstate="print">
            <a:extLst>
              <a:ext uri="{28A0092B-C50C-407E-A947-70E740481C1C}">
                <a14:useLocalDpi xmlns:a14="http://schemas.microsoft.com/office/drawing/2010/main" val="0"/>
              </a:ext>
            </a:extLst>
          </a:blip>
          <a:srcRect l="2159" r="2760"/>
          <a:stretch/>
        </p:blipFill>
        <p:spPr>
          <a:xfrm>
            <a:off x="10085294" y="219252"/>
            <a:ext cx="1807904" cy="478643"/>
          </a:xfrm>
          <a:prstGeom prst="rect">
            <a:avLst/>
          </a:prstGeom>
        </p:spPr>
      </p:pic>
      <p:pic>
        <p:nvPicPr>
          <p:cNvPr id="1026" name="Picture 2">
            <a:extLst>
              <a:ext uri="{FF2B5EF4-FFF2-40B4-BE49-F238E27FC236}">
                <a16:creationId xmlns:a16="http://schemas.microsoft.com/office/drawing/2014/main" id="{8CCC5D43-57A1-48EF-A634-00E3E806E76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763673" y="4299879"/>
            <a:ext cx="4222581" cy="191748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32488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987300F4-61E7-4139-8E78-9D73A9EE9C4C}"/>
              </a:ext>
            </a:extLst>
          </p:cNvPr>
          <p:cNvSpPr>
            <a:spLocks noGrp="1"/>
          </p:cNvSpPr>
          <p:nvPr>
            <p:ph type="title"/>
          </p:nvPr>
        </p:nvSpPr>
        <p:spPr>
          <a:xfrm>
            <a:off x="441386" y="96498"/>
            <a:ext cx="8366184" cy="938463"/>
          </a:xfrm>
        </p:spPr>
        <p:txBody>
          <a:bodyPr>
            <a:normAutofit/>
          </a:bodyPr>
          <a:lstStyle/>
          <a:p>
            <a:r>
              <a:rPr lang="en-US" b="1" dirty="0">
                <a:solidFill>
                  <a:srgbClr val="00B0F0"/>
                </a:solidFill>
                <a:latin typeface="Arial" panose="020B0604020202020204" pitchFamily="34" charset="0"/>
                <a:cs typeface="Arial" panose="020B0604020202020204" pitchFamily="34" charset="0"/>
              </a:rPr>
              <a:t>UNPP Benefits and Features</a:t>
            </a:r>
          </a:p>
        </p:txBody>
      </p:sp>
      <p:graphicFrame>
        <p:nvGraphicFramePr>
          <p:cNvPr id="7" name="Table 6"/>
          <p:cNvGraphicFramePr>
            <a:graphicFrameLocks noGrp="1"/>
          </p:cNvGraphicFramePr>
          <p:nvPr>
            <p:extLst>
              <p:ext uri="{D42A27DB-BD31-4B8C-83A1-F6EECF244321}">
                <p14:modId xmlns:p14="http://schemas.microsoft.com/office/powerpoint/2010/main" val="2530349240"/>
              </p:ext>
            </p:extLst>
          </p:nvPr>
        </p:nvGraphicFramePr>
        <p:xfrm>
          <a:off x="622300" y="889603"/>
          <a:ext cx="10944860" cy="5677167"/>
        </p:xfrm>
        <a:graphic>
          <a:graphicData uri="http://schemas.openxmlformats.org/drawingml/2006/table">
            <a:tbl>
              <a:tblPr firstRow="1" bandRow="1">
                <a:tableStyleId>{5C22544A-7EE6-4342-B048-85BDC9FD1C3A}</a:tableStyleId>
              </a:tblPr>
              <a:tblGrid>
                <a:gridCol w="1840345">
                  <a:extLst>
                    <a:ext uri="{9D8B030D-6E8A-4147-A177-3AD203B41FA5}">
                      <a16:colId xmlns:a16="http://schemas.microsoft.com/office/drawing/2014/main" val="20000"/>
                    </a:ext>
                  </a:extLst>
                </a:gridCol>
                <a:gridCol w="4585855">
                  <a:extLst>
                    <a:ext uri="{9D8B030D-6E8A-4147-A177-3AD203B41FA5}">
                      <a16:colId xmlns:a16="http://schemas.microsoft.com/office/drawing/2014/main" val="20002"/>
                    </a:ext>
                  </a:extLst>
                </a:gridCol>
                <a:gridCol w="4518660">
                  <a:extLst>
                    <a:ext uri="{9D8B030D-6E8A-4147-A177-3AD203B41FA5}">
                      <a16:colId xmlns:a16="http://schemas.microsoft.com/office/drawing/2014/main" val="2864607364"/>
                    </a:ext>
                  </a:extLst>
                </a:gridCol>
              </a:tblGrid>
              <a:tr h="413417">
                <a:tc>
                  <a:txBody>
                    <a:bodyPr/>
                    <a:lstStyle/>
                    <a:p>
                      <a:pPr algn="ctr"/>
                      <a:r>
                        <a:rPr lang="en-US" sz="1800" dirty="0">
                          <a:latin typeface="Arial" panose="020B0604020202020204" pitchFamily="34" charset="0"/>
                          <a:cs typeface="Arial" panose="020B0604020202020204" pitchFamily="34" charset="0"/>
                        </a:rPr>
                        <a:t>Feature</a:t>
                      </a:r>
                      <a:endParaRPr lang="en-US" sz="1800" b="1" dirty="0">
                        <a:latin typeface="Arial" panose="020B0604020202020204" pitchFamily="34" charset="0"/>
                        <a:cs typeface="Arial" panose="020B0604020202020204" pitchFamily="34" charset="0"/>
                      </a:endParaRPr>
                    </a:p>
                  </a:txBody>
                  <a:tcPr marL="121920" marR="121920" marT="60960" marB="60960"/>
                </a:tc>
                <a:tc>
                  <a:txBody>
                    <a:bodyPr/>
                    <a:lstStyle/>
                    <a:p>
                      <a:pPr algn="ctr"/>
                      <a:r>
                        <a:rPr lang="en-US" sz="1800" dirty="0">
                          <a:latin typeface="Arial" panose="020B0604020202020204" pitchFamily="34" charset="0"/>
                          <a:cs typeface="Arial" panose="020B0604020202020204" pitchFamily="34" charset="0"/>
                        </a:rPr>
                        <a:t>Value for CSOs</a:t>
                      </a:r>
                      <a:endParaRPr lang="en-US" sz="1800" b="1" dirty="0">
                        <a:latin typeface="Arial" panose="020B0604020202020204" pitchFamily="34" charset="0"/>
                        <a:cs typeface="Arial" panose="020B0604020202020204" pitchFamily="34" charset="0"/>
                      </a:endParaRPr>
                    </a:p>
                  </a:txBody>
                  <a:tcPr marL="121920" marR="121920" marT="60960" marB="60960"/>
                </a:tc>
                <a:tc>
                  <a:txBody>
                    <a:bodyPr/>
                    <a:lstStyle/>
                    <a:p>
                      <a:pPr algn="ctr"/>
                      <a:r>
                        <a:rPr lang="en-US" sz="1800" b="1" dirty="0">
                          <a:latin typeface="Arial" panose="020B0604020202020204" pitchFamily="34" charset="0"/>
                          <a:cs typeface="Arial" panose="020B0604020202020204" pitchFamily="34" charset="0"/>
                        </a:rPr>
                        <a:t>Value for UN Agencies</a:t>
                      </a:r>
                    </a:p>
                  </a:txBody>
                  <a:tcPr marL="121920" marR="121920" marT="60960" marB="60960"/>
                </a:tc>
                <a:extLst>
                  <a:ext uri="{0D108BD9-81ED-4DB2-BD59-A6C34878D82A}">
                    <a16:rowId xmlns:a16="http://schemas.microsoft.com/office/drawing/2014/main" val="10000"/>
                  </a:ext>
                </a:extLst>
              </a:tr>
              <a:tr h="859390">
                <a:tc>
                  <a:txBody>
                    <a:bodyPr/>
                    <a:lstStyle/>
                    <a:p>
                      <a:pPr algn="ctr"/>
                      <a:endParaRPr lang="en-US" sz="1800" dirty="0">
                        <a:latin typeface="Arial" panose="020B0604020202020204" pitchFamily="34" charset="0"/>
                        <a:cs typeface="Arial" panose="020B0604020202020204" pitchFamily="34" charset="0"/>
                      </a:endParaRPr>
                    </a:p>
                    <a:p>
                      <a:pPr algn="ctr"/>
                      <a:r>
                        <a:rPr lang="en-US" sz="1800" dirty="0">
                          <a:latin typeface="Arial" panose="020B0604020202020204" pitchFamily="34" charset="0"/>
                          <a:cs typeface="Arial" panose="020B0604020202020204" pitchFamily="34" charset="0"/>
                        </a:rPr>
                        <a:t>CSO</a:t>
                      </a:r>
                      <a:r>
                        <a:rPr lang="en-US" sz="1800" baseline="0" dirty="0">
                          <a:latin typeface="Arial" panose="020B0604020202020204" pitchFamily="34" charset="0"/>
                          <a:cs typeface="Arial" panose="020B0604020202020204" pitchFamily="34" charset="0"/>
                        </a:rPr>
                        <a:t> Profiles</a:t>
                      </a:r>
                      <a:endParaRPr lang="en-US" sz="1800" b="1" dirty="0">
                        <a:latin typeface="Arial" panose="020B0604020202020204" pitchFamily="34" charset="0"/>
                        <a:cs typeface="Arial" panose="020B0604020202020204" pitchFamily="34" charset="0"/>
                      </a:endParaRPr>
                    </a:p>
                  </a:txBody>
                  <a:tcPr marL="121920" marR="121920" marT="60960" marB="60960" anchor="b"/>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aseline="0" dirty="0">
                          <a:latin typeface="Arial" panose="020B0604020202020204" pitchFamily="34" charset="0"/>
                          <a:cs typeface="Arial" panose="020B0604020202020204" pitchFamily="34" charset="0"/>
                        </a:rPr>
                        <a:t>Create profiles to introduce their organizations to the UN</a:t>
                      </a:r>
                      <a:endParaRPr lang="en-US" sz="1800" dirty="0">
                        <a:latin typeface="Arial" panose="020B0604020202020204" pitchFamily="34" charset="0"/>
                        <a:cs typeface="Arial" panose="020B0604020202020204" pitchFamily="34" charset="0"/>
                      </a:endParaRPr>
                    </a:p>
                  </a:txBody>
                  <a:tcPr marL="121920" marR="121920" marT="60960" marB="60960" anchor="ctr"/>
                </a:tc>
                <a:tc>
                  <a:txBody>
                    <a:bodyPr/>
                    <a:lstStyle/>
                    <a:p>
                      <a:r>
                        <a:rPr lang="en-US" sz="1800" b="0" i="0" u="none" strike="noStrike" cap="none" dirty="0">
                          <a:solidFill>
                            <a:srgbClr val="000000"/>
                          </a:solidFill>
                          <a:latin typeface="Arial" panose="020B0604020202020204" pitchFamily="34" charset="0"/>
                          <a:cs typeface="Arial" panose="020B0604020202020204" pitchFamily="34" charset="0"/>
                          <a:sym typeface="Arial"/>
                        </a:rPr>
                        <a:t>View CSO/Partner profiles</a:t>
                      </a:r>
                      <a:endParaRPr lang="en-US" sz="1800" i="1" dirty="0">
                        <a:solidFill>
                          <a:srgbClr val="00B0F0"/>
                        </a:solidFill>
                        <a:latin typeface="Arial" panose="020B0604020202020204" pitchFamily="34" charset="0"/>
                        <a:cs typeface="Arial" panose="020B0604020202020204" pitchFamily="34" charset="0"/>
                      </a:endParaRPr>
                    </a:p>
                  </a:txBody>
                  <a:tcPr marL="121920" marR="121920" marT="60960" marB="60960" anchor="ctr"/>
                </a:tc>
                <a:extLst>
                  <a:ext uri="{0D108BD9-81ED-4DB2-BD59-A6C34878D82A}">
                    <a16:rowId xmlns:a16="http://schemas.microsoft.com/office/drawing/2014/main" val="10002"/>
                  </a:ext>
                </a:extLst>
              </a:tr>
              <a:tr h="931450">
                <a:tc>
                  <a:txBody>
                    <a:bodyPr/>
                    <a:lstStyle/>
                    <a:p>
                      <a:pPr algn="ctr"/>
                      <a:br>
                        <a:rPr lang="en-US" sz="1800" dirty="0">
                          <a:latin typeface="Arial" panose="020B0604020202020204" pitchFamily="34" charset="0"/>
                          <a:cs typeface="Arial" panose="020B0604020202020204" pitchFamily="34" charset="0"/>
                        </a:rPr>
                      </a:br>
                      <a:br>
                        <a:rPr lang="en-US" sz="1800" dirty="0">
                          <a:latin typeface="Arial" panose="020B0604020202020204" pitchFamily="34" charset="0"/>
                          <a:cs typeface="Arial" panose="020B0604020202020204" pitchFamily="34" charset="0"/>
                        </a:rPr>
                      </a:br>
                      <a:r>
                        <a:rPr lang="en-US" sz="1800" dirty="0">
                          <a:latin typeface="Arial" panose="020B0604020202020204" pitchFamily="34" charset="0"/>
                          <a:cs typeface="Arial" panose="020B0604020202020204" pitchFamily="34" charset="0"/>
                        </a:rPr>
                        <a:t>Partnership Opportunities</a:t>
                      </a:r>
                      <a:endParaRPr lang="en-US" sz="1800" b="1" dirty="0">
                        <a:latin typeface="Arial" panose="020B0604020202020204" pitchFamily="34" charset="0"/>
                        <a:cs typeface="Arial" panose="020B0604020202020204" pitchFamily="34" charset="0"/>
                      </a:endParaRPr>
                    </a:p>
                  </a:txBody>
                  <a:tcPr marL="121920" marR="121920" marT="60960" marB="6096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aseline="0" dirty="0">
                          <a:latin typeface="Arial" panose="020B0604020202020204" pitchFamily="34" charset="0"/>
                          <a:cs typeface="Arial" panose="020B0604020202020204" pitchFamily="34" charset="0"/>
                        </a:rPr>
                        <a:t>View Calls For Expressions of Interest. </a:t>
                      </a:r>
                      <a:br>
                        <a:rPr lang="en-US" sz="1800" baseline="0" dirty="0">
                          <a:latin typeface="Arial" panose="020B0604020202020204" pitchFamily="34" charset="0"/>
                          <a:cs typeface="Arial" panose="020B0604020202020204" pitchFamily="34" charset="0"/>
                        </a:rPr>
                      </a:br>
                      <a:endParaRPr lang="en-US" sz="600" baseline="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aseline="0" dirty="0">
                          <a:latin typeface="Arial" panose="020B0604020202020204" pitchFamily="34" charset="0"/>
                          <a:cs typeface="Arial" panose="020B0604020202020204" pitchFamily="34" charset="0"/>
                        </a:rPr>
                        <a:t>Receive private notification of “direct selection” partnership opportunities.</a:t>
                      </a:r>
                      <a:endParaRPr lang="en-US" sz="1800" dirty="0">
                        <a:latin typeface="Arial" panose="020B0604020202020204" pitchFamily="34" charset="0"/>
                        <a:cs typeface="Arial" panose="020B0604020202020204" pitchFamily="34" charset="0"/>
                      </a:endParaRPr>
                    </a:p>
                  </a:txBody>
                  <a:tcPr marL="121920" marR="121920" marT="60960" marB="60960" anchor="ctr"/>
                </a:tc>
                <a:tc>
                  <a:txBody>
                    <a:bodyPr/>
                    <a:lstStyle/>
                    <a:p>
                      <a:r>
                        <a:rPr lang="en-US" sz="1800" dirty="0">
                          <a:latin typeface="Arial" panose="020B0604020202020204" pitchFamily="34" charset="0"/>
                          <a:cs typeface="Arial" panose="020B0604020202020204" pitchFamily="34" charset="0"/>
                        </a:rPr>
                        <a:t>Post</a:t>
                      </a:r>
                      <a:r>
                        <a:rPr lang="en-US" sz="1800" baseline="0" dirty="0">
                          <a:latin typeface="Arial" panose="020B0604020202020204" pitchFamily="34" charset="0"/>
                          <a:cs typeface="Arial" panose="020B0604020202020204" pitchFamily="34" charset="0"/>
                        </a:rPr>
                        <a:t> </a:t>
                      </a:r>
                      <a:r>
                        <a:rPr lang="en-US" sz="1800" dirty="0">
                          <a:latin typeface="Arial" panose="020B0604020202020204" pitchFamily="34" charset="0"/>
                          <a:cs typeface="Arial" panose="020B0604020202020204" pitchFamily="34" charset="0"/>
                        </a:rPr>
                        <a:t>Calls For Expressions of Interest  viewed by all CSOs.</a:t>
                      </a:r>
                      <a:br>
                        <a:rPr lang="en-US" sz="1800" dirty="0">
                          <a:latin typeface="Arial" panose="020B0604020202020204" pitchFamily="34" charset="0"/>
                          <a:cs typeface="Arial" panose="020B0604020202020204" pitchFamily="34" charset="0"/>
                        </a:rPr>
                      </a:br>
                      <a:endParaRPr lang="en-US" sz="600" dirty="0">
                        <a:latin typeface="Arial" panose="020B0604020202020204" pitchFamily="34" charset="0"/>
                        <a:cs typeface="Arial" panose="020B0604020202020204" pitchFamily="34" charset="0"/>
                      </a:endParaRPr>
                    </a:p>
                    <a:p>
                      <a:r>
                        <a:rPr lang="en-US" sz="1800" dirty="0">
                          <a:latin typeface="Arial" panose="020B0604020202020204" pitchFamily="34" charset="0"/>
                          <a:cs typeface="Arial" panose="020B0604020202020204" pitchFamily="34" charset="0"/>
                        </a:rPr>
                        <a:t>Post “direct selection” </a:t>
                      </a:r>
                      <a:r>
                        <a:rPr lang="en-US" sz="1800" baseline="0" dirty="0">
                          <a:latin typeface="Arial" panose="020B0604020202020204" pitchFamily="34" charset="0"/>
                          <a:cs typeface="Arial" panose="020B0604020202020204" pitchFamily="34" charset="0"/>
                        </a:rPr>
                        <a:t>partnership opportunities viewed only by select CSOs</a:t>
                      </a:r>
                      <a:endParaRPr lang="en-US" sz="1800" i="1" baseline="0" dirty="0">
                        <a:solidFill>
                          <a:srgbClr val="00B0F0"/>
                        </a:solidFill>
                        <a:latin typeface="Arial" panose="020B0604020202020204" pitchFamily="34" charset="0"/>
                        <a:cs typeface="Arial" panose="020B0604020202020204" pitchFamily="34" charset="0"/>
                      </a:endParaRPr>
                    </a:p>
                  </a:txBody>
                  <a:tcPr marL="121920" marR="121920" marT="60960" marB="60960" anchor="ctr"/>
                </a:tc>
                <a:extLst>
                  <a:ext uri="{0D108BD9-81ED-4DB2-BD59-A6C34878D82A}">
                    <a16:rowId xmlns:a16="http://schemas.microsoft.com/office/drawing/2014/main" val="10003"/>
                  </a:ext>
                </a:extLst>
              </a:tr>
              <a:tr h="785492">
                <a:tc>
                  <a:txBody>
                    <a:bodyPr/>
                    <a:lstStyle/>
                    <a:p>
                      <a:pPr algn="ctr"/>
                      <a:r>
                        <a:rPr lang="en-US" sz="1800" dirty="0">
                          <a:latin typeface="Arial" panose="020B0604020202020204" pitchFamily="34" charset="0"/>
                          <a:cs typeface="Arial" panose="020B0604020202020204" pitchFamily="34" charset="0"/>
                        </a:rPr>
                        <a:t>Concept Notes</a:t>
                      </a:r>
                      <a:endParaRPr lang="en-US" sz="1800" b="1" dirty="0">
                        <a:latin typeface="Arial" panose="020B0604020202020204" pitchFamily="34" charset="0"/>
                        <a:cs typeface="Arial" panose="020B0604020202020204" pitchFamily="34" charset="0"/>
                      </a:endParaRPr>
                    </a:p>
                  </a:txBody>
                  <a:tcPr marL="121920" marR="121920" marT="60960" marB="60960" anchor="b"/>
                </a:tc>
                <a:tc>
                  <a:txBody>
                    <a:bodyPr/>
                    <a:lstStyle/>
                    <a:p>
                      <a:r>
                        <a:rPr lang="en-US" sz="1800" dirty="0">
                          <a:latin typeface="Arial" panose="020B0604020202020204" pitchFamily="34" charset="0"/>
                          <a:cs typeface="Arial" panose="020B0604020202020204" pitchFamily="34" charset="0"/>
                        </a:rPr>
                        <a:t>Submit concept notes to apply for “</a:t>
                      </a:r>
                      <a:r>
                        <a:rPr lang="en-US" sz="1800" baseline="0" dirty="0">
                          <a:latin typeface="Arial" panose="020B0604020202020204" pitchFamily="34" charset="0"/>
                          <a:cs typeface="Arial" panose="020B0604020202020204" pitchFamily="34" charset="0"/>
                        </a:rPr>
                        <a:t>open selection” opportunities. </a:t>
                      </a:r>
                    </a:p>
                    <a:p>
                      <a:endParaRPr lang="en-US" sz="600" baseline="0" dirty="0">
                        <a:latin typeface="Arial" panose="020B0604020202020204" pitchFamily="34" charset="0"/>
                        <a:cs typeface="Arial" panose="020B0604020202020204" pitchFamily="34" charset="0"/>
                      </a:endParaRPr>
                    </a:p>
                    <a:p>
                      <a:r>
                        <a:rPr lang="en-US" sz="1800" baseline="0" dirty="0">
                          <a:latin typeface="Arial" panose="020B0604020202020204" pitchFamily="34" charset="0"/>
                          <a:cs typeface="Arial" panose="020B0604020202020204" pitchFamily="34" charset="0"/>
                        </a:rPr>
                        <a:t>Submit unsolicited concept notes.</a:t>
                      </a:r>
                    </a:p>
                  </a:txBody>
                  <a:tcPr marL="121920" marR="121920" marT="60960" marB="60960" anchor="ctr"/>
                </a:tc>
                <a:tc>
                  <a:txBody>
                    <a:bodyPr/>
                    <a:lstStyle/>
                    <a:p>
                      <a:r>
                        <a:rPr lang="en-US" sz="1800" dirty="0">
                          <a:latin typeface="Arial" panose="020B0604020202020204" pitchFamily="34" charset="0"/>
                          <a:cs typeface="Arial" panose="020B0604020202020204" pitchFamily="34" charset="0"/>
                        </a:rPr>
                        <a:t>Receive</a:t>
                      </a:r>
                      <a:r>
                        <a:rPr lang="en-US" sz="1800" baseline="0" dirty="0">
                          <a:latin typeface="Arial" panose="020B0604020202020204" pitchFamily="34" charset="0"/>
                          <a:cs typeface="Arial" panose="020B0604020202020204" pitchFamily="34" charset="0"/>
                        </a:rPr>
                        <a:t> and a</a:t>
                      </a:r>
                      <a:r>
                        <a:rPr lang="en-US" sz="1800" dirty="0">
                          <a:latin typeface="Arial" panose="020B0604020202020204" pitchFamily="34" charset="0"/>
                          <a:cs typeface="Arial" panose="020B0604020202020204" pitchFamily="34" charset="0"/>
                        </a:rPr>
                        <a:t>ssess CSO concept notes</a:t>
                      </a:r>
                      <a:endParaRPr lang="en-US" sz="1800" i="1" baseline="0" dirty="0">
                        <a:solidFill>
                          <a:srgbClr val="00B0F0"/>
                        </a:solidFill>
                        <a:latin typeface="Arial" panose="020B0604020202020204" pitchFamily="34" charset="0"/>
                        <a:cs typeface="Arial" panose="020B0604020202020204" pitchFamily="34" charset="0"/>
                      </a:endParaRPr>
                    </a:p>
                  </a:txBody>
                  <a:tcPr marL="121920" marR="121920" marT="60960" marB="60960" anchor="ctr"/>
                </a:tc>
                <a:extLst>
                  <a:ext uri="{0D108BD9-81ED-4DB2-BD59-A6C34878D82A}">
                    <a16:rowId xmlns:a16="http://schemas.microsoft.com/office/drawing/2014/main" val="10004"/>
                  </a:ext>
                </a:extLst>
              </a:tr>
              <a:tr h="830498">
                <a:tc>
                  <a:txBody>
                    <a:bodyPr/>
                    <a:lstStyle/>
                    <a:p>
                      <a:pPr algn="ctr"/>
                      <a:endParaRPr lang="en-US" sz="1800" dirty="0">
                        <a:latin typeface="Arial" panose="020B0604020202020204" pitchFamily="34" charset="0"/>
                        <a:cs typeface="Arial" panose="020B0604020202020204" pitchFamily="34" charset="0"/>
                      </a:endParaRPr>
                    </a:p>
                    <a:p>
                      <a:pPr algn="ctr"/>
                      <a:br>
                        <a:rPr lang="en-US" sz="1100" dirty="0">
                          <a:latin typeface="Arial" panose="020B0604020202020204" pitchFamily="34" charset="0"/>
                          <a:cs typeface="Arial" panose="020B0604020202020204" pitchFamily="34" charset="0"/>
                        </a:rPr>
                      </a:br>
                      <a:r>
                        <a:rPr lang="en-US" sz="1800" dirty="0">
                          <a:latin typeface="Arial" panose="020B0604020202020204" pitchFamily="34" charset="0"/>
                          <a:cs typeface="Arial" panose="020B0604020202020204" pitchFamily="34" charset="0"/>
                        </a:rPr>
                        <a:t>Partnership</a:t>
                      </a:r>
                      <a:r>
                        <a:rPr lang="en-US" sz="1800" baseline="0" dirty="0">
                          <a:latin typeface="Arial" panose="020B0604020202020204" pitchFamily="34" charset="0"/>
                          <a:cs typeface="Arial" panose="020B0604020202020204" pitchFamily="34" charset="0"/>
                        </a:rPr>
                        <a:t> Offers</a:t>
                      </a:r>
                      <a:endParaRPr lang="en-US" sz="1800" b="1" dirty="0">
                        <a:latin typeface="Arial" panose="020B0604020202020204" pitchFamily="34" charset="0"/>
                        <a:cs typeface="Arial" panose="020B0604020202020204" pitchFamily="34" charset="0"/>
                      </a:endParaRPr>
                    </a:p>
                  </a:txBody>
                  <a:tcPr marL="121920" marR="121920" marT="60960" marB="60960" anchor="b"/>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aseline="0" dirty="0">
                          <a:latin typeface="Arial" panose="020B0604020202020204" pitchFamily="34" charset="0"/>
                          <a:cs typeface="Arial" panose="020B0604020202020204" pitchFamily="34" charset="0"/>
                        </a:rPr>
                        <a:t>Receive UN feedback on concept notes and accept/decline UN partnership offers</a:t>
                      </a:r>
                    </a:p>
                  </a:txBody>
                  <a:tcPr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aseline="0" dirty="0">
                          <a:latin typeface="Arial" panose="020B0604020202020204" pitchFamily="34" charset="0"/>
                          <a:cs typeface="Arial" panose="020B0604020202020204" pitchFamily="34" charset="0"/>
                        </a:rPr>
                        <a:t>Provide feedback and m</a:t>
                      </a:r>
                      <a:r>
                        <a:rPr lang="en-US" sz="1800" dirty="0">
                          <a:latin typeface="Arial" panose="020B0604020202020204" pitchFamily="34" charset="0"/>
                          <a:cs typeface="Arial" panose="020B0604020202020204" pitchFamily="34" charset="0"/>
                        </a:rPr>
                        <a:t>ake partnership offers</a:t>
                      </a:r>
                    </a:p>
                  </a:txBody>
                  <a:tcPr marT="0" marB="0" anchor="ctr"/>
                </a:tc>
                <a:extLst>
                  <a:ext uri="{0D108BD9-81ED-4DB2-BD59-A6C34878D82A}">
                    <a16:rowId xmlns:a16="http://schemas.microsoft.com/office/drawing/2014/main" val="10005"/>
                  </a:ext>
                </a:extLst>
              </a:tr>
              <a:tr h="723479">
                <a:tc>
                  <a:txBody>
                    <a:bodyPr/>
                    <a:lstStyle/>
                    <a:p>
                      <a:pPr algn="ctr"/>
                      <a:endParaRPr lang="en-US" sz="1800" dirty="0">
                        <a:latin typeface="Arial" panose="020B0604020202020204" pitchFamily="34" charset="0"/>
                        <a:cs typeface="Arial" panose="020B0604020202020204" pitchFamily="34" charset="0"/>
                      </a:endParaRPr>
                    </a:p>
                    <a:p>
                      <a:pPr algn="ctr"/>
                      <a:r>
                        <a:rPr lang="en-US" sz="1800" dirty="0">
                          <a:latin typeface="Arial" panose="020B0604020202020204" pitchFamily="34" charset="0"/>
                          <a:cs typeface="Arial" panose="020B0604020202020204" pitchFamily="34" charset="0"/>
                        </a:rPr>
                        <a:t>Due</a:t>
                      </a:r>
                      <a:r>
                        <a:rPr lang="en-US" sz="1800" baseline="0" dirty="0">
                          <a:latin typeface="Arial" panose="020B0604020202020204" pitchFamily="34" charset="0"/>
                          <a:cs typeface="Arial" panose="020B0604020202020204" pitchFamily="34" charset="0"/>
                        </a:rPr>
                        <a:t> Diligence</a:t>
                      </a:r>
                      <a:endParaRPr lang="en-US" sz="1800" b="1" dirty="0">
                        <a:latin typeface="Arial" panose="020B0604020202020204" pitchFamily="34" charset="0"/>
                        <a:cs typeface="Arial" panose="020B0604020202020204" pitchFamily="34" charset="0"/>
                      </a:endParaRPr>
                    </a:p>
                  </a:txBody>
                  <a:tcPr marL="121920" marR="121920" marT="60960" marB="60960" anchor="b"/>
                </a:tc>
                <a:tc>
                  <a:txBody>
                    <a:bodyPr/>
                    <a:lstStyle/>
                    <a:p>
                      <a:r>
                        <a:rPr lang="en-US" sz="1800" dirty="0">
                          <a:latin typeface="Arial" panose="020B0604020202020204" pitchFamily="34" charset="0"/>
                          <a:cs typeface="Arial" panose="020B0604020202020204" pitchFamily="34" charset="0"/>
                        </a:rPr>
                        <a:t>Reduce</a:t>
                      </a:r>
                      <a:r>
                        <a:rPr lang="en-US" sz="1800" baseline="0" dirty="0">
                          <a:latin typeface="Arial" panose="020B0604020202020204" pitchFamily="34" charset="0"/>
                          <a:cs typeface="Arial" panose="020B0604020202020204" pitchFamily="34" charset="0"/>
                        </a:rPr>
                        <a:t> duplication of paperwork for due diligence screening from multiple UN agencies</a:t>
                      </a:r>
                      <a:endParaRPr lang="en-US" sz="1800" dirty="0">
                        <a:latin typeface="Arial" panose="020B0604020202020204" pitchFamily="34" charset="0"/>
                        <a:cs typeface="Arial" panose="020B0604020202020204" pitchFamily="34" charset="0"/>
                      </a:endParaRPr>
                    </a:p>
                  </a:txBody>
                  <a:tcPr marL="121920" marR="121920" marT="60960" marB="6096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i="0" dirty="0">
                          <a:solidFill>
                            <a:schemeClr val="tx1"/>
                          </a:solidFill>
                          <a:latin typeface="Arial" panose="020B0604020202020204" pitchFamily="34" charset="0"/>
                          <a:cs typeface="Arial" panose="020B0604020202020204" pitchFamily="34" charset="0"/>
                        </a:rPr>
                        <a:t>Conduct</a:t>
                      </a:r>
                      <a:r>
                        <a:rPr lang="en-US" sz="1800" i="0" baseline="0" dirty="0">
                          <a:solidFill>
                            <a:schemeClr val="tx1"/>
                          </a:solidFill>
                          <a:latin typeface="Arial" panose="020B0604020202020204" pitchFamily="34" charset="0"/>
                          <a:cs typeface="Arial" panose="020B0604020202020204" pitchFamily="34" charset="0"/>
                        </a:rPr>
                        <a:t> core values screening</a:t>
                      </a:r>
                      <a:endParaRPr lang="en-US" sz="1800" i="0" dirty="0">
                        <a:solidFill>
                          <a:schemeClr val="tx1"/>
                        </a:solidFill>
                        <a:latin typeface="Arial" panose="020B0604020202020204" pitchFamily="34" charset="0"/>
                        <a:cs typeface="Arial" panose="020B0604020202020204" pitchFamily="34" charset="0"/>
                      </a:endParaRPr>
                    </a:p>
                  </a:txBody>
                  <a:tcPr marL="121920" marR="121920" marT="60960" marB="60960" anchor="ctr"/>
                </a:tc>
                <a:extLst>
                  <a:ext uri="{0D108BD9-81ED-4DB2-BD59-A6C34878D82A}">
                    <a16:rowId xmlns:a16="http://schemas.microsoft.com/office/drawing/2014/main" val="10006"/>
                  </a:ext>
                </a:extLst>
              </a:tr>
            </a:tbl>
          </a:graphicData>
        </a:graphic>
      </p:graphicFrame>
      <p:grpSp>
        <p:nvGrpSpPr>
          <p:cNvPr id="10" name="Group 336"/>
          <p:cNvGrpSpPr>
            <a:grpSpLocks noChangeAspect="1"/>
          </p:cNvGrpSpPr>
          <p:nvPr/>
        </p:nvGrpSpPr>
        <p:grpSpPr bwMode="auto">
          <a:xfrm>
            <a:off x="1390437" y="1392138"/>
            <a:ext cx="464202" cy="464196"/>
            <a:chOff x="4220" y="1197"/>
            <a:chExt cx="340" cy="340"/>
          </a:xfrm>
          <a:solidFill>
            <a:srgbClr val="7030A0"/>
          </a:solidFill>
        </p:grpSpPr>
        <p:sp>
          <p:nvSpPr>
            <p:cNvPr id="13" name="Freeform 337"/>
            <p:cNvSpPr>
              <a:spLocks noEditPoints="1"/>
            </p:cNvSpPr>
            <p:nvPr/>
          </p:nvSpPr>
          <p:spPr bwMode="auto">
            <a:xfrm>
              <a:off x="4220" y="1197"/>
              <a:ext cx="340" cy="340"/>
            </a:xfrm>
            <a:custGeom>
              <a:avLst/>
              <a:gdLst>
                <a:gd name="T0" fmla="*/ 256 w 512"/>
                <a:gd name="T1" fmla="*/ 21 h 512"/>
                <a:gd name="T2" fmla="*/ 490 w 512"/>
                <a:gd name="T3" fmla="*/ 256 h 512"/>
                <a:gd name="T4" fmla="*/ 256 w 512"/>
                <a:gd name="T5" fmla="*/ 490 h 512"/>
                <a:gd name="T6" fmla="*/ 21 w 512"/>
                <a:gd name="T7" fmla="*/ 256 h 512"/>
                <a:gd name="T8" fmla="*/ 256 w 512"/>
                <a:gd name="T9" fmla="*/ 21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1"/>
                  </a:moveTo>
                  <a:cubicBezTo>
                    <a:pt x="385" y="21"/>
                    <a:pt x="490" y="126"/>
                    <a:pt x="490" y="256"/>
                  </a:cubicBezTo>
                  <a:cubicBezTo>
                    <a:pt x="490" y="385"/>
                    <a:pt x="385" y="490"/>
                    <a:pt x="256" y="490"/>
                  </a:cubicBezTo>
                  <a:cubicBezTo>
                    <a:pt x="126" y="490"/>
                    <a:pt x="21" y="385"/>
                    <a:pt x="21" y="256"/>
                  </a:cubicBezTo>
                  <a:cubicBezTo>
                    <a:pt x="21" y="126"/>
                    <a:pt x="126" y="21"/>
                    <a:pt x="256" y="21"/>
                  </a:cubicBezTo>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path>
              </a:pathLst>
            </a:custGeom>
            <a:grpFill/>
            <a:ln w="3175">
              <a:solidFill>
                <a:srgbClr val="7030A0"/>
              </a:solid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b="1">
                <a:latin typeface="Arial" panose="020B0604020202020204" pitchFamily="34" charset="0"/>
                <a:cs typeface="Arial" panose="020B0604020202020204" pitchFamily="34" charset="0"/>
              </a:endParaRPr>
            </a:p>
          </p:txBody>
        </p:sp>
        <p:sp>
          <p:nvSpPr>
            <p:cNvPr id="14" name="Freeform 338"/>
            <p:cNvSpPr>
              <a:spLocks noEditPoints="1"/>
            </p:cNvSpPr>
            <p:nvPr/>
          </p:nvSpPr>
          <p:spPr bwMode="auto">
            <a:xfrm>
              <a:off x="4312" y="1261"/>
              <a:ext cx="156" cy="212"/>
            </a:xfrm>
            <a:custGeom>
              <a:avLst/>
              <a:gdLst>
                <a:gd name="T0" fmla="*/ 234 w 235"/>
                <a:gd name="T1" fmla="*/ 81 h 320"/>
                <a:gd name="T2" fmla="*/ 232 w 235"/>
                <a:gd name="T3" fmla="*/ 77 h 320"/>
                <a:gd name="T4" fmla="*/ 157 w 235"/>
                <a:gd name="T5" fmla="*/ 3 h 320"/>
                <a:gd name="T6" fmla="*/ 154 w 235"/>
                <a:gd name="T7" fmla="*/ 0 h 320"/>
                <a:gd name="T8" fmla="*/ 150 w 235"/>
                <a:gd name="T9" fmla="*/ 0 h 320"/>
                <a:gd name="T10" fmla="*/ 11 w 235"/>
                <a:gd name="T11" fmla="*/ 0 h 320"/>
                <a:gd name="T12" fmla="*/ 0 w 235"/>
                <a:gd name="T13" fmla="*/ 10 h 320"/>
                <a:gd name="T14" fmla="*/ 0 w 235"/>
                <a:gd name="T15" fmla="*/ 309 h 320"/>
                <a:gd name="T16" fmla="*/ 11 w 235"/>
                <a:gd name="T17" fmla="*/ 320 h 320"/>
                <a:gd name="T18" fmla="*/ 224 w 235"/>
                <a:gd name="T19" fmla="*/ 320 h 320"/>
                <a:gd name="T20" fmla="*/ 235 w 235"/>
                <a:gd name="T21" fmla="*/ 309 h 320"/>
                <a:gd name="T22" fmla="*/ 235 w 235"/>
                <a:gd name="T23" fmla="*/ 85 h 320"/>
                <a:gd name="T24" fmla="*/ 234 w 235"/>
                <a:gd name="T25" fmla="*/ 81 h 320"/>
                <a:gd name="T26" fmla="*/ 160 w 235"/>
                <a:gd name="T27" fmla="*/ 36 h 320"/>
                <a:gd name="T28" fmla="*/ 199 w 235"/>
                <a:gd name="T29" fmla="*/ 74 h 320"/>
                <a:gd name="T30" fmla="*/ 160 w 235"/>
                <a:gd name="T31" fmla="*/ 74 h 320"/>
                <a:gd name="T32" fmla="*/ 160 w 235"/>
                <a:gd name="T33" fmla="*/ 36 h 320"/>
                <a:gd name="T34" fmla="*/ 22 w 235"/>
                <a:gd name="T35" fmla="*/ 298 h 320"/>
                <a:gd name="T36" fmla="*/ 22 w 235"/>
                <a:gd name="T37" fmla="*/ 21 h 320"/>
                <a:gd name="T38" fmla="*/ 139 w 235"/>
                <a:gd name="T39" fmla="*/ 21 h 320"/>
                <a:gd name="T40" fmla="*/ 139 w 235"/>
                <a:gd name="T41" fmla="*/ 85 h 320"/>
                <a:gd name="T42" fmla="*/ 150 w 235"/>
                <a:gd name="T43" fmla="*/ 96 h 320"/>
                <a:gd name="T44" fmla="*/ 214 w 235"/>
                <a:gd name="T45" fmla="*/ 96 h 320"/>
                <a:gd name="T46" fmla="*/ 214 w 235"/>
                <a:gd name="T47" fmla="*/ 298 h 320"/>
                <a:gd name="T48" fmla="*/ 22 w 235"/>
                <a:gd name="T49" fmla="*/ 298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35" h="320">
                  <a:moveTo>
                    <a:pt x="234" y="81"/>
                  </a:moveTo>
                  <a:cubicBezTo>
                    <a:pt x="234" y="80"/>
                    <a:pt x="233" y="78"/>
                    <a:pt x="232" y="77"/>
                  </a:cubicBezTo>
                  <a:cubicBezTo>
                    <a:pt x="157" y="3"/>
                    <a:pt x="157" y="3"/>
                    <a:pt x="157" y="3"/>
                  </a:cubicBezTo>
                  <a:cubicBezTo>
                    <a:pt x="156" y="2"/>
                    <a:pt x="155" y="1"/>
                    <a:pt x="154" y="0"/>
                  </a:cubicBezTo>
                  <a:cubicBezTo>
                    <a:pt x="152" y="0"/>
                    <a:pt x="151" y="0"/>
                    <a:pt x="150" y="0"/>
                  </a:cubicBezTo>
                  <a:cubicBezTo>
                    <a:pt x="11" y="0"/>
                    <a:pt x="11" y="0"/>
                    <a:pt x="11" y="0"/>
                  </a:cubicBezTo>
                  <a:cubicBezTo>
                    <a:pt x="5" y="0"/>
                    <a:pt x="0" y="4"/>
                    <a:pt x="0" y="10"/>
                  </a:cubicBezTo>
                  <a:cubicBezTo>
                    <a:pt x="0" y="309"/>
                    <a:pt x="0" y="309"/>
                    <a:pt x="0" y="309"/>
                  </a:cubicBezTo>
                  <a:cubicBezTo>
                    <a:pt x="0" y="315"/>
                    <a:pt x="5" y="320"/>
                    <a:pt x="11" y="320"/>
                  </a:cubicBezTo>
                  <a:cubicBezTo>
                    <a:pt x="224" y="320"/>
                    <a:pt x="224" y="320"/>
                    <a:pt x="224" y="320"/>
                  </a:cubicBezTo>
                  <a:cubicBezTo>
                    <a:pt x="230" y="320"/>
                    <a:pt x="235" y="315"/>
                    <a:pt x="235" y="309"/>
                  </a:cubicBezTo>
                  <a:cubicBezTo>
                    <a:pt x="235" y="85"/>
                    <a:pt x="235" y="85"/>
                    <a:pt x="235" y="85"/>
                  </a:cubicBezTo>
                  <a:cubicBezTo>
                    <a:pt x="235" y="84"/>
                    <a:pt x="235" y="82"/>
                    <a:pt x="234" y="81"/>
                  </a:cubicBezTo>
                  <a:close/>
                  <a:moveTo>
                    <a:pt x="160" y="36"/>
                  </a:moveTo>
                  <a:cubicBezTo>
                    <a:pt x="199" y="74"/>
                    <a:pt x="199" y="74"/>
                    <a:pt x="199" y="74"/>
                  </a:cubicBezTo>
                  <a:cubicBezTo>
                    <a:pt x="160" y="74"/>
                    <a:pt x="160" y="74"/>
                    <a:pt x="160" y="74"/>
                  </a:cubicBezTo>
                  <a:lnTo>
                    <a:pt x="160" y="36"/>
                  </a:lnTo>
                  <a:close/>
                  <a:moveTo>
                    <a:pt x="22" y="298"/>
                  </a:moveTo>
                  <a:cubicBezTo>
                    <a:pt x="22" y="21"/>
                    <a:pt x="22" y="21"/>
                    <a:pt x="22" y="21"/>
                  </a:cubicBezTo>
                  <a:cubicBezTo>
                    <a:pt x="139" y="21"/>
                    <a:pt x="139" y="21"/>
                    <a:pt x="139" y="21"/>
                  </a:cubicBezTo>
                  <a:cubicBezTo>
                    <a:pt x="139" y="85"/>
                    <a:pt x="139" y="85"/>
                    <a:pt x="139" y="85"/>
                  </a:cubicBezTo>
                  <a:cubicBezTo>
                    <a:pt x="139" y="91"/>
                    <a:pt x="144" y="96"/>
                    <a:pt x="150" y="96"/>
                  </a:cubicBezTo>
                  <a:cubicBezTo>
                    <a:pt x="214" y="96"/>
                    <a:pt x="214" y="96"/>
                    <a:pt x="214" y="96"/>
                  </a:cubicBezTo>
                  <a:cubicBezTo>
                    <a:pt x="214" y="298"/>
                    <a:pt x="214" y="298"/>
                    <a:pt x="214" y="298"/>
                  </a:cubicBezTo>
                  <a:lnTo>
                    <a:pt x="22" y="298"/>
                  </a:lnTo>
                  <a:close/>
                </a:path>
              </a:pathLst>
            </a:custGeom>
            <a:grpFill/>
            <a:ln w="3175">
              <a:solidFill>
                <a:srgbClr val="7030A0"/>
              </a:solid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b="1">
                <a:latin typeface="Arial" panose="020B0604020202020204" pitchFamily="34" charset="0"/>
                <a:cs typeface="Arial" panose="020B0604020202020204" pitchFamily="34" charset="0"/>
              </a:endParaRPr>
            </a:p>
          </p:txBody>
        </p:sp>
        <p:sp>
          <p:nvSpPr>
            <p:cNvPr id="15" name="Freeform 339"/>
            <p:cNvSpPr>
              <a:spLocks/>
            </p:cNvSpPr>
            <p:nvPr/>
          </p:nvSpPr>
          <p:spPr bwMode="auto">
            <a:xfrm>
              <a:off x="4340" y="1431"/>
              <a:ext cx="99" cy="14"/>
            </a:xfrm>
            <a:custGeom>
              <a:avLst/>
              <a:gdLst>
                <a:gd name="T0" fmla="*/ 139 w 149"/>
                <a:gd name="T1" fmla="*/ 0 h 21"/>
                <a:gd name="T2" fmla="*/ 11 w 149"/>
                <a:gd name="T3" fmla="*/ 0 h 21"/>
                <a:gd name="T4" fmla="*/ 0 w 149"/>
                <a:gd name="T5" fmla="*/ 10 h 21"/>
                <a:gd name="T6" fmla="*/ 11 w 149"/>
                <a:gd name="T7" fmla="*/ 21 h 21"/>
                <a:gd name="T8" fmla="*/ 139 w 149"/>
                <a:gd name="T9" fmla="*/ 21 h 21"/>
                <a:gd name="T10" fmla="*/ 149 w 149"/>
                <a:gd name="T11" fmla="*/ 10 h 21"/>
                <a:gd name="T12" fmla="*/ 139 w 149"/>
                <a:gd name="T13" fmla="*/ 0 h 21"/>
              </a:gdLst>
              <a:ahLst/>
              <a:cxnLst>
                <a:cxn ang="0">
                  <a:pos x="T0" y="T1"/>
                </a:cxn>
                <a:cxn ang="0">
                  <a:pos x="T2" y="T3"/>
                </a:cxn>
                <a:cxn ang="0">
                  <a:pos x="T4" y="T5"/>
                </a:cxn>
                <a:cxn ang="0">
                  <a:pos x="T6" y="T7"/>
                </a:cxn>
                <a:cxn ang="0">
                  <a:pos x="T8" y="T9"/>
                </a:cxn>
                <a:cxn ang="0">
                  <a:pos x="T10" y="T11"/>
                </a:cxn>
                <a:cxn ang="0">
                  <a:pos x="T12" y="T13"/>
                </a:cxn>
              </a:cxnLst>
              <a:rect l="0" t="0" r="r" b="b"/>
              <a:pathLst>
                <a:path w="149" h="21">
                  <a:moveTo>
                    <a:pt x="139" y="0"/>
                  </a:moveTo>
                  <a:cubicBezTo>
                    <a:pt x="11" y="0"/>
                    <a:pt x="11" y="0"/>
                    <a:pt x="11" y="0"/>
                  </a:cubicBezTo>
                  <a:cubicBezTo>
                    <a:pt x="5" y="0"/>
                    <a:pt x="0" y="4"/>
                    <a:pt x="0" y="10"/>
                  </a:cubicBezTo>
                  <a:cubicBezTo>
                    <a:pt x="0" y="16"/>
                    <a:pt x="5" y="21"/>
                    <a:pt x="11" y="21"/>
                  </a:cubicBezTo>
                  <a:cubicBezTo>
                    <a:pt x="139" y="21"/>
                    <a:pt x="139" y="21"/>
                    <a:pt x="139" y="21"/>
                  </a:cubicBezTo>
                  <a:cubicBezTo>
                    <a:pt x="145" y="21"/>
                    <a:pt x="149" y="16"/>
                    <a:pt x="149" y="10"/>
                  </a:cubicBezTo>
                  <a:cubicBezTo>
                    <a:pt x="149" y="4"/>
                    <a:pt x="145" y="0"/>
                    <a:pt x="139" y="0"/>
                  </a:cubicBezTo>
                  <a:close/>
                </a:path>
              </a:pathLst>
            </a:custGeom>
            <a:grpFill/>
            <a:ln w="3175">
              <a:solidFill>
                <a:srgbClr val="7030A0"/>
              </a:solid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b="1">
                <a:latin typeface="Arial" panose="020B0604020202020204" pitchFamily="34" charset="0"/>
                <a:cs typeface="Arial" panose="020B0604020202020204" pitchFamily="34" charset="0"/>
              </a:endParaRPr>
            </a:p>
          </p:txBody>
        </p:sp>
        <p:sp>
          <p:nvSpPr>
            <p:cNvPr id="16" name="Freeform 340"/>
            <p:cNvSpPr>
              <a:spLocks/>
            </p:cNvSpPr>
            <p:nvPr/>
          </p:nvSpPr>
          <p:spPr bwMode="auto">
            <a:xfrm>
              <a:off x="4340" y="1402"/>
              <a:ext cx="99" cy="14"/>
            </a:xfrm>
            <a:custGeom>
              <a:avLst/>
              <a:gdLst>
                <a:gd name="T0" fmla="*/ 139 w 149"/>
                <a:gd name="T1" fmla="*/ 0 h 21"/>
                <a:gd name="T2" fmla="*/ 11 w 149"/>
                <a:gd name="T3" fmla="*/ 0 h 21"/>
                <a:gd name="T4" fmla="*/ 0 w 149"/>
                <a:gd name="T5" fmla="*/ 11 h 21"/>
                <a:gd name="T6" fmla="*/ 11 w 149"/>
                <a:gd name="T7" fmla="*/ 21 h 21"/>
                <a:gd name="T8" fmla="*/ 139 w 149"/>
                <a:gd name="T9" fmla="*/ 21 h 21"/>
                <a:gd name="T10" fmla="*/ 149 w 149"/>
                <a:gd name="T11" fmla="*/ 11 h 21"/>
                <a:gd name="T12" fmla="*/ 139 w 149"/>
                <a:gd name="T13" fmla="*/ 0 h 21"/>
              </a:gdLst>
              <a:ahLst/>
              <a:cxnLst>
                <a:cxn ang="0">
                  <a:pos x="T0" y="T1"/>
                </a:cxn>
                <a:cxn ang="0">
                  <a:pos x="T2" y="T3"/>
                </a:cxn>
                <a:cxn ang="0">
                  <a:pos x="T4" y="T5"/>
                </a:cxn>
                <a:cxn ang="0">
                  <a:pos x="T6" y="T7"/>
                </a:cxn>
                <a:cxn ang="0">
                  <a:pos x="T8" y="T9"/>
                </a:cxn>
                <a:cxn ang="0">
                  <a:pos x="T10" y="T11"/>
                </a:cxn>
                <a:cxn ang="0">
                  <a:pos x="T12" y="T13"/>
                </a:cxn>
              </a:cxnLst>
              <a:rect l="0" t="0" r="r" b="b"/>
              <a:pathLst>
                <a:path w="149" h="21">
                  <a:moveTo>
                    <a:pt x="139" y="0"/>
                  </a:moveTo>
                  <a:cubicBezTo>
                    <a:pt x="11" y="0"/>
                    <a:pt x="11" y="0"/>
                    <a:pt x="11" y="0"/>
                  </a:cubicBezTo>
                  <a:cubicBezTo>
                    <a:pt x="5" y="0"/>
                    <a:pt x="0" y="5"/>
                    <a:pt x="0" y="11"/>
                  </a:cubicBezTo>
                  <a:cubicBezTo>
                    <a:pt x="0" y="17"/>
                    <a:pt x="5" y="21"/>
                    <a:pt x="11" y="21"/>
                  </a:cubicBezTo>
                  <a:cubicBezTo>
                    <a:pt x="139" y="21"/>
                    <a:pt x="139" y="21"/>
                    <a:pt x="139" y="21"/>
                  </a:cubicBezTo>
                  <a:cubicBezTo>
                    <a:pt x="145" y="21"/>
                    <a:pt x="149" y="17"/>
                    <a:pt x="149" y="11"/>
                  </a:cubicBezTo>
                  <a:cubicBezTo>
                    <a:pt x="149" y="5"/>
                    <a:pt x="145" y="0"/>
                    <a:pt x="139" y="0"/>
                  </a:cubicBezTo>
                  <a:close/>
                </a:path>
              </a:pathLst>
            </a:custGeom>
            <a:grpFill/>
            <a:ln w="3175">
              <a:solidFill>
                <a:srgbClr val="7030A0"/>
              </a:solid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b="1">
                <a:latin typeface="Arial" panose="020B0604020202020204" pitchFamily="34" charset="0"/>
                <a:cs typeface="Arial" panose="020B0604020202020204" pitchFamily="34" charset="0"/>
              </a:endParaRPr>
            </a:p>
          </p:txBody>
        </p:sp>
        <p:sp>
          <p:nvSpPr>
            <p:cNvPr id="17" name="Freeform 341"/>
            <p:cNvSpPr>
              <a:spLocks/>
            </p:cNvSpPr>
            <p:nvPr/>
          </p:nvSpPr>
          <p:spPr bwMode="auto">
            <a:xfrm>
              <a:off x="4340" y="1374"/>
              <a:ext cx="99" cy="14"/>
            </a:xfrm>
            <a:custGeom>
              <a:avLst/>
              <a:gdLst>
                <a:gd name="T0" fmla="*/ 139 w 149"/>
                <a:gd name="T1" fmla="*/ 0 h 22"/>
                <a:gd name="T2" fmla="*/ 11 w 149"/>
                <a:gd name="T3" fmla="*/ 0 h 22"/>
                <a:gd name="T4" fmla="*/ 0 w 149"/>
                <a:gd name="T5" fmla="*/ 11 h 22"/>
                <a:gd name="T6" fmla="*/ 11 w 149"/>
                <a:gd name="T7" fmla="*/ 22 h 22"/>
                <a:gd name="T8" fmla="*/ 139 w 149"/>
                <a:gd name="T9" fmla="*/ 22 h 22"/>
                <a:gd name="T10" fmla="*/ 149 w 149"/>
                <a:gd name="T11" fmla="*/ 11 h 22"/>
                <a:gd name="T12" fmla="*/ 139 w 149"/>
                <a:gd name="T13" fmla="*/ 0 h 22"/>
              </a:gdLst>
              <a:ahLst/>
              <a:cxnLst>
                <a:cxn ang="0">
                  <a:pos x="T0" y="T1"/>
                </a:cxn>
                <a:cxn ang="0">
                  <a:pos x="T2" y="T3"/>
                </a:cxn>
                <a:cxn ang="0">
                  <a:pos x="T4" y="T5"/>
                </a:cxn>
                <a:cxn ang="0">
                  <a:pos x="T6" y="T7"/>
                </a:cxn>
                <a:cxn ang="0">
                  <a:pos x="T8" y="T9"/>
                </a:cxn>
                <a:cxn ang="0">
                  <a:pos x="T10" y="T11"/>
                </a:cxn>
                <a:cxn ang="0">
                  <a:pos x="T12" y="T13"/>
                </a:cxn>
              </a:cxnLst>
              <a:rect l="0" t="0" r="r" b="b"/>
              <a:pathLst>
                <a:path w="149" h="22">
                  <a:moveTo>
                    <a:pt x="139" y="0"/>
                  </a:moveTo>
                  <a:cubicBezTo>
                    <a:pt x="11" y="0"/>
                    <a:pt x="11" y="0"/>
                    <a:pt x="11" y="0"/>
                  </a:cubicBezTo>
                  <a:cubicBezTo>
                    <a:pt x="5" y="0"/>
                    <a:pt x="0" y="5"/>
                    <a:pt x="0" y="11"/>
                  </a:cubicBezTo>
                  <a:cubicBezTo>
                    <a:pt x="0" y="17"/>
                    <a:pt x="5" y="22"/>
                    <a:pt x="11" y="22"/>
                  </a:cubicBezTo>
                  <a:cubicBezTo>
                    <a:pt x="139" y="22"/>
                    <a:pt x="139" y="22"/>
                    <a:pt x="139" y="22"/>
                  </a:cubicBezTo>
                  <a:cubicBezTo>
                    <a:pt x="145" y="22"/>
                    <a:pt x="149" y="17"/>
                    <a:pt x="149" y="11"/>
                  </a:cubicBezTo>
                  <a:cubicBezTo>
                    <a:pt x="149" y="5"/>
                    <a:pt x="145" y="0"/>
                    <a:pt x="139" y="0"/>
                  </a:cubicBezTo>
                  <a:close/>
                </a:path>
              </a:pathLst>
            </a:custGeom>
            <a:grpFill/>
            <a:ln w="3175">
              <a:solidFill>
                <a:srgbClr val="7030A0"/>
              </a:solid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b="1">
                <a:latin typeface="Arial" panose="020B0604020202020204" pitchFamily="34" charset="0"/>
                <a:cs typeface="Arial" panose="020B0604020202020204" pitchFamily="34" charset="0"/>
              </a:endParaRPr>
            </a:p>
          </p:txBody>
        </p:sp>
        <p:sp>
          <p:nvSpPr>
            <p:cNvPr id="18" name="Freeform 342"/>
            <p:cNvSpPr>
              <a:spLocks/>
            </p:cNvSpPr>
            <p:nvPr/>
          </p:nvSpPr>
          <p:spPr bwMode="auto">
            <a:xfrm>
              <a:off x="4340" y="1346"/>
              <a:ext cx="99" cy="14"/>
            </a:xfrm>
            <a:custGeom>
              <a:avLst/>
              <a:gdLst>
                <a:gd name="T0" fmla="*/ 139 w 149"/>
                <a:gd name="T1" fmla="*/ 0 h 21"/>
                <a:gd name="T2" fmla="*/ 11 w 149"/>
                <a:gd name="T3" fmla="*/ 0 h 21"/>
                <a:gd name="T4" fmla="*/ 0 w 149"/>
                <a:gd name="T5" fmla="*/ 10 h 21"/>
                <a:gd name="T6" fmla="*/ 11 w 149"/>
                <a:gd name="T7" fmla="*/ 21 h 21"/>
                <a:gd name="T8" fmla="*/ 139 w 149"/>
                <a:gd name="T9" fmla="*/ 21 h 21"/>
                <a:gd name="T10" fmla="*/ 149 w 149"/>
                <a:gd name="T11" fmla="*/ 10 h 21"/>
                <a:gd name="T12" fmla="*/ 139 w 149"/>
                <a:gd name="T13" fmla="*/ 0 h 21"/>
              </a:gdLst>
              <a:ahLst/>
              <a:cxnLst>
                <a:cxn ang="0">
                  <a:pos x="T0" y="T1"/>
                </a:cxn>
                <a:cxn ang="0">
                  <a:pos x="T2" y="T3"/>
                </a:cxn>
                <a:cxn ang="0">
                  <a:pos x="T4" y="T5"/>
                </a:cxn>
                <a:cxn ang="0">
                  <a:pos x="T6" y="T7"/>
                </a:cxn>
                <a:cxn ang="0">
                  <a:pos x="T8" y="T9"/>
                </a:cxn>
                <a:cxn ang="0">
                  <a:pos x="T10" y="T11"/>
                </a:cxn>
                <a:cxn ang="0">
                  <a:pos x="T12" y="T13"/>
                </a:cxn>
              </a:cxnLst>
              <a:rect l="0" t="0" r="r" b="b"/>
              <a:pathLst>
                <a:path w="149" h="21">
                  <a:moveTo>
                    <a:pt x="139" y="0"/>
                  </a:moveTo>
                  <a:cubicBezTo>
                    <a:pt x="11" y="0"/>
                    <a:pt x="11" y="0"/>
                    <a:pt x="11" y="0"/>
                  </a:cubicBezTo>
                  <a:cubicBezTo>
                    <a:pt x="5" y="0"/>
                    <a:pt x="0" y="4"/>
                    <a:pt x="0" y="10"/>
                  </a:cubicBezTo>
                  <a:cubicBezTo>
                    <a:pt x="0" y="16"/>
                    <a:pt x="5" y="21"/>
                    <a:pt x="11" y="21"/>
                  </a:cubicBezTo>
                  <a:cubicBezTo>
                    <a:pt x="139" y="21"/>
                    <a:pt x="139" y="21"/>
                    <a:pt x="139" y="21"/>
                  </a:cubicBezTo>
                  <a:cubicBezTo>
                    <a:pt x="145" y="21"/>
                    <a:pt x="149" y="16"/>
                    <a:pt x="149" y="10"/>
                  </a:cubicBezTo>
                  <a:cubicBezTo>
                    <a:pt x="149" y="4"/>
                    <a:pt x="145" y="0"/>
                    <a:pt x="139" y="0"/>
                  </a:cubicBezTo>
                  <a:close/>
                </a:path>
              </a:pathLst>
            </a:custGeom>
            <a:grpFill/>
            <a:ln w="3175">
              <a:solidFill>
                <a:srgbClr val="7030A0"/>
              </a:solid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b="1">
                <a:latin typeface="Arial" panose="020B0604020202020204" pitchFamily="34" charset="0"/>
                <a:cs typeface="Arial" panose="020B0604020202020204" pitchFamily="34" charset="0"/>
              </a:endParaRPr>
            </a:p>
          </p:txBody>
        </p:sp>
      </p:grpSp>
      <p:sp>
        <p:nvSpPr>
          <p:cNvPr id="19" name="Freeform 189"/>
          <p:cNvSpPr>
            <a:spLocks noChangeAspect="1" noEditPoints="1"/>
          </p:cNvSpPr>
          <p:nvPr/>
        </p:nvSpPr>
        <p:spPr bwMode="auto">
          <a:xfrm>
            <a:off x="1370083" y="4574861"/>
            <a:ext cx="504911" cy="504908"/>
          </a:xfrm>
          <a:custGeom>
            <a:avLst/>
            <a:gdLst>
              <a:gd name="T0" fmla="*/ 0 w 512"/>
              <a:gd name="T1" fmla="*/ 256 h 512"/>
              <a:gd name="T2" fmla="*/ 512 w 512"/>
              <a:gd name="T3" fmla="*/ 256 h 512"/>
              <a:gd name="T4" fmla="*/ 416 w 512"/>
              <a:gd name="T5" fmla="*/ 330 h 512"/>
              <a:gd name="T6" fmla="*/ 394 w 512"/>
              <a:gd name="T7" fmla="*/ 341 h 512"/>
              <a:gd name="T8" fmla="*/ 384 w 512"/>
              <a:gd name="T9" fmla="*/ 320 h 512"/>
              <a:gd name="T10" fmla="*/ 371 w 512"/>
              <a:gd name="T11" fmla="*/ 334 h 512"/>
              <a:gd name="T12" fmla="*/ 338 w 512"/>
              <a:gd name="T13" fmla="*/ 359 h 512"/>
              <a:gd name="T14" fmla="*/ 318 w 512"/>
              <a:gd name="T15" fmla="*/ 376 h 512"/>
              <a:gd name="T16" fmla="*/ 277 w 512"/>
              <a:gd name="T17" fmla="*/ 370 h 512"/>
              <a:gd name="T18" fmla="*/ 250 w 512"/>
              <a:gd name="T19" fmla="*/ 384 h 512"/>
              <a:gd name="T20" fmla="*/ 217 w 512"/>
              <a:gd name="T21" fmla="*/ 381 h 512"/>
              <a:gd name="T22" fmla="*/ 172 w 512"/>
              <a:gd name="T23" fmla="*/ 368 h 512"/>
              <a:gd name="T24" fmla="*/ 128 w 512"/>
              <a:gd name="T25" fmla="*/ 320 h 512"/>
              <a:gd name="T26" fmla="*/ 117 w 512"/>
              <a:gd name="T27" fmla="*/ 341 h 512"/>
              <a:gd name="T28" fmla="*/ 96 w 512"/>
              <a:gd name="T29" fmla="*/ 330 h 512"/>
              <a:gd name="T30" fmla="*/ 106 w 512"/>
              <a:gd name="T31" fmla="*/ 170 h 512"/>
              <a:gd name="T32" fmla="*/ 106 w 512"/>
              <a:gd name="T33" fmla="*/ 149 h 512"/>
              <a:gd name="T34" fmla="*/ 128 w 512"/>
              <a:gd name="T35" fmla="*/ 160 h 512"/>
              <a:gd name="T36" fmla="*/ 224 w 512"/>
              <a:gd name="T37" fmla="*/ 181 h 512"/>
              <a:gd name="T38" fmla="*/ 261 w 512"/>
              <a:gd name="T39" fmla="*/ 161 h 512"/>
              <a:gd name="T40" fmla="*/ 343 w 512"/>
              <a:gd name="T41" fmla="*/ 181 h 512"/>
              <a:gd name="T42" fmla="*/ 384 w 512"/>
              <a:gd name="T43" fmla="*/ 160 h 512"/>
              <a:gd name="T44" fmla="*/ 405 w 512"/>
              <a:gd name="T45" fmla="*/ 149 h 512"/>
              <a:gd name="T46" fmla="*/ 405 w 512"/>
              <a:gd name="T47" fmla="*/ 170 h 512"/>
              <a:gd name="T48" fmla="*/ 416 w 512"/>
              <a:gd name="T49" fmla="*/ 330 h 512"/>
              <a:gd name="T50" fmla="*/ 350 w 512"/>
              <a:gd name="T51" fmla="*/ 328 h 512"/>
              <a:gd name="T52" fmla="*/ 335 w 512"/>
              <a:gd name="T53" fmla="*/ 337 h 512"/>
              <a:gd name="T54" fmla="*/ 328 w 512"/>
              <a:gd name="T55" fmla="*/ 332 h 512"/>
              <a:gd name="T56" fmla="*/ 294 w 512"/>
              <a:gd name="T57" fmla="*/ 274 h 512"/>
              <a:gd name="T58" fmla="*/ 275 w 512"/>
              <a:gd name="T59" fmla="*/ 284 h 512"/>
              <a:gd name="T60" fmla="*/ 310 w 512"/>
              <a:gd name="T61" fmla="*/ 343 h 512"/>
              <a:gd name="T62" fmla="*/ 290 w 512"/>
              <a:gd name="T63" fmla="*/ 353 h 512"/>
              <a:gd name="T64" fmla="*/ 243 w 512"/>
              <a:gd name="T65" fmla="*/ 296 h 512"/>
              <a:gd name="T66" fmla="*/ 260 w 512"/>
              <a:gd name="T67" fmla="*/ 345 h 512"/>
              <a:gd name="T68" fmla="*/ 256 w 512"/>
              <a:gd name="T69" fmla="*/ 361 h 512"/>
              <a:gd name="T70" fmla="*/ 239 w 512"/>
              <a:gd name="T71" fmla="*/ 357 h 512"/>
              <a:gd name="T72" fmla="*/ 228 w 512"/>
              <a:gd name="T73" fmla="*/ 337 h 512"/>
              <a:gd name="T74" fmla="*/ 220 w 512"/>
              <a:gd name="T75" fmla="*/ 325 h 512"/>
              <a:gd name="T76" fmla="*/ 202 w 512"/>
              <a:gd name="T77" fmla="*/ 337 h 512"/>
              <a:gd name="T78" fmla="*/ 207 w 512"/>
              <a:gd name="T79" fmla="*/ 363 h 512"/>
              <a:gd name="T80" fmla="*/ 158 w 512"/>
              <a:gd name="T81" fmla="*/ 304 h 512"/>
              <a:gd name="T82" fmla="*/ 128 w 512"/>
              <a:gd name="T83" fmla="*/ 298 h 512"/>
              <a:gd name="T84" fmla="*/ 184 w 512"/>
              <a:gd name="T85" fmla="*/ 202 h 512"/>
              <a:gd name="T86" fmla="*/ 160 w 512"/>
              <a:gd name="T87" fmla="*/ 234 h 512"/>
              <a:gd name="T88" fmla="*/ 193 w 512"/>
              <a:gd name="T89" fmla="*/ 266 h 512"/>
              <a:gd name="T90" fmla="*/ 349 w 512"/>
              <a:gd name="T91" fmla="*/ 319 h 512"/>
              <a:gd name="T92" fmla="*/ 384 w 512"/>
              <a:gd name="T93" fmla="*/ 202 h 512"/>
              <a:gd name="T94" fmla="*/ 362 w 512"/>
              <a:gd name="T95" fmla="*/ 298 h 512"/>
              <a:gd name="T96" fmla="*/ 322 w 512"/>
              <a:gd name="T97" fmla="*/ 230 h 512"/>
              <a:gd name="T98" fmla="*/ 190 w 512"/>
              <a:gd name="T99" fmla="*/ 245 h 512"/>
              <a:gd name="T100" fmla="*/ 181 w 512"/>
              <a:gd name="T101" fmla="*/ 234 h 512"/>
              <a:gd name="T102" fmla="*/ 268 w 512"/>
              <a:gd name="T103" fmla="*/ 182 h 512"/>
              <a:gd name="T104" fmla="*/ 341 w 512"/>
              <a:gd name="T105" fmla="*/ 202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12" h="512">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moveTo>
                  <a:pt x="416" y="330"/>
                </a:moveTo>
                <a:cubicBezTo>
                  <a:pt x="416" y="336"/>
                  <a:pt x="411" y="341"/>
                  <a:pt x="405" y="341"/>
                </a:cubicBezTo>
                <a:cubicBezTo>
                  <a:pt x="394" y="341"/>
                  <a:pt x="394" y="341"/>
                  <a:pt x="394" y="341"/>
                </a:cubicBezTo>
                <a:cubicBezTo>
                  <a:pt x="388" y="341"/>
                  <a:pt x="384" y="336"/>
                  <a:pt x="384" y="330"/>
                </a:cubicBezTo>
                <a:cubicBezTo>
                  <a:pt x="384" y="320"/>
                  <a:pt x="384" y="320"/>
                  <a:pt x="384" y="320"/>
                </a:cubicBezTo>
                <a:cubicBezTo>
                  <a:pt x="371" y="320"/>
                  <a:pt x="371" y="320"/>
                  <a:pt x="371" y="320"/>
                </a:cubicBezTo>
                <a:cubicBezTo>
                  <a:pt x="372" y="324"/>
                  <a:pt x="372" y="329"/>
                  <a:pt x="371" y="334"/>
                </a:cubicBezTo>
                <a:cubicBezTo>
                  <a:pt x="368" y="342"/>
                  <a:pt x="363" y="350"/>
                  <a:pt x="355" y="354"/>
                </a:cubicBezTo>
                <a:cubicBezTo>
                  <a:pt x="350" y="357"/>
                  <a:pt x="344" y="359"/>
                  <a:pt x="338" y="359"/>
                </a:cubicBezTo>
                <a:cubicBezTo>
                  <a:pt x="336" y="359"/>
                  <a:pt x="334" y="358"/>
                  <a:pt x="332" y="358"/>
                </a:cubicBezTo>
                <a:cubicBezTo>
                  <a:pt x="330" y="365"/>
                  <a:pt x="325" y="372"/>
                  <a:pt x="318" y="376"/>
                </a:cubicBezTo>
                <a:cubicBezTo>
                  <a:pt x="313" y="380"/>
                  <a:pt x="307" y="381"/>
                  <a:pt x="301" y="381"/>
                </a:cubicBezTo>
                <a:cubicBezTo>
                  <a:pt x="292" y="381"/>
                  <a:pt x="283" y="377"/>
                  <a:pt x="277" y="370"/>
                </a:cubicBezTo>
                <a:cubicBezTo>
                  <a:pt x="274" y="374"/>
                  <a:pt x="271" y="377"/>
                  <a:pt x="267" y="379"/>
                </a:cubicBezTo>
                <a:cubicBezTo>
                  <a:pt x="261" y="382"/>
                  <a:pt x="256" y="384"/>
                  <a:pt x="250" y="384"/>
                </a:cubicBezTo>
                <a:cubicBezTo>
                  <a:pt x="241" y="384"/>
                  <a:pt x="232" y="380"/>
                  <a:pt x="226" y="374"/>
                </a:cubicBezTo>
                <a:cubicBezTo>
                  <a:pt x="224" y="376"/>
                  <a:pt x="221" y="379"/>
                  <a:pt x="217" y="381"/>
                </a:cubicBezTo>
                <a:cubicBezTo>
                  <a:pt x="212" y="384"/>
                  <a:pt x="207" y="385"/>
                  <a:pt x="202" y="385"/>
                </a:cubicBezTo>
                <a:cubicBezTo>
                  <a:pt x="190" y="385"/>
                  <a:pt x="178" y="379"/>
                  <a:pt x="172" y="368"/>
                </a:cubicBezTo>
                <a:cubicBezTo>
                  <a:pt x="143" y="320"/>
                  <a:pt x="143" y="320"/>
                  <a:pt x="143" y="320"/>
                </a:cubicBezTo>
                <a:cubicBezTo>
                  <a:pt x="128" y="320"/>
                  <a:pt x="128" y="320"/>
                  <a:pt x="128" y="320"/>
                </a:cubicBezTo>
                <a:cubicBezTo>
                  <a:pt x="128" y="330"/>
                  <a:pt x="128" y="330"/>
                  <a:pt x="128" y="330"/>
                </a:cubicBezTo>
                <a:cubicBezTo>
                  <a:pt x="128" y="336"/>
                  <a:pt x="123" y="341"/>
                  <a:pt x="117" y="341"/>
                </a:cubicBezTo>
                <a:cubicBezTo>
                  <a:pt x="106" y="341"/>
                  <a:pt x="106" y="341"/>
                  <a:pt x="106" y="341"/>
                </a:cubicBezTo>
                <a:cubicBezTo>
                  <a:pt x="100" y="341"/>
                  <a:pt x="96" y="336"/>
                  <a:pt x="96" y="330"/>
                </a:cubicBezTo>
                <a:cubicBezTo>
                  <a:pt x="96" y="324"/>
                  <a:pt x="100" y="320"/>
                  <a:pt x="106" y="320"/>
                </a:cubicBezTo>
                <a:cubicBezTo>
                  <a:pt x="106" y="170"/>
                  <a:pt x="106" y="170"/>
                  <a:pt x="106" y="170"/>
                </a:cubicBezTo>
                <a:cubicBezTo>
                  <a:pt x="100" y="170"/>
                  <a:pt x="96" y="166"/>
                  <a:pt x="96" y="160"/>
                </a:cubicBezTo>
                <a:cubicBezTo>
                  <a:pt x="96" y="154"/>
                  <a:pt x="100" y="149"/>
                  <a:pt x="106" y="149"/>
                </a:cubicBezTo>
                <a:cubicBezTo>
                  <a:pt x="117" y="149"/>
                  <a:pt x="117" y="149"/>
                  <a:pt x="117" y="149"/>
                </a:cubicBezTo>
                <a:cubicBezTo>
                  <a:pt x="123" y="149"/>
                  <a:pt x="128" y="154"/>
                  <a:pt x="128" y="160"/>
                </a:cubicBezTo>
                <a:cubicBezTo>
                  <a:pt x="128" y="181"/>
                  <a:pt x="128" y="181"/>
                  <a:pt x="128" y="181"/>
                </a:cubicBezTo>
                <a:cubicBezTo>
                  <a:pt x="224" y="181"/>
                  <a:pt x="224" y="181"/>
                  <a:pt x="224" y="181"/>
                </a:cubicBezTo>
                <a:cubicBezTo>
                  <a:pt x="224" y="181"/>
                  <a:pt x="224" y="181"/>
                  <a:pt x="224" y="181"/>
                </a:cubicBezTo>
                <a:cubicBezTo>
                  <a:pt x="261" y="161"/>
                  <a:pt x="261" y="161"/>
                  <a:pt x="261" y="161"/>
                </a:cubicBezTo>
                <a:cubicBezTo>
                  <a:pt x="264" y="160"/>
                  <a:pt x="267" y="159"/>
                  <a:pt x="269" y="160"/>
                </a:cubicBezTo>
                <a:cubicBezTo>
                  <a:pt x="343" y="181"/>
                  <a:pt x="343" y="181"/>
                  <a:pt x="343" y="181"/>
                </a:cubicBezTo>
                <a:cubicBezTo>
                  <a:pt x="384" y="181"/>
                  <a:pt x="384" y="181"/>
                  <a:pt x="384" y="181"/>
                </a:cubicBezTo>
                <a:cubicBezTo>
                  <a:pt x="384" y="160"/>
                  <a:pt x="384" y="160"/>
                  <a:pt x="384" y="160"/>
                </a:cubicBezTo>
                <a:cubicBezTo>
                  <a:pt x="384" y="154"/>
                  <a:pt x="388" y="149"/>
                  <a:pt x="394" y="149"/>
                </a:cubicBezTo>
                <a:cubicBezTo>
                  <a:pt x="405" y="149"/>
                  <a:pt x="405" y="149"/>
                  <a:pt x="405" y="149"/>
                </a:cubicBezTo>
                <a:cubicBezTo>
                  <a:pt x="411" y="149"/>
                  <a:pt x="416" y="154"/>
                  <a:pt x="416" y="160"/>
                </a:cubicBezTo>
                <a:cubicBezTo>
                  <a:pt x="416" y="166"/>
                  <a:pt x="411" y="170"/>
                  <a:pt x="405" y="170"/>
                </a:cubicBezTo>
                <a:cubicBezTo>
                  <a:pt x="405" y="320"/>
                  <a:pt x="405" y="320"/>
                  <a:pt x="405" y="320"/>
                </a:cubicBezTo>
                <a:cubicBezTo>
                  <a:pt x="411" y="320"/>
                  <a:pt x="416" y="324"/>
                  <a:pt x="416" y="330"/>
                </a:cubicBezTo>
                <a:close/>
                <a:moveTo>
                  <a:pt x="349" y="319"/>
                </a:moveTo>
                <a:cubicBezTo>
                  <a:pt x="350" y="322"/>
                  <a:pt x="351" y="325"/>
                  <a:pt x="350" y="328"/>
                </a:cubicBezTo>
                <a:cubicBezTo>
                  <a:pt x="349" y="332"/>
                  <a:pt x="347" y="334"/>
                  <a:pt x="344" y="336"/>
                </a:cubicBezTo>
                <a:cubicBezTo>
                  <a:pt x="342" y="337"/>
                  <a:pt x="338" y="338"/>
                  <a:pt x="335" y="337"/>
                </a:cubicBezTo>
                <a:cubicBezTo>
                  <a:pt x="332" y="336"/>
                  <a:pt x="330" y="334"/>
                  <a:pt x="328" y="332"/>
                </a:cubicBezTo>
                <a:cubicBezTo>
                  <a:pt x="328" y="332"/>
                  <a:pt x="328" y="332"/>
                  <a:pt x="328" y="332"/>
                </a:cubicBezTo>
                <a:cubicBezTo>
                  <a:pt x="328" y="332"/>
                  <a:pt x="328" y="332"/>
                  <a:pt x="328" y="331"/>
                </a:cubicBezTo>
                <a:cubicBezTo>
                  <a:pt x="294" y="274"/>
                  <a:pt x="294" y="274"/>
                  <a:pt x="294" y="274"/>
                </a:cubicBezTo>
                <a:cubicBezTo>
                  <a:pt x="291" y="268"/>
                  <a:pt x="284" y="267"/>
                  <a:pt x="279" y="270"/>
                </a:cubicBezTo>
                <a:cubicBezTo>
                  <a:pt x="274" y="273"/>
                  <a:pt x="272" y="279"/>
                  <a:pt x="275" y="284"/>
                </a:cubicBezTo>
                <a:cubicBezTo>
                  <a:pt x="310" y="343"/>
                  <a:pt x="310" y="343"/>
                  <a:pt x="310" y="343"/>
                </a:cubicBezTo>
                <a:cubicBezTo>
                  <a:pt x="310" y="343"/>
                  <a:pt x="310" y="343"/>
                  <a:pt x="310" y="343"/>
                </a:cubicBezTo>
                <a:cubicBezTo>
                  <a:pt x="313" y="348"/>
                  <a:pt x="313" y="355"/>
                  <a:pt x="307" y="358"/>
                </a:cubicBezTo>
                <a:cubicBezTo>
                  <a:pt x="301" y="361"/>
                  <a:pt x="294" y="359"/>
                  <a:pt x="290" y="353"/>
                </a:cubicBezTo>
                <a:cubicBezTo>
                  <a:pt x="258" y="300"/>
                  <a:pt x="258" y="300"/>
                  <a:pt x="258" y="300"/>
                </a:cubicBezTo>
                <a:cubicBezTo>
                  <a:pt x="255" y="295"/>
                  <a:pt x="249" y="293"/>
                  <a:pt x="243" y="296"/>
                </a:cubicBezTo>
                <a:cubicBezTo>
                  <a:pt x="238" y="299"/>
                  <a:pt x="237" y="306"/>
                  <a:pt x="240" y="311"/>
                </a:cubicBezTo>
                <a:cubicBezTo>
                  <a:pt x="260" y="345"/>
                  <a:pt x="260" y="345"/>
                  <a:pt x="260" y="345"/>
                </a:cubicBezTo>
                <a:cubicBezTo>
                  <a:pt x="262" y="347"/>
                  <a:pt x="262" y="350"/>
                  <a:pt x="261" y="353"/>
                </a:cubicBezTo>
                <a:cubicBezTo>
                  <a:pt x="261" y="356"/>
                  <a:pt x="259" y="359"/>
                  <a:pt x="256" y="361"/>
                </a:cubicBezTo>
                <a:cubicBezTo>
                  <a:pt x="250" y="364"/>
                  <a:pt x="243" y="362"/>
                  <a:pt x="239" y="357"/>
                </a:cubicBezTo>
                <a:cubicBezTo>
                  <a:pt x="239" y="357"/>
                  <a:pt x="239" y="357"/>
                  <a:pt x="239" y="357"/>
                </a:cubicBezTo>
                <a:cubicBezTo>
                  <a:pt x="228" y="337"/>
                  <a:pt x="228" y="337"/>
                  <a:pt x="228" y="337"/>
                </a:cubicBezTo>
                <a:cubicBezTo>
                  <a:pt x="228" y="337"/>
                  <a:pt x="228" y="337"/>
                  <a:pt x="228" y="337"/>
                </a:cubicBezTo>
                <a:cubicBezTo>
                  <a:pt x="228" y="337"/>
                  <a:pt x="228" y="337"/>
                  <a:pt x="228" y="337"/>
                </a:cubicBezTo>
                <a:cubicBezTo>
                  <a:pt x="220" y="325"/>
                  <a:pt x="220" y="325"/>
                  <a:pt x="220" y="325"/>
                </a:cubicBezTo>
                <a:cubicBezTo>
                  <a:pt x="217" y="320"/>
                  <a:pt x="210" y="319"/>
                  <a:pt x="206" y="322"/>
                </a:cubicBezTo>
                <a:cubicBezTo>
                  <a:pt x="201" y="325"/>
                  <a:pt x="199" y="332"/>
                  <a:pt x="202" y="337"/>
                </a:cubicBezTo>
                <a:cubicBezTo>
                  <a:pt x="210" y="348"/>
                  <a:pt x="210" y="348"/>
                  <a:pt x="210" y="348"/>
                </a:cubicBezTo>
                <a:cubicBezTo>
                  <a:pt x="211" y="350"/>
                  <a:pt x="214" y="358"/>
                  <a:pt x="207" y="363"/>
                </a:cubicBezTo>
                <a:cubicBezTo>
                  <a:pt x="201" y="366"/>
                  <a:pt x="193" y="362"/>
                  <a:pt x="190" y="357"/>
                </a:cubicBezTo>
                <a:cubicBezTo>
                  <a:pt x="158" y="304"/>
                  <a:pt x="158" y="304"/>
                  <a:pt x="158" y="304"/>
                </a:cubicBezTo>
                <a:cubicBezTo>
                  <a:pt x="156" y="300"/>
                  <a:pt x="153" y="298"/>
                  <a:pt x="149" y="298"/>
                </a:cubicBezTo>
                <a:cubicBezTo>
                  <a:pt x="128" y="298"/>
                  <a:pt x="128" y="298"/>
                  <a:pt x="128" y="298"/>
                </a:cubicBezTo>
                <a:cubicBezTo>
                  <a:pt x="128" y="202"/>
                  <a:pt x="128" y="202"/>
                  <a:pt x="128" y="202"/>
                </a:cubicBezTo>
                <a:cubicBezTo>
                  <a:pt x="184" y="202"/>
                  <a:pt x="184" y="202"/>
                  <a:pt x="184" y="202"/>
                </a:cubicBezTo>
                <a:cubicBezTo>
                  <a:pt x="176" y="207"/>
                  <a:pt x="176" y="207"/>
                  <a:pt x="176" y="207"/>
                </a:cubicBezTo>
                <a:cubicBezTo>
                  <a:pt x="166" y="213"/>
                  <a:pt x="160" y="223"/>
                  <a:pt x="160" y="234"/>
                </a:cubicBezTo>
                <a:cubicBezTo>
                  <a:pt x="160" y="244"/>
                  <a:pt x="164" y="254"/>
                  <a:pt x="170" y="260"/>
                </a:cubicBezTo>
                <a:cubicBezTo>
                  <a:pt x="177" y="265"/>
                  <a:pt x="185" y="267"/>
                  <a:pt x="193" y="266"/>
                </a:cubicBezTo>
                <a:cubicBezTo>
                  <a:pt x="307" y="247"/>
                  <a:pt x="307" y="247"/>
                  <a:pt x="307" y="247"/>
                </a:cubicBezTo>
                <a:lnTo>
                  <a:pt x="349" y="319"/>
                </a:lnTo>
                <a:close/>
                <a:moveTo>
                  <a:pt x="341" y="202"/>
                </a:moveTo>
                <a:cubicBezTo>
                  <a:pt x="384" y="202"/>
                  <a:pt x="384" y="202"/>
                  <a:pt x="384" y="202"/>
                </a:cubicBezTo>
                <a:cubicBezTo>
                  <a:pt x="384" y="298"/>
                  <a:pt x="384" y="298"/>
                  <a:pt x="384" y="298"/>
                </a:cubicBezTo>
                <a:cubicBezTo>
                  <a:pt x="362" y="298"/>
                  <a:pt x="362" y="298"/>
                  <a:pt x="362" y="298"/>
                </a:cubicBezTo>
                <a:cubicBezTo>
                  <a:pt x="362" y="298"/>
                  <a:pt x="362" y="299"/>
                  <a:pt x="361" y="299"/>
                </a:cubicBezTo>
                <a:cubicBezTo>
                  <a:pt x="322" y="230"/>
                  <a:pt x="322" y="230"/>
                  <a:pt x="322" y="230"/>
                </a:cubicBezTo>
                <a:cubicBezTo>
                  <a:pt x="320" y="226"/>
                  <a:pt x="316" y="224"/>
                  <a:pt x="311" y="225"/>
                </a:cubicBezTo>
                <a:cubicBezTo>
                  <a:pt x="190" y="245"/>
                  <a:pt x="190" y="245"/>
                  <a:pt x="190" y="245"/>
                </a:cubicBezTo>
                <a:cubicBezTo>
                  <a:pt x="187" y="246"/>
                  <a:pt x="185" y="245"/>
                  <a:pt x="184" y="244"/>
                </a:cubicBezTo>
                <a:cubicBezTo>
                  <a:pt x="182" y="242"/>
                  <a:pt x="181" y="238"/>
                  <a:pt x="181" y="234"/>
                </a:cubicBezTo>
                <a:cubicBezTo>
                  <a:pt x="181" y="229"/>
                  <a:pt x="184" y="227"/>
                  <a:pt x="186" y="226"/>
                </a:cubicBezTo>
                <a:cubicBezTo>
                  <a:pt x="268" y="182"/>
                  <a:pt x="268" y="182"/>
                  <a:pt x="268" y="182"/>
                </a:cubicBezTo>
                <a:cubicBezTo>
                  <a:pt x="338" y="202"/>
                  <a:pt x="338" y="202"/>
                  <a:pt x="338" y="202"/>
                </a:cubicBezTo>
                <a:cubicBezTo>
                  <a:pt x="339" y="202"/>
                  <a:pt x="340" y="202"/>
                  <a:pt x="341" y="202"/>
                </a:cubicBezTo>
                <a:close/>
              </a:path>
            </a:pathLst>
          </a:custGeom>
          <a:solidFill>
            <a:srgbClr val="00B0F0"/>
          </a:solidFill>
          <a:ln>
            <a:noFill/>
          </a:ln>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grpSp>
        <p:nvGrpSpPr>
          <p:cNvPr id="20" name="Group 349"/>
          <p:cNvGrpSpPr>
            <a:grpSpLocks noChangeAspect="1"/>
          </p:cNvGrpSpPr>
          <p:nvPr/>
        </p:nvGrpSpPr>
        <p:grpSpPr bwMode="auto">
          <a:xfrm>
            <a:off x="1396730" y="3682529"/>
            <a:ext cx="485512" cy="485512"/>
            <a:chOff x="5018" y="1229"/>
            <a:chExt cx="340" cy="340"/>
          </a:xfrm>
          <a:solidFill>
            <a:srgbClr val="ED6113"/>
          </a:solidFill>
        </p:grpSpPr>
        <p:sp>
          <p:nvSpPr>
            <p:cNvPr id="21" name="Freeform 350"/>
            <p:cNvSpPr>
              <a:spLocks noEditPoints="1"/>
            </p:cNvSpPr>
            <p:nvPr/>
          </p:nvSpPr>
          <p:spPr bwMode="auto">
            <a:xfrm>
              <a:off x="5103" y="1293"/>
              <a:ext cx="170" cy="212"/>
            </a:xfrm>
            <a:custGeom>
              <a:avLst/>
              <a:gdLst>
                <a:gd name="T0" fmla="*/ 160 w 256"/>
                <a:gd name="T1" fmla="*/ 85 h 320"/>
                <a:gd name="T2" fmla="*/ 10 w 256"/>
                <a:gd name="T3" fmla="*/ 85 h 320"/>
                <a:gd name="T4" fmla="*/ 0 w 256"/>
                <a:gd name="T5" fmla="*/ 96 h 320"/>
                <a:gd name="T6" fmla="*/ 0 w 256"/>
                <a:gd name="T7" fmla="*/ 309 h 320"/>
                <a:gd name="T8" fmla="*/ 10 w 256"/>
                <a:gd name="T9" fmla="*/ 320 h 320"/>
                <a:gd name="T10" fmla="*/ 160 w 256"/>
                <a:gd name="T11" fmla="*/ 320 h 320"/>
                <a:gd name="T12" fmla="*/ 170 w 256"/>
                <a:gd name="T13" fmla="*/ 309 h 320"/>
                <a:gd name="T14" fmla="*/ 170 w 256"/>
                <a:gd name="T15" fmla="*/ 96 h 320"/>
                <a:gd name="T16" fmla="*/ 160 w 256"/>
                <a:gd name="T17" fmla="*/ 85 h 320"/>
                <a:gd name="T18" fmla="*/ 149 w 256"/>
                <a:gd name="T19" fmla="*/ 298 h 320"/>
                <a:gd name="T20" fmla="*/ 21 w 256"/>
                <a:gd name="T21" fmla="*/ 298 h 320"/>
                <a:gd name="T22" fmla="*/ 21 w 256"/>
                <a:gd name="T23" fmla="*/ 106 h 320"/>
                <a:gd name="T24" fmla="*/ 149 w 256"/>
                <a:gd name="T25" fmla="*/ 106 h 320"/>
                <a:gd name="T26" fmla="*/ 149 w 256"/>
                <a:gd name="T27" fmla="*/ 298 h 320"/>
                <a:gd name="T28" fmla="*/ 213 w 256"/>
                <a:gd name="T29" fmla="*/ 53 h 320"/>
                <a:gd name="T30" fmla="*/ 213 w 256"/>
                <a:gd name="T31" fmla="*/ 266 h 320"/>
                <a:gd name="T32" fmla="*/ 202 w 256"/>
                <a:gd name="T33" fmla="*/ 277 h 320"/>
                <a:gd name="T34" fmla="*/ 192 w 256"/>
                <a:gd name="T35" fmla="*/ 266 h 320"/>
                <a:gd name="T36" fmla="*/ 192 w 256"/>
                <a:gd name="T37" fmla="*/ 64 h 320"/>
                <a:gd name="T38" fmla="*/ 53 w 256"/>
                <a:gd name="T39" fmla="*/ 64 h 320"/>
                <a:gd name="T40" fmla="*/ 42 w 256"/>
                <a:gd name="T41" fmla="*/ 53 h 320"/>
                <a:gd name="T42" fmla="*/ 53 w 256"/>
                <a:gd name="T43" fmla="*/ 42 h 320"/>
                <a:gd name="T44" fmla="*/ 202 w 256"/>
                <a:gd name="T45" fmla="*/ 42 h 320"/>
                <a:gd name="T46" fmla="*/ 213 w 256"/>
                <a:gd name="T47" fmla="*/ 53 h 320"/>
                <a:gd name="T48" fmla="*/ 256 w 256"/>
                <a:gd name="T49" fmla="*/ 10 h 320"/>
                <a:gd name="T50" fmla="*/ 256 w 256"/>
                <a:gd name="T51" fmla="*/ 224 h 320"/>
                <a:gd name="T52" fmla="*/ 245 w 256"/>
                <a:gd name="T53" fmla="*/ 234 h 320"/>
                <a:gd name="T54" fmla="*/ 234 w 256"/>
                <a:gd name="T55" fmla="*/ 224 h 320"/>
                <a:gd name="T56" fmla="*/ 234 w 256"/>
                <a:gd name="T57" fmla="*/ 21 h 320"/>
                <a:gd name="T58" fmla="*/ 96 w 256"/>
                <a:gd name="T59" fmla="*/ 21 h 320"/>
                <a:gd name="T60" fmla="*/ 85 w 256"/>
                <a:gd name="T61" fmla="*/ 10 h 320"/>
                <a:gd name="T62" fmla="*/ 96 w 256"/>
                <a:gd name="T63" fmla="*/ 0 h 320"/>
                <a:gd name="T64" fmla="*/ 245 w 256"/>
                <a:gd name="T65" fmla="*/ 0 h 320"/>
                <a:gd name="T66" fmla="*/ 256 w 256"/>
                <a:gd name="T67" fmla="*/ 10 h 320"/>
                <a:gd name="T68" fmla="*/ 32 w 256"/>
                <a:gd name="T69" fmla="*/ 266 h 320"/>
                <a:gd name="T70" fmla="*/ 42 w 256"/>
                <a:gd name="T71" fmla="*/ 256 h 320"/>
                <a:gd name="T72" fmla="*/ 128 w 256"/>
                <a:gd name="T73" fmla="*/ 256 h 320"/>
                <a:gd name="T74" fmla="*/ 138 w 256"/>
                <a:gd name="T75" fmla="*/ 266 h 320"/>
                <a:gd name="T76" fmla="*/ 128 w 256"/>
                <a:gd name="T77" fmla="*/ 277 h 320"/>
                <a:gd name="T78" fmla="*/ 42 w 256"/>
                <a:gd name="T79" fmla="*/ 277 h 320"/>
                <a:gd name="T80" fmla="*/ 32 w 256"/>
                <a:gd name="T81" fmla="*/ 266 h 320"/>
                <a:gd name="T82" fmla="*/ 32 w 256"/>
                <a:gd name="T83" fmla="*/ 224 h 320"/>
                <a:gd name="T84" fmla="*/ 42 w 256"/>
                <a:gd name="T85" fmla="*/ 213 h 320"/>
                <a:gd name="T86" fmla="*/ 128 w 256"/>
                <a:gd name="T87" fmla="*/ 213 h 320"/>
                <a:gd name="T88" fmla="*/ 138 w 256"/>
                <a:gd name="T89" fmla="*/ 224 h 320"/>
                <a:gd name="T90" fmla="*/ 128 w 256"/>
                <a:gd name="T91" fmla="*/ 234 h 320"/>
                <a:gd name="T92" fmla="*/ 42 w 256"/>
                <a:gd name="T93" fmla="*/ 234 h 320"/>
                <a:gd name="T94" fmla="*/ 32 w 256"/>
                <a:gd name="T95" fmla="*/ 224 h 320"/>
                <a:gd name="T96" fmla="*/ 32 w 256"/>
                <a:gd name="T97" fmla="*/ 181 h 320"/>
                <a:gd name="T98" fmla="*/ 42 w 256"/>
                <a:gd name="T99" fmla="*/ 170 h 320"/>
                <a:gd name="T100" fmla="*/ 128 w 256"/>
                <a:gd name="T101" fmla="*/ 170 h 320"/>
                <a:gd name="T102" fmla="*/ 138 w 256"/>
                <a:gd name="T103" fmla="*/ 181 h 320"/>
                <a:gd name="T104" fmla="*/ 128 w 256"/>
                <a:gd name="T105" fmla="*/ 192 h 320"/>
                <a:gd name="T106" fmla="*/ 42 w 256"/>
                <a:gd name="T107" fmla="*/ 192 h 320"/>
                <a:gd name="T108" fmla="*/ 32 w 256"/>
                <a:gd name="T109" fmla="*/ 181 h 320"/>
                <a:gd name="T110" fmla="*/ 32 w 256"/>
                <a:gd name="T111" fmla="*/ 138 h 320"/>
                <a:gd name="T112" fmla="*/ 42 w 256"/>
                <a:gd name="T113" fmla="*/ 128 h 320"/>
                <a:gd name="T114" fmla="*/ 128 w 256"/>
                <a:gd name="T115" fmla="*/ 128 h 320"/>
                <a:gd name="T116" fmla="*/ 138 w 256"/>
                <a:gd name="T117" fmla="*/ 138 h 320"/>
                <a:gd name="T118" fmla="*/ 128 w 256"/>
                <a:gd name="T119" fmla="*/ 149 h 320"/>
                <a:gd name="T120" fmla="*/ 42 w 256"/>
                <a:gd name="T121" fmla="*/ 149 h 320"/>
                <a:gd name="T122" fmla="*/ 32 w 256"/>
                <a:gd name="T123" fmla="*/ 138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56" h="320">
                  <a:moveTo>
                    <a:pt x="160" y="85"/>
                  </a:moveTo>
                  <a:cubicBezTo>
                    <a:pt x="10" y="85"/>
                    <a:pt x="10" y="85"/>
                    <a:pt x="10" y="85"/>
                  </a:cubicBezTo>
                  <a:cubicBezTo>
                    <a:pt x="4" y="85"/>
                    <a:pt x="0" y="90"/>
                    <a:pt x="0" y="96"/>
                  </a:cubicBezTo>
                  <a:cubicBezTo>
                    <a:pt x="0" y="309"/>
                    <a:pt x="0" y="309"/>
                    <a:pt x="0" y="309"/>
                  </a:cubicBezTo>
                  <a:cubicBezTo>
                    <a:pt x="0" y="315"/>
                    <a:pt x="4" y="320"/>
                    <a:pt x="10" y="320"/>
                  </a:cubicBezTo>
                  <a:cubicBezTo>
                    <a:pt x="160" y="320"/>
                    <a:pt x="160" y="320"/>
                    <a:pt x="160" y="320"/>
                  </a:cubicBezTo>
                  <a:cubicBezTo>
                    <a:pt x="166" y="320"/>
                    <a:pt x="170" y="315"/>
                    <a:pt x="170" y="309"/>
                  </a:cubicBezTo>
                  <a:cubicBezTo>
                    <a:pt x="170" y="96"/>
                    <a:pt x="170" y="96"/>
                    <a:pt x="170" y="96"/>
                  </a:cubicBezTo>
                  <a:cubicBezTo>
                    <a:pt x="170" y="90"/>
                    <a:pt x="166" y="85"/>
                    <a:pt x="160" y="85"/>
                  </a:cubicBezTo>
                  <a:close/>
                  <a:moveTo>
                    <a:pt x="149" y="298"/>
                  </a:moveTo>
                  <a:cubicBezTo>
                    <a:pt x="21" y="298"/>
                    <a:pt x="21" y="298"/>
                    <a:pt x="21" y="298"/>
                  </a:cubicBezTo>
                  <a:cubicBezTo>
                    <a:pt x="21" y="106"/>
                    <a:pt x="21" y="106"/>
                    <a:pt x="21" y="106"/>
                  </a:cubicBezTo>
                  <a:cubicBezTo>
                    <a:pt x="149" y="106"/>
                    <a:pt x="149" y="106"/>
                    <a:pt x="149" y="106"/>
                  </a:cubicBezTo>
                  <a:lnTo>
                    <a:pt x="149" y="298"/>
                  </a:lnTo>
                  <a:close/>
                  <a:moveTo>
                    <a:pt x="213" y="53"/>
                  </a:moveTo>
                  <a:cubicBezTo>
                    <a:pt x="213" y="266"/>
                    <a:pt x="213" y="266"/>
                    <a:pt x="213" y="266"/>
                  </a:cubicBezTo>
                  <a:cubicBezTo>
                    <a:pt x="213" y="272"/>
                    <a:pt x="208" y="277"/>
                    <a:pt x="202" y="277"/>
                  </a:cubicBezTo>
                  <a:cubicBezTo>
                    <a:pt x="196" y="277"/>
                    <a:pt x="192" y="272"/>
                    <a:pt x="192" y="266"/>
                  </a:cubicBezTo>
                  <a:cubicBezTo>
                    <a:pt x="192" y="64"/>
                    <a:pt x="192" y="64"/>
                    <a:pt x="192" y="64"/>
                  </a:cubicBezTo>
                  <a:cubicBezTo>
                    <a:pt x="53" y="64"/>
                    <a:pt x="53" y="64"/>
                    <a:pt x="53" y="64"/>
                  </a:cubicBezTo>
                  <a:cubicBezTo>
                    <a:pt x="47" y="64"/>
                    <a:pt x="42" y="59"/>
                    <a:pt x="42" y="53"/>
                  </a:cubicBezTo>
                  <a:cubicBezTo>
                    <a:pt x="42" y="47"/>
                    <a:pt x="47" y="42"/>
                    <a:pt x="53" y="42"/>
                  </a:cubicBezTo>
                  <a:cubicBezTo>
                    <a:pt x="202" y="42"/>
                    <a:pt x="202" y="42"/>
                    <a:pt x="202" y="42"/>
                  </a:cubicBezTo>
                  <a:cubicBezTo>
                    <a:pt x="208" y="42"/>
                    <a:pt x="213" y="47"/>
                    <a:pt x="213" y="53"/>
                  </a:cubicBezTo>
                  <a:close/>
                  <a:moveTo>
                    <a:pt x="256" y="10"/>
                  </a:moveTo>
                  <a:cubicBezTo>
                    <a:pt x="256" y="224"/>
                    <a:pt x="256" y="224"/>
                    <a:pt x="256" y="224"/>
                  </a:cubicBezTo>
                  <a:cubicBezTo>
                    <a:pt x="256" y="230"/>
                    <a:pt x="251" y="234"/>
                    <a:pt x="245" y="234"/>
                  </a:cubicBezTo>
                  <a:cubicBezTo>
                    <a:pt x="239" y="234"/>
                    <a:pt x="234" y="230"/>
                    <a:pt x="234" y="224"/>
                  </a:cubicBezTo>
                  <a:cubicBezTo>
                    <a:pt x="234" y="21"/>
                    <a:pt x="234" y="21"/>
                    <a:pt x="234" y="21"/>
                  </a:cubicBezTo>
                  <a:cubicBezTo>
                    <a:pt x="96" y="21"/>
                    <a:pt x="96" y="21"/>
                    <a:pt x="96" y="21"/>
                  </a:cubicBezTo>
                  <a:cubicBezTo>
                    <a:pt x="90" y="21"/>
                    <a:pt x="85" y="16"/>
                    <a:pt x="85" y="10"/>
                  </a:cubicBezTo>
                  <a:cubicBezTo>
                    <a:pt x="85" y="4"/>
                    <a:pt x="90" y="0"/>
                    <a:pt x="96" y="0"/>
                  </a:cubicBezTo>
                  <a:cubicBezTo>
                    <a:pt x="245" y="0"/>
                    <a:pt x="245" y="0"/>
                    <a:pt x="245" y="0"/>
                  </a:cubicBezTo>
                  <a:cubicBezTo>
                    <a:pt x="251" y="0"/>
                    <a:pt x="256" y="4"/>
                    <a:pt x="256" y="10"/>
                  </a:cubicBezTo>
                  <a:close/>
                  <a:moveTo>
                    <a:pt x="32" y="266"/>
                  </a:moveTo>
                  <a:cubicBezTo>
                    <a:pt x="32" y="260"/>
                    <a:pt x="36" y="256"/>
                    <a:pt x="42" y="256"/>
                  </a:cubicBezTo>
                  <a:cubicBezTo>
                    <a:pt x="128" y="256"/>
                    <a:pt x="128" y="256"/>
                    <a:pt x="128" y="256"/>
                  </a:cubicBezTo>
                  <a:cubicBezTo>
                    <a:pt x="134" y="256"/>
                    <a:pt x="138" y="260"/>
                    <a:pt x="138" y="266"/>
                  </a:cubicBezTo>
                  <a:cubicBezTo>
                    <a:pt x="138" y="272"/>
                    <a:pt x="134" y="277"/>
                    <a:pt x="128" y="277"/>
                  </a:cubicBezTo>
                  <a:cubicBezTo>
                    <a:pt x="42" y="277"/>
                    <a:pt x="42" y="277"/>
                    <a:pt x="42" y="277"/>
                  </a:cubicBezTo>
                  <a:cubicBezTo>
                    <a:pt x="36" y="277"/>
                    <a:pt x="32" y="272"/>
                    <a:pt x="32" y="266"/>
                  </a:cubicBezTo>
                  <a:close/>
                  <a:moveTo>
                    <a:pt x="32" y="224"/>
                  </a:moveTo>
                  <a:cubicBezTo>
                    <a:pt x="32" y="218"/>
                    <a:pt x="36" y="213"/>
                    <a:pt x="42" y="213"/>
                  </a:cubicBezTo>
                  <a:cubicBezTo>
                    <a:pt x="128" y="213"/>
                    <a:pt x="128" y="213"/>
                    <a:pt x="128" y="213"/>
                  </a:cubicBezTo>
                  <a:cubicBezTo>
                    <a:pt x="134" y="213"/>
                    <a:pt x="138" y="218"/>
                    <a:pt x="138" y="224"/>
                  </a:cubicBezTo>
                  <a:cubicBezTo>
                    <a:pt x="138" y="230"/>
                    <a:pt x="134" y="234"/>
                    <a:pt x="128" y="234"/>
                  </a:cubicBezTo>
                  <a:cubicBezTo>
                    <a:pt x="42" y="234"/>
                    <a:pt x="42" y="234"/>
                    <a:pt x="42" y="234"/>
                  </a:cubicBezTo>
                  <a:cubicBezTo>
                    <a:pt x="36" y="234"/>
                    <a:pt x="32" y="230"/>
                    <a:pt x="32" y="224"/>
                  </a:cubicBezTo>
                  <a:close/>
                  <a:moveTo>
                    <a:pt x="32" y="181"/>
                  </a:moveTo>
                  <a:cubicBezTo>
                    <a:pt x="32" y="175"/>
                    <a:pt x="36" y="170"/>
                    <a:pt x="42" y="170"/>
                  </a:cubicBezTo>
                  <a:cubicBezTo>
                    <a:pt x="128" y="170"/>
                    <a:pt x="128" y="170"/>
                    <a:pt x="128" y="170"/>
                  </a:cubicBezTo>
                  <a:cubicBezTo>
                    <a:pt x="134" y="170"/>
                    <a:pt x="138" y="175"/>
                    <a:pt x="138" y="181"/>
                  </a:cubicBezTo>
                  <a:cubicBezTo>
                    <a:pt x="138" y="187"/>
                    <a:pt x="134" y="192"/>
                    <a:pt x="128" y="192"/>
                  </a:cubicBezTo>
                  <a:cubicBezTo>
                    <a:pt x="42" y="192"/>
                    <a:pt x="42" y="192"/>
                    <a:pt x="42" y="192"/>
                  </a:cubicBezTo>
                  <a:cubicBezTo>
                    <a:pt x="36" y="192"/>
                    <a:pt x="32" y="187"/>
                    <a:pt x="32" y="181"/>
                  </a:cubicBezTo>
                  <a:close/>
                  <a:moveTo>
                    <a:pt x="32" y="138"/>
                  </a:moveTo>
                  <a:cubicBezTo>
                    <a:pt x="32" y="132"/>
                    <a:pt x="36" y="128"/>
                    <a:pt x="42" y="128"/>
                  </a:cubicBezTo>
                  <a:cubicBezTo>
                    <a:pt x="128" y="128"/>
                    <a:pt x="128" y="128"/>
                    <a:pt x="128" y="128"/>
                  </a:cubicBezTo>
                  <a:cubicBezTo>
                    <a:pt x="134" y="128"/>
                    <a:pt x="138" y="132"/>
                    <a:pt x="138" y="138"/>
                  </a:cubicBezTo>
                  <a:cubicBezTo>
                    <a:pt x="138" y="144"/>
                    <a:pt x="134" y="149"/>
                    <a:pt x="128" y="149"/>
                  </a:cubicBezTo>
                  <a:cubicBezTo>
                    <a:pt x="42" y="149"/>
                    <a:pt x="42" y="149"/>
                    <a:pt x="42" y="149"/>
                  </a:cubicBezTo>
                  <a:cubicBezTo>
                    <a:pt x="36" y="149"/>
                    <a:pt x="32" y="144"/>
                    <a:pt x="32" y="138"/>
                  </a:cubicBezTo>
                  <a:close/>
                </a:path>
              </a:pathLst>
            </a:custGeom>
            <a:grpFill/>
            <a:ln w="3175">
              <a:solidFill>
                <a:srgbClr val="ED6113"/>
              </a:solid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22" name="Freeform 351"/>
            <p:cNvSpPr>
              <a:spLocks noEditPoints="1"/>
            </p:cNvSpPr>
            <p:nvPr/>
          </p:nvSpPr>
          <p:spPr bwMode="auto">
            <a:xfrm>
              <a:off x="5018" y="1229"/>
              <a:ext cx="340" cy="340"/>
            </a:xfrm>
            <a:custGeom>
              <a:avLst/>
              <a:gdLst>
                <a:gd name="T0" fmla="*/ 256 w 512"/>
                <a:gd name="T1" fmla="*/ 21 h 512"/>
                <a:gd name="T2" fmla="*/ 490 w 512"/>
                <a:gd name="T3" fmla="*/ 256 h 512"/>
                <a:gd name="T4" fmla="*/ 256 w 512"/>
                <a:gd name="T5" fmla="*/ 490 h 512"/>
                <a:gd name="T6" fmla="*/ 21 w 512"/>
                <a:gd name="T7" fmla="*/ 256 h 512"/>
                <a:gd name="T8" fmla="*/ 256 w 512"/>
                <a:gd name="T9" fmla="*/ 21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1"/>
                  </a:moveTo>
                  <a:cubicBezTo>
                    <a:pt x="385" y="21"/>
                    <a:pt x="490" y="126"/>
                    <a:pt x="490" y="256"/>
                  </a:cubicBezTo>
                  <a:cubicBezTo>
                    <a:pt x="490" y="385"/>
                    <a:pt x="385" y="490"/>
                    <a:pt x="256" y="490"/>
                  </a:cubicBezTo>
                  <a:cubicBezTo>
                    <a:pt x="126" y="490"/>
                    <a:pt x="21" y="385"/>
                    <a:pt x="21" y="256"/>
                  </a:cubicBezTo>
                  <a:cubicBezTo>
                    <a:pt x="21" y="126"/>
                    <a:pt x="126" y="21"/>
                    <a:pt x="256" y="21"/>
                  </a:cubicBezTo>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path>
              </a:pathLst>
            </a:custGeom>
            <a:grpFill/>
            <a:ln w="3175">
              <a:solidFill>
                <a:srgbClr val="ED6113"/>
              </a:solid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grpSp>
      <p:pic>
        <p:nvPicPr>
          <p:cNvPr id="23" name="Picture 22"/>
          <p:cNvPicPr>
            <a:picLocks noChangeAspect="1"/>
          </p:cNvPicPr>
          <p:nvPr/>
        </p:nvPicPr>
        <p:blipFill rotWithShape="1">
          <a:blip r:embed="rId2"/>
          <a:srcRect l="12916" t="17846" r="8102" b="2816"/>
          <a:stretch/>
        </p:blipFill>
        <p:spPr>
          <a:xfrm>
            <a:off x="1329029" y="2237559"/>
            <a:ext cx="569098" cy="602575"/>
          </a:xfrm>
          <a:prstGeom prst="rect">
            <a:avLst/>
          </a:prstGeom>
        </p:spPr>
      </p:pic>
      <p:grpSp>
        <p:nvGrpSpPr>
          <p:cNvPr id="24" name="Group 902"/>
          <p:cNvGrpSpPr>
            <a:grpSpLocks noChangeAspect="1"/>
          </p:cNvGrpSpPr>
          <p:nvPr/>
        </p:nvGrpSpPr>
        <p:grpSpPr bwMode="auto">
          <a:xfrm>
            <a:off x="1396716" y="5830093"/>
            <a:ext cx="415372" cy="415374"/>
            <a:chOff x="4880" y="3759"/>
            <a:chExt cx="340" cy="340"/>
          </a:xfrm>
          <a:solidFill>
            <a:srgbClr val="00B050"/>
          </a:solidFill>
        </p:grpSpPr>
        <p:sp>
          <p:nvSpPr>
            <p:cNvPr id="25" name="Freeform 903"/>
            <p:cNvSpPr>
              <a:spLocks noEditPoints="1"/>
            </p:cNvSpPr>
            <p:nvPr/>
          </p:nvSpPr>
          <p:spPr bwMode="auto">
            <a:xfrm>
              <a:off x="4880" y="3759"/>
              <a:ext cx="340" cy="340"/>
            </a:xfrm>
            <a:custGeom>
              <a:avLst/>
              <a:gdLst>
                <a:gd name="T0" fmla="*/ 256 w 512"/>
                <a:gd name="T1" fmla="*/ 21 h 512"/>
                <a:gd name="T2" fmla="*/ 490 w 512"/>
                <a:gd name="T3" fmla="*/ 256 h 512"/>
                <a:gd name="T4" fmla="*/ 256 w 512"/>
                <a:gd name="T5" fmla="*/ 490 h 512"/>
                <a:gd name="T6" fmla="*/ 21 w 512"/>
                <a:gd name="T7" fmla="*/ 256 h 512"/>
                <a:gd name="T8" fmla="*/ 256 w 512"/>
                <a:gd name="T9" fmla="*/ 21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1"/>
                  </a:moveTo>
                  <a:cubicBezTo>
                    <a:pt x="385" y="21"/>
                    <a:pt x="490" y="126"/>
                    <a:pt x="490" y="256"/>
                  </a:cubicBezTo>
                  <a:cubicBezTo>
                    <a:pt x="490" y="385"/>
                    <a:pt x="385" y="490"/>
                    <a:pt x="256" y="490"/>
                  </a:cubicBezTo>
                  <a:cubicBezTo>
                    <a:pt x="126" y="490"/>
                    <a:pt x="21" y="385"/>
                    <a:pt x="21" y="256"/>
                  </a:cubicBezTo>
                  <a:cubicBezTo>
                    <a:pt x="21" y="126"/>
                    <a:pt x="126" y="21"/>
                    <a:pt x="256" y="21"/>
                  </a:cubicBezTo>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path>
              </a:pathLst>
            </a:custGeom>
            <a:grpFill/>
            <a:ln w="6350">
              <a:solidFill>
                <a:schemeClr val="accent6"/>
              </a:solid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sp>
          <p:nvSpPr>
            <p:cNvPr id="26" name="Freeform 904"/>
            <p:cNvSpPr>
              <a:spLocks noEditPoints="1"/>
            </p:cNvSpPr>
            <p:nvPr/>
          </p:nvSpPr>
          <p:spPr bwMode="auto">
            <a:xfrm>
              <a:off x="4958" y="3851"/>
              <a:ext cx="199" cy="163"/>
            </a:xfrm>
            <a:custGeom>
              <a:avLst/>
              <a:gdLst>
                <a:gd name="T0" fmla="*/ 296 w 300"/>
                <a:gd name="T1" fmla="*/ 25 h 246"/>
                <a:gd name="T2" fmla="*/ 281 w 300"/>
                <a:gd name="T3" fmla="*/ 24 h 246"/>
                <a:gd name="T4" fmla="*/ 245 w 300"/>
                <a:gd name="T5" fmla="*/ 55 h 246"/>
                <a:gd name="T6" fmla="*/ 245 w 300"/>
                <a:gd name="T7" fmla="*/ 11 h 246"/>
                <a:gd name="T8" fmla="*/ 235 w 300"/>
                <a:gd name="T9" fmla="*/ 0 h 246"/>
                <a:gd name="T10" fmla="*/ 11 w 300"/>
                <a:gd name="T11" fmla="*/ 0 h 246"/>
                <a:gd name="T12" fmla="*/ 0 w 300"/>
                <a:gd name="T13" fmla="*/ 11 h 246"/>
                <a:gd name="T14" fmla="*/ 0 w 300"/>
                <a:gd name="T15" fmla="*/ 235 h 246"/>
                <a:gd name="T16" fmla="*/ 11 w 300"/>
                <a:gd name="T17" fmla="*/ 246 h 246"/>
                <a:gd name="T18" fmla="*/ 235 w 300"/>
                <a:gd name="T19" fmla="*/ 246 h 246"/>
                <a:gd name="T20" fmla="*/ 245 w 300"/>
                <a:gd name="T21" fmla="*/ 235 h 246"/>
                <a:gd name="T22" fmla="*/ 245 w 300"/>
                <a:gd name="T23" fmla="*/ 84 h 246"/>
                <a:gd name="T24" fmla="*/ 295 w 300"/>
                <a:gd name="T25" fmla="*/ 40 h 246"/>
                <a:gd name="T26" fmla="*/ 296 w 300"/>
                <a:gd name="T27" fmla="*/ 25 h 246"/>
                <a:gd name="T28" fmla="*/ 224 w 300"/>
                <a:gd name="T29" fmla="*/ 224 h 246"/>
                <a:gd name="T30" fmla="*/ 21 w 300"/>
                <a:gd name="T31" fmla="*/ 224 h 246"/>
                <a:gd name="T32" fmla="*/ 21 w 300"/>
                <a:gd name="T33" fmla="*/ 22 h 246"/>
                <a:gd name="T34" fmla="*/ 224 w 300"/>
                <a:gd name="T35" fmla="*/ 22 h 246"/>
                <a:gd name="T36" fmla="*/ 224 w 300"/>
                <a:gd name="T37" fmla="*/ 74 h 246"/>
                <a:gd name="T38" fmla="*/ 119 w 300"/>
                <a:gd name="T39" fmla="*/ 166 h 246"/>
                <a:gd name="T40" fmla="*/ 72 w 300"/>
                <a:gd name="T41" fmla="*/ 111 h 246"/>
                <a:gd name="T42" fmla="*/ 57 w 300"/>
                <a:gd name="T43" fmla="*/ 109 h 246"/>
                <a:gd name="T44" fmla="*/ 56 w 300"/>
                <a:gd name="T45" fmla="*/ 125 h 246"/>
                <a:gd name="T46" fmla="*/ 109 w 300"/>
                <a:gd name="T47" fmla="*/ 189 h 246"/>
                <a:gd name="T48" fmla="*/ 109 w 300"/>
                <a:gd name="T49" fmla="*/ 189 h 246"/>
                <a:gd name="T50" fmla="*/ 117 w 300"/>
                <a:gd name="T51" fmla="*/ 192 h 246"/>
                <a:gd name="T52" fmla="*/ 124 w 300"/>
                <a:gd name="T53" fmla="*/ 190 h 246"/>
                <a:gd name="T54" fmla="*/ 224 w 300"/>
                <a:gd name="T55" fmla="*/ 103 h 246"/>
                <a:gd name="T56" fmla="*/ 224 w 300"/>
                <a:gd name="T57" fmla="*/ 224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00" h="246">
                  <a:moveTo>
                    <a:pt x="296" y="25"/>
                  </a:moveTo>
                  <a:cubicBezTo>
                    <a:pt x="292" y="21"/>
                    <a:pt x="285" y="20"/>
                    <a:pt x="281" y="24"/>
                  </a:cubicBezTo>
                  <a:cubicBezTo>
                    <a:pt x="245" y="55"/>
                    <a:pt x="245" y="55"/>
                    <a:pt x="245" y="55"/>
                  </a:cubicBezTo>
                  <a:cubicBezTo>
                    <a:pt x="245" y="11"/>
                    <a:pt x="245" y="11"/>
                    <a:pt x="245" y="11"/>
                  </a:cubicBezTo>
                  <a:cubicBezTo>
                    <a:pt x="245" y="5"/>
                    <a:pt x="241" y="0"/>
                    <a:pt x="235" y="0"/>
                  </a:cubicBezTo>
                  <a:cubicBezTo>
                    <a:pt x="11" y="0"/>
                    <a:pt x="11" y="0"/>
                    <a:pt x="11" y="0"/>
                  </a:cubicBezTo>
                  <a:cubicBezTo>
                    <a:pt x="5" y="0"/>
                    <a:pt x="0" y="5"/>
                    <a:pt x="0" y="11"/>
                  </a:cubicBezTo>
                  <a:cubicBezTo>
                    <a:pt x="0" y="235"/>
                    <a:pt x="0" y="235"/>
                    <a:pt x="0" y="235"/>
                  </a:cubicBezTo>
                  <a:cubicBezTo>
                    <a:pt x="0" y="241"/>
                    <a:pt x="5" y="246"/>
                    <a:pt x="11" y="246"/>
                  </a:cubicBezTo>
                  <a:cubicBezTo>
                    <a:pt x="235" y="246"/>
                    <a:pt x="235" y="246"/>
                    <a:pt x="235" y="246"/>
                  </a:cubicBezTo>
                  <a:cubicBezTo>
                    <a:pt x="241" y="246"/>
                    <a:pt x="245" y="241"/>
                    <a:pt x="245" y="235"/>
                  </a:cubicBezTo>
                  <a:cubicBezTo>
                    <a:pt x="245" y="84"/>
                    <a:pt x="245" y="84"/>
                    <a:pt x="245" y="84"/>
                  </a:cubicBezTo>
                  <a:cubicBezTo>
                    <a:pt x="295" y="40"/>
                    <a:pt x="295" y="40"/>
                    <a:pt x="295" y="40"/>
                  </a:cubicBezTo>
                  <a:cubicBezTo>
                    <a:pt x="299" y="36"/>
                    <a:pt x="300" y="30"/>
                    <a:pt x="296" y="25"/>
                  </a:cubicBezTo>
                  <a:close/>
                  <a:moveTo>
                    <a:pt x="224" y="224"/>
                  </a:moveTo>
                  <a:cubicBezTo>
                    <a:pt x="21" y="224"/>
                    <a:pt x="21" y="224"/>
                    <a:pt x="21" y="224"/>
                  </a:cubicBezTo>
                  <a:cubicBezTo>
                    <a:pt x="21" y="22"/>
                    <a:pt x="21" y="22"/>
                    <a:pt x="21" y="22"/>
                  </a:cubicBezTo>
                  <a:cubicBezTo>
                    <a:pt x="224" y="22"/>
                    <a:pt x="224" y="22"/>
                    <a:pt x="224" y="22"/>
                  </a:cubicBezTo>
                  <a:cubicBezTo>
                    <a:pt x="224" y="74"/>
                    <a:pt x="224" y="74"/>
                    <a:pt x="224" y="74"/>
                  </a:cubicBezTo>
                  <a:cubicBezTo>
                    <a:pt x="119" y="166"/>
                    <a:pt x="119" y="166"/>
                    <a:pt x="119" y="166"/>
                  </a:cubicBezTo>
                  <a:cubicBezTo>
                    <a:pt x="72" y="111"/>
                    <a:pt x="72" y="111"/>
                    <a:pt x="72" y="111"/>
                  </a:cubicBezTo>
                  <a:cubicBezTo>
                    <a:pt x="68" y="106"/>
                    <a:pt x="62" y="106"/>
                    <a:pt x="57" y="109"/>
                  </a:cubicBezTo>
                  <a:cubicBezTo>
                    <a:pt x="53" y="113"/>
                    <a:pt x="52" y="120"/>
                    <a:pt x="56" y="125"/>
                  </a:cubicBezTo>
                  <a:cubicBezTo>
                    <a:pt x="109" y="189"/>
                    <a:pt x="109" y="189"/>
                    <a:pt x="109" y="189"/>
                  </a:cubicBezTo>
                  <a:cubicBezTo>
                    <a:pt x="109" y="189"/>
                    <a:pt x="109" y="189"/>
                    <a:pt x="109" y="189"/>
                  </a:cubicBezTo>
                  <a:cubicBezTo>
                    <a:pt x="111" y="191"/>
                    <a:pt x="114" y="192"/>
                    <a:pt x="117" y="192"/>
                  </a:cubicBezTo>
                  <a:cubicBezTo>
                    <a:pt x="120" y="192"/>
                    <a:pt x="122" y="191"/>
                    <a:pt x="124" y="190"/>
                  </a:cubicBezTo>
                  <a:cubicBezTo>
                    <a:pt x="224" y="103"/>
                    <a:pt x="224" y="103"/>
                    <a:pt x="224" y="103"/>
                  </a:cubicBezTo>
                  <a:lnTo>
                    <a:pt x="224" y="224"/>
                  </a:lnTo>
                  <a:close/>
                </a:path>
              </a:pathLst>
            </a:custGeom>
            <a:grpFill/>
            <a:ln w="6350">
              <a:solidFill>
                <a:schemeClr val="accent6"/>
              </a:solid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latin typeface="Arial" panose="020B0604020202020204" pitchFamily="34" charset="0"/>
                <a:cs typeface="Arial" panose="020B0604020202020204" pitchFamily="34" charset="0"/>
              </a:endParaRPr>
            </a:p>
          </p:txBody>
        </p:sp>
      </p:grpSp>
      <p:pic>
        <p:nvPicPr>
          <p:cNvPr id="27" name="Picture 26"/>
          <p:cNvPicPr>
            <a:picLocks noChangeAspect="1"/>
          </p:cNvPicPr>
          <p:nvPr/>
        </p:nvPicPr>
        <p:blipFill rotWithShape="1">
          <a:blip r:embed="rId3" cstate="print">
            <a:extLst>
              <a:ext uri="{28A0092B-C50C-407E-A947-70E740481C1C}">
                <a14:useLocalDpi xmlns:a14="http://schemas.microsoft.com/office/drawing/2010/main" val="0"/>
              </a:ext>
            </a:extLst>
          </a:blip>
          <a:srcRect l="2159" r="2760"/>
          <a:stretch/>
        </p:blipFill>
        <p:spPr>
          <a:xfrm>
            <a:off x="10085294" y="219252"/>
            <a:ext cx="1807904" cy="478643"/>
          </a:xfrm>
          <a:prstGeom prst="rect">
            <a:avLst/>
          </a:prstGeom>
        </p:spPr>
      </p:pic>
    </p:spTree>
    <p:extLst>
      <p:ext uri="{BB962C8B-B14F-4D97-AF65-F5344CB8AC3E}">
        <p14:creationId xmlns:p14="http://schemas.microsoft.com/office/powerpoint/2010/main" val="2242471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Title 1"/>
          <p:cNvSpPr txBox="1">
            <a:spLocks/>
          </p:cNvSpPr>
          <p:nvPr/>
        </p:nvSpPr>
        <p:spPr>
          <a:xfrm>
            <a:off x="0" y="193947"/>
            <a:ext cx="8624046" cy="1037492"/>
          </a:xfrm>
          <a:prstGeom prst="rect">
            <a:avLst/>
          </a:prstGeom>
          <a:solidFill>
            <a:schemeClr val="bg2">
              <a:lumMod val="25000"/>
              <a:alpha val="41000"/>
            </a:schemeClr>
          </a:solidFill>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b="1" dirty="0">
                <a:solidFill>
                  <a:schemeClr val="bg1"/>
                </a:solidFill>
              </a:rPr>
              <a:t>Navigation and Key Features</a:t>
            </a:r>
          </a:p>
        </p:txBody>
      </p:sp>
    </p:spTree>
    <p:extLst>
      <p:ext uri="{BB962C8B-B14F-4D97-AF65-F5344CB8AC3E}">
        <p14:creationId xmlns:p14="http://schemas.microsoft.com/office/powerpoint/2010/main" val="2082218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765B3D0-21E3-4814-B8D0-3A03AB815FC4}"/>
              </a:ext>
            </a:extLst>
          </p:cNvPr>
          <p:cNvPicPr>
            <a:picLocks noChangeAspect="1"/>
          </p:cNvPicPr>
          <p:nvPr/>
        </p:nvPicPr>
        <p:blipFill>
          <a:blip r:embed="rId3"/>
          <a:stretch>
            <a:fillRect/>
          </a:stretch>
        </p:blipFill>
        <p:spPr>
          <a:xfrm>
            <a:off x="0" y="38056"/>
            <a:ext cx="12192000" cy="6781887"/>
          </a:xfrm>
          <a:prstGeom prst="rect">
            <a:avLst/>
          </a:prstGeom>
        </p:spPr>
      </p:pic>
    </p:spTree>
    <p:extLst>
      <p:ext uri="{BB962C8B-B14F-4D97-AF65-F5344CB8AC3E}">
        <p14:creationId xmlns:p14="http://schemas.microsoft.com/office/powerpoint/2010/main" val="15622695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8EADE579-5742-4D0D-975A-AF872678E987}"/>
              </a:ext>
            </a:extLst>
          </p:cNvPr>
          <p:cNvPicPr>
            <a:picLocks noChangeAspect="1"/>
          </p:cNvPicPr>
          <p:nvPr/>
        </p:nvPicPr>
        <p:blipFill rotWithShape="1">
          <a:blip r:embed="rId2"/>
          <a:srcRect b="849"/>
          <a:stretch/>
        </p:blipFill>
        <p:spPr>
          <a:xfrm>
            <a:off x="5271247" y="54624"/>
            <a:ext cx="6831106" cy="6799729"/>
          </a:xfrm>
          <a:prstGeom prst="rect">
            <a:avLst/>
          </a:prstGeom>
        </p:spPr>
      </p:pic>
      <p:sp>
        <p:nvSpPr>
          <p:cNvPr id="18" name="TextBox 17">
            <a:extLst>
              <a:ext uri="{FF2B5EF4-FFF2-40B4-BE49-F238E27FC236}">
                <a16:creationId xmlns:a16="http://schemas.microsoft.com/office/drawing/2014/main" id="{7C69548D-6774-4E63-A4BA-AAA3F61E26B2}"/>
              </a:ext>
            </a:extLst>
          </p:cNvPr>
          <p:cNvSpPr txBox="1"/>
          <p:nvPr/>
        </p:nvSpPr>
        <p:spPr>
          <a:xfrm>
            <a:off x="52420" y="906893"/>
            <a:ext cx="5318923" cy="6093976"/>
          </a:xfrm>
          <a:prstGeom prst="rect">
            <a:avLst/>
          </a:prstGeom>
          <a:noFill/>
        </p:spPr>
        <p:txBody>
          <a:bodyPr wrap="square" rtlCol="0">
            <a:normAutofit fontScale="92500" lnSpcReduction="20000"/>
          </a:bodyPr>
          <a:lstStyle/>
          <a:p>
            <a:pPr marL="285750" indent="-285750">
              <a:buFont typeface="Arial" panose="020B0604020202020204" pitchFamily="34" charset="0"/>
              <a:buChar char="•"/>
            </a:pPr>
            <a:r>
              <a:rPr lang="en-US" sz="3000" dirty="0"/>
              <a:t>UN agencies have already posted several opportunities </a:t>
            </a:r>
          </a:p>
          <a:p>
            <a:pPr marL="285750" indent="-285750">
              <a:buFont typeface="Arial" panose="020B0604020202020204" pitchFamily="34" charset="0"/>
              <a:buChar char="•"/>
            </a:pPr>
            <a:endParaRPr lang="en-US" sz="3000" dirty="0"/>
          </a:p>
          <a:p>
            <a:pPr marL="285750" indent="-285750">
              <a:buFont typeface="Arial" panose="020B0604020202020204" pitchFamily="34" charset="0"/>
              <a:buChar char="•"/>
            </a:pPr>
            <a:r>
              <a:rPr lang="en-US" sz="3000" dirty="0"/>
              <a:t>The webpage shows basic information about the Partnership Opportunities</a:t>
            </a:r>
          </a:p>
          <a:p>
            <a:pPr marL="285750" indent="-285750">
              <a:buFont typeface="Arial" panose="020B0604020202020204" pitchFamily="34" charset="0"/>
              <a:buChar char="•"/>
            </a:pPr>
            <a:endParaRPr lang="en-US" sz="3000" dirty="0"/>
          </a:p>
          <a:p>
            <a:pPr marL="285750" indent="-285750">
              <a:buFont typeface="Arial" panose="020B0604020202020204" pitchFamily="34" charset="0"/>
              <a:buChar char="•"/>
            </a:pPr>
            <a:r>
              <a:rPr lang="en-US" sz="3000" dirty="0"/>
              <a:t>Organizations can download a PDF of the Partnership Opportunity to view the details</a:t>
            </a:r>
          </a:p>
          <a:p>
            <a:pPr marL="742950" lvl="1" indent="-285750">
              <a:buFont typeface="Arial" panose="020B0604020202020204" pitchFamily="34" charset="0"/>
              <a:buChar char="•"/>
            </a:pPr>
            <a:endParaRPr lang="en-US" sz="3000" dirty="0"/>
          </a:p>
          <a:p>
            <a:pPr marL="742950" lvl="1" indent="-285750">
              <a:buFont typeface="Arial" panose="020B0604020202020204" pitchFamily="34" charset="0"/>
              <a:buChar char="•"/>
            </a:pPr>
            <a:r>
              <a:rPr lang="en-US" sz="3000" dirty="0"/>
              <a:t>This can be done without logging into the portal</a:t>
            </a:r>
          </a:p>
          <a:p>
            <a:pPr marL="742950" lvl="1" indent="-285750">
              <a:buFont typeface="Arial" panose="020B0604020202020204" pitchFamily="34" charset="0"/>
              <a:buChar char="•"/>
            </a:pPr>
            <a:endParaRPr lang="en-US" sz="3000" dirty="0"/>
          </a:p>
          <a:p>
            <a:pPr marL="742950" lvl="1" indent="-285750">
              <a:buFont typeface="Arial" panose="020B0604020202020204" pitchFamily="34" charset="0"/>
              <a:buChar char="•"/>
            </a:pPr>
            <a:r>
              <a:rPr lang="en-US" sz="3000" dirty="0"/>
              <a:t>To apply organizations must register and login</a:t>
            </a:r>
          </a:p>
        </p:txBody>
      </p:sp>
      <p:cxnSp>
        <p:nvCxnSpPr>
          <p:cNvPr id="4" name="Straight Connector 3">
            <a:extLst>
              <a:ext uri="{FF2B5EF4-FFF2-40B4-BE49-F238E27FC236}">
                <a16:creationId xmlns:a16="http://schemas.microsoft.com/office/drawing/2014/main" id="{CA4B3AB0-22F6-449A-87A9-D1C48D62674C}"/>
              </a:ext>
            </a:extLst>
          </p:cNvPr>
          <p:cNvCxnSpPr>
            <a:cxnSpLocks/>
          </p:cNvCxnSpPr>
          <p:nvPr/>
        </p:nvCxnSpPr>
        <p:spPr>
          <a:xfrm>
            <a:off x="7620807" y="293945"/>
            <a:ext cx="968559"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l="2159" r="2760"/>
          <a:stretch/>
        </p:blipFill>
        <p:spPr>
          <a:xfrm>
            <a:off x="179294" y="54624"/>
            <a:ext cx="1807904" cy="478643"/>
          </a:xfrm>
          <a:prstGeom prst="rect">
            <a:avLst/>
          </a:prstGeom>
        </p:spPr>
      </p:pic>
    </p:spTree>
    <p:extLst>
      <p:ext uri="{BB962C8B-B14F-4D97-AF65-F5344CB8AC3E}">
        <p14:creationId xmlns:p14="http://schemas.microsoft.com/office/powerpoint/2010/main" val="35756396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987300F4-61E7-4139-8E78-9D73A9EE9C4C}"/>
              </a:ext>
            </a:extLst>
          </p:cNvPr>
          <p:cNvSpPr>
            <a:spLocks noGrp="1"/>
          </p:cNvSpPr>
          <p:nvPr>
            <p:ph type="title"/>
          </p:nvPr>
        </p:nvSpPr>
        <p:spPr>
          <a:xfrm>
            <a:off x="4195483" y="108294"/>
            <a:ext cx="8624047" cy="662014"/>
          </a:xfrm>
        </p:spPr>
        <p:txBody>
          <a:bodyPr>
            <a:normAutofit fontScale="90000"/>
          </a:bodyPr>
          <a:lstStyle/>
          <a:p>
            <a:r>
              <a:rPr lang="en-US" b="1" dirty="0">
                <a:solidFill>
                  <a:srgbClr val="00B0F0"/>
                </a:solidFill>
                <a:latin typeface="Arial" panose="020B0604020202020204" pitchFamily="34" charset="0"/>
                <a:cs typeface="Arial" panose="020B0604020202020204" pitchFamily="34" charset="0"/>
              </a:rPr>
              <a:t>Registration</a:t>
            </a:r>
          </a:p>
        </p:txBody>
      </p:sp>
      <p:sp>
        <p:nvSpPr>
          <p:cNvPr id="10" name="Content Placeholder 3">
            <a:extLst>
              <a:ext uri="{FF2B5EF4-FFF2-40B4-BE49-F238E27FC236}">
                <a16:creationId xmlns:a16="http://schemas.microsoft.com/office/drawing/2014/main" id="{AACA94AD-552F-4B25-9BF8-6BF0B56854A4}"/>
              </a:ext>
            </a:extLst>
          </p:cNvPr>
          <p:cNvSpPr txBox="1">
            <a:spLocks noGrp="1"/>
          </p:cNvSpPr>
          <p:nvPr>
            <p:ph idx="1"/>
          </p:nvPr>
        </p:nvSpPr>
        <p:spPr>
          <a:xfrm>
            <a:off x="93184" y="903675"/>
            <a:ext cx="5830496" cy="5631798"/>
          </a:xfrm>
          <a:prstGeom prst="rect">
            <a:avLst/>
          </a:prstGeom>
          <a:noFill/>
        </p:spPr>
        <p:txBody>
          <a:bodyPr wrap="square" rtlCol="0">
            <a:spAutoFit/>
          </a:bodyPr>
          <a:lstStyle/>
          <a:p>
            <a:r>
              <a:rPr lang="en-US" sz="2000" dirty="0">
                <a:latin typeface="Arial" panose="020B0604020202020204" pitchFamily="34" charset="0"/>
                <a:cs typeface="Arial" panose="020B0604020202020204" pitchFamily="34" charset="0"/>
              </a:rPr>
              <a:t>New organizations registering on the system must first create an administrator account when registering (Sign-up now)</a:t>
            </a:r>
          </a:p>
          <a:p>
            <a:pPr marL="0" indent="0">
              <a:buNone/>
            </a:pPr>
            <a:endParaRPr lang="en-US" sz="9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For International NGOs- The HQ office must register for the organization</a:t>
            </a:r>
          </a:p>
          <a:p>
            <a:pPr lvl="1"/>
            <a:r>
              <a:rPr lang="en-US" sz="1400" dirty="0">
                <a:latin typeface="Arial" panose="020B0604020202020204" pitchFamily="34" charset="0"/>
                <a:cs typeface="Arial" panose="020B0604020202020204" pitchFamily="34" charset="0"/>
              </a:rPr>
              <a:t>The HQ office will then assign country office profiles </a:t>
            </a:r>
          </a:p>
          <a:p>
            <a:pPr lvl="1"/>
            <a:endParaRPr lang="en-US" sz="9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Organizations must submit one of the following when registering:</a:t>
            </a:r>
          </a:p>
          <a:p>
            <a:pPr lvl="1"/>
            <a:r>
              <a:rPr lang="en-US" sz="1400" dirty="0">
                <a:latin typeface="Arial" panose="020B0604020202020204" pitchFamily="34" charset="0"/>
                <a:cs typeface="Arial" panose="020B0604020202020204" pitchFamily="34" charset="0"/>
              </a:rPr>
              <a:t>Registration document </a:t>
            </a:r>
          </a:p>
          <a:p>
            <a:pPr lvl="1"/>
            <a:r>
              <a:rPr lang="en-US" sz="1400" dirty="0">
                <a:latin typeface="Arial" panose="020B0604020202020204" pitchFamily="34" charset="0"/>
                <a:cs typeface="Arial" panose="020B0604020202020204" pitchFamily="34" charset="0"/>
              </a:rPr>
              <a:t>Governance document</a:t>
            </a:r>
          </a:p>
          <a:p>
            <a:pPr lvl="1"/>
            <a:r>
              <a:rPr lang="en-US" sz="1400" dirty="0">
                <a:latin typeface="Arial" panose="020B0604020202020204" pitchFamily="34" charset="0"/>
                <a:cs typeface="Arial" panose="020B0604020202020204" pitchFamily="34" charset="0"/>
              </a:rPr>
              <a:t>Letter of Reference</a:t>
            </a:r>
          </a:p>
          <a:p>
            <a:endParaRPr lang="en-US" sz="9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Organizations must certify their alignment with the UN’s core values</a:t>
            </a:r>
          </a:p>
          <a:p>
            <a:endParaRPr lang="en-US" sz="9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The system will identify any potential duplications of organizations</a:t>
            </a:r>
          </a:p>
        </p:txBody>
      </p:sp>
      <p:pic>
        <p:nvPicPr>
          <p:cNvPr id="2" name="Picture 1"/>
          <p:cNvPicPr>
            <a:picLocks noChangeAspect="1"/>
          </p:cNvPicPr>
          <p:nvPr/>
        </p:nvPicPr>
        <p:blipFill rotWithShape="1">
          <a:blip r:embed="rId2"/>
          <a:srcRect l="1590" t="1" r="4804" b="1998"/>
          <a:stretch/>
        </p:blipFill>
        <p:spPr>
          <a:xfrm>
            <a:off x="7823567" y="1250577"/>
            <a:ext cx="4368433" cy="4319738"/>
          </a:xfrm>
          <a:prstGeom prst="rect">
            <a:avLst/>
          </a:prstGeom>
        </p:spPr>
      </p:pic>
      <p:pic>
        <p:nvPicPr>
          <p:cNvPr id="3" name="Picture 2"/>
          <p:cNvPicPr>
            <a:picLocks noChangeAspect="1"/>
          </p:cNvPicPr>
          <p:nvPr/>
        </p:nvPicPr>
        <p:blipFill>
          <a:blip r:embed="rId3"/>
          <a:stretch>
            <a:fillRect/>
          </a:stretch>
        </p:blipFill>
        <p:spPr>
          <a:xfrm>
            <a:off x="5941610" y="3463608"/>
            <a:ext cx="1881957" cy="2414268"/>
          </a:xfrm>
          <a:prstGeom prst="rect">
            <a:avLst/>
          </a:prstGeom>
        </p:spPr>
      </p:pic>
      <p:pic>
        <p:nvPicPr>
          <p:cNvPr id="4" name="Picture 3"/>
          <p:cNvPicPr>
            <a:picLocks noChangeAspect="1"/>
          </p:cNvPicPr>
          <p:nvPr/>
        </p:nvPicPr>
        <p:blipFill>
          <a:blip r:embed="rId4"/>
          <a:stretch>
            <a:fillRect/>
          </a:stretch>
        </p:blipFill>
        <p:spPr>
          <a:xfrm>
            <a:off x="6026775" y="1151069"/>
            <a:ext cx="1796792" cy="2135966"/>
          </a:xfrm>
          <a:prstGeom prst="rect">
            <a:avLst/>
          </a:prstGeom>
        </p:spPr>
      </p:pic>
      <p:cxnSp>
        <p:nvCxnSpPr>
          <p:cNvPr id="7" name="Straight Connector 6"/>
          <p:cNvCxnSpPr/>
          <p:nvPr/>
        </p:nvCxnSpPr>
        <p:spPr>
          <a:xfrm>
            <a:off x="6808628" y="3222812"/>
            <a:ext cx="524436"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rotWithShape="1">
          <a:blip r:embed="rId5" cstate="print">
            <a:extLst>
              <a:ext uri="{28A0092B-C50C-407E-A947-70E740481C1C}">
                <a14:useLocalDpi xmlns:a14="http://schemas.microsoft.com/office/drawing/2010/main" val="0"/>
              </a:ext>
            </a:extLst>
          </a:blip>
          <a:srcRect l="2159" r="2760"/>
          <a:stretch/>
        </p:blipFill>
        <p:spPr>
          <a:xfrm>
            <a:off x="10085294" y="219252"/>
            <a:ext cx="1807904" cy="478643"/>
          </a:xfrm>
          <a:prstGeom prst="rect">
            <a:avLst/>
          </a:prstGeom>
        </p:spPr>
      </p:pic>
    </p:spTree>
    <p:extLst>
      <p:ext uri="{BB962C8B-B14F-4D97-AF65-F5344CB8AC3E}">
        <p14:creationId xmlns:p14="http://schemas.microsoft.com/office/powerpoint/2010/main" val="271793001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53858807002424585892D1D8D1D4347" ma:contentTypeVersion="7" ma:contentTypeDescription="Create a new document." ma:contentTypeScope="" ma:versionID="9cbac4e8c3c919777ef23564017b0e67">
  <xsd:schema xmlns:xsd="http://www.w3.org/2001/XMLSchema" xmlns:xs="http://www.w3.org/2001/XMLSchema" xmlns:p="http://schemas.microsoft.com/office/2006/metadata/properties" xmlns:ns2="e4a3edaa-d532-493c-8cf4-3bbcb12aa0ab" xmlns:ns3="2393b75e-af10-43b7-bc8b-1232e0c72b5b" targetNamespace="http://schemas.microsoft.com/office/2006/metadata/properties" ma:root="true" ma:fieldsID="93158dfcaa4b862b19bde5cb9803ca06" ns2:_="" ns3:_="">
    <xsd:import namespace="e4a3edaa-d532-493c-8cf4-3bbcb12aa0ab"/>
    <xsd:import namespace="2393b75e-af10-43b7-bc8b-1232e0c72b5b"/>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4a3edaa-d532-493c-8cf4-3bbcb12aa0ab"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93b75e-af10-43b7-bc8b-1232e0c72b5b" elementFormDefault="qualified">
    <xsd:import namespace="http://schemas.microsoft.com/office/2006/documentManagement/types"/>
    <xsd:import namespace="http://schemas.microsoft.com/office/infopath/2007/PartnerControls"/>
    <xsd:element name="SharedWithUsers" ma:index="10"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descrip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895E3ED-2889-4066-A23E-DD7FEAC3E51F}">
  <ds:schemaRefs>
    <ds:schemaRef ds:uri="http://purl.org/dc/dcmitype/"/>
    <ds:schemaRef ds:uri="e4a3edaa-d532-493c-8cf4-3bbcb12aa0ab"/>
    <ds:schemaRef ds:uri="http://purl.org/dc/terms/"/>
    <ds:schemaRef ds:uri="http://schemas.openxmlformats.org/package/2006/metadata/core-properties"/>
    <ds:schemaRef ds:uri="http://purl.org/dc/elements/1.1/"/>
    <ds:schemaRef ds:uri="2393b75e-af10-43b7-bc8b-1232e0c72b5b"/>
    <ds:schemaRef ds:uri="http://schemas.microsoft.com/office/2006/documentManagement/types"/>
    <ds:schemaRef ds:uri="http://www.w3.org/XML/1998/namespace"/>
    <ds:schemaRef ds:uri="http://schemas.microsoft.com/office/infopath/2007/PartnerControls"/>
    <ds:schemaRef ds:uri="http://schemas.microsoft.com/office/2006/metadata/properties"/>
  </ds:schemaRefs>
</ds:datastoreItem>
</file>

<file path=customXml/itemProps2.xml><?xml version="1.0" encoding="utf-8"?>
<ds:datastoreItem xmlns:ds="http://schemas.openxmlformats.org/officeDocument/2006/customXml" ds:itemID="{0280342A-016C-4A8F-87CD-CD1D09797DD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4a3edaa-d532-493c-8cf4-3bbcb12aa0ab"/>
    <ds:schemaRef ds:uri="2393b75e-af10-43b7-bc8b-1232e0c72b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67349B8-83F7-4805-A4B5-468E0868EFE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9570</TotalTime>
  <Words>1378</Words>
  <Application>Microsoft Office PowerPoint</Application>
  <PresentationFormat>Widescreen</PresentationFormat>
  <Paragraphs>165</Paragraphs>
  <Slides>29</Slides>
  <Notes>12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29</vt:i4>
      </vt:variant>
    </vt:vector>
  </HeadingPairs>
  <TitlesOfParts>
    <vt:vector size="33" baseType="lpstr">
      <vt:lpstr>Arial</vt:lpstr>
      <vt:lpstr>Calibri</vt:lpstr>
      <vt:lpstr>Calibri Light</vt:lpstr>
      <vt:lpstr>Office Theme</vt:lpstr>
      <vt:lpstr>PowerPoint Presentation</vt:lpstr>
      <vt:lpstr>What is the UN Partner Portal?</vt:lpstr>
      <vt:lpstr>What is the UN Partner Portal?</vt:lpstr>
      <vt:lpstr>Who is Involved?</vt:lpstr>
      <vt:lpstr>UNPP Benefits and Features</vt:lpstr>
      <vt:lpstr>PowerPoint Presentation</vt:lpstr>
      <vt:lpstr>PowerPoint Presentation</vt:lpstr>
      <vt:lpstr>PowerPoint Presentation</vt:lpstr>
      <vt:lpstr>Registration</vt:lpstr>
      <vt:lpstr>PowerPoint Presentation</vt:lpstr>
      <vt:lpstr>Portal Features</vt:lpstr>
      <vt:lpstr>PowerPoint Presentation</vt:lpstr>
      <vt:lpstr>PowerPoint Presentation</vt:lpstr>
      <vt:lpstr>PowerPoint Presentation</vt:lpstr>
      <vt:lpstr>PowerPoint Presentation</vt:lpstr>
      <vt:lpstr>User Management</vt:lpstr>
      <vt:lpstr>PowerPoint Presentation</vt:lpstr>
      <vt:lpstr>PowerPoint Presentation</vt:lpstr>
      <vt:lpstr>Migrated Partners from UNHCR’s Portal</vt:lpstr>
      <vt:lpstr>Login for Migrated Partners</vt:lpstr>
      <vt:lpstr>Login for Migrated Partners</vt:lpstr>
      <vt:lpstr>Login for Migrated Partners</vt:lpstr>
      <vt:lpstr>How to complete the profile</vt:lpstr>
      <vt:lpstr>PowerPoint Presentation</vt:lpstr>
      <vt:lpstr>UN Partner Portal</vt:lpstr>
      <vt:lpstr>UN Partner Portal &amp; UNICEF</vt:lpstr>
      <vt:lpstr>PowerPoint Presentation</vt:lpstr>
      <vt:lpstr>Frequently Asked Questions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ahaile@unicef.org</dc:creator>
  <cp:lastModifiedBy>Aman Haile</cp:lastModifiedBy>
  <cp:revision>130</cp:revision>
  <dcterms:created xsi:type="dcterms:W3CDTF">2018-11-26T17:30:14Z</dcterms:created>
  <dcterms:modified xsi:type="dcterms:W3CDTF">2020-05-21T21:33:27Z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0x010100653858807002424585892D1D8D1D4347</vt:lpwstr>
  </property>
</Properties>
</file>