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7"/>
  </p:sldMasterIdLst>
  <p:notesMasterIdLst>
    <p:notesMasterId r:id="rId37"/>
  </p:notesMasterIdLst>
  <p:sldIdLst>
    <p:sldId id="268" r:id="rId8"/>
    <p:sldId id="269" r:id="rId9"/>
    <p:sldId id="297" r:id="rId10"/>
    <p:sldId id="308" r:id="rId11"/>
    <p:sldId id="271" r:id="rId12"/>
    <p:sldId id="289" r:id="rId13"/>
    <p:sldId id="261" r:id="rId14"/>
    <p:sldId id="298" r:id="rId15"/>
    <p:sldId id="286" r:id="rId16"/>
    <p:sldId id="263" r:id="rId17"/>
    <p:sldId id="285" r:id="rId18"/>
    <p:sldId id="259" r:id="rId19"/>
    <p:sldId id="258" r:id="rId20"/>
    <p:sldId id="265" r:id="rId21"/>
    <p:sldId id="272" r:id="rId22"/>
    <p:sldId id="287" r:id="rId23"/>
    <p:sldId id="291" r:id="rId24"/>
    <p:sldId id="293" r:id="rId25"/>
    <p:sldId id="309" r:id="rId26"/>
    <p:sldId id="310" r:id="rId27"/>
    <p:sldId id="311" r:id="rId28"/>
    <p:sldId id="312" r:id="rId29"/>
    <p:sldId id="313" r:id="rId30"/>
    <p:sldId id="301" r:id="rId31"/>
    <p:sldId id="305" r:id="rId32"/>
    <p:sldId id="306" r:id="rId33"/>
    <p:sldId id="283" r:id="rId34"/>
    <p:sldId id="294" r:id="rId35"/>
    <p:sldId id="295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85866" autoAdjust="0"/>
  </p:normalViewPr>
  <p:slideViewPr>
    <p:cSldViewPr snapToGrid="0">
      <p:cViewPr varScale="1">
        <p:scale>
          <a:sx n="55" d="100"/>
          <a:sy n="55" d="100"/>
        </p:scale>
        <p:origin x="37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6/11/relationships/changesInfo" Target="changesInfos/changesInfo1.xml"/><Relationship Id="rId7" Type="http://schemas.openxmlformats.org/officeDocument/2006/relationships/slideMaster" Target="slideMasters/slide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slide" Target="slides/slide29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customXml" Target="../customXml/item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mit Kazhgaliyeva" userId="05140eea-7403-4c4c-ba8e-ce69cfefa1da" providerId="ADAL" clId="{C52DE6E4-C52F-4B2F-8F80-E8E83BDACF8F}"/>
    <pc:docChg chg="modSld">
      <pc:chgData name="Umit Kazhgaliyeva" userId="05140eea-7403-4c4c-ba8e-ce69cfefa1da" providerId="ADAL" clId="{C52DE6E4-C52F-4B2F-8F80-E8E83BDACF8F}" dt="2020-05-14T06:40:39.762" v="2" actId="20577"/>
      <pc:docMkLst>
        <pc:docMk/>
      </pc:docMkLst>
      <pc:sldChg chg="modSp">
        <pc:chgData name="Umit Kazhgaliyeva" userId="05140eea-7403-4c4c-ba8e-ce69cfefa1da" providerId="ADAL" clId="{C52DE6E4-C52F-4B2F-8F80-E8E83BDACF8F}" dt="2020-05-14T06:40:39.762" v="2" actId="20577"/>
        <pc:sldMkLst>
          <pc:docMk/>
          <pc:sldMk cId="1471478065" sldId="283"/>
        </pc:sldMkLst>
        <pc:spChg chg="mod">
          <ac:chgData name="Umit Kazhgaliyeva" userId="05140eea-7403-4c4c-ba8e-ce69cfefa1da" providerId="ADAL" clId="{C52DE6E4-C52F-4B2F-8F80-E8E83BDACF8F}" dt="2020-05-14T06:40:39.762" v="2" actId="20577"/>
          <ac:spMkLst>
            <pc:docMk/>
            <pc:sldMk cId="1471478065" sldId="283"/>
            <ac:spMk id="9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D931B-70EC-45FD-BE41-903A90894116}" type="datetimeFigureOut">
              <a:rPr lang="en-GB" smtClean="0"/>
              <a:t>21/05/2020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387848-F3B5-4765-875C-8A22B36B22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9599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Мы надеемся, что вскоре появятся и другие заинтересованные организации: УКГВ, ВОЗ, ООН-Женщины.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4855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3400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396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19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823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err="1"/>
              <a:t>Страница</a:t>
            </a:r>
            <a:r>
              <a:rPr lang="en-US"/>
              <a:t> </a:t>
            </a:r>
            <a:r>
              <a:rPr lang="en-US" err="1"/>
              <a:t>назначения</a:t>
            </a:r>
            <a:r>
              <a:rPr lang="en-US"/>
              <a:t> </a:t>
            </a:r>
            <a:r>
              <a:rPr lang="en-US" err="1"/>
              <a:t>Партнерского</a:t>
            </a:r>
            <a:r>
              <a:rPr lang="en-US"/>
              <a:t> </a:t>
            </a:r>
            <a:r>
              <a:rPr lang="en-US" err="1"/>
              <a:t>портала</a:t>
            </a:r>
            <a:r>
              <a:rPr lang="en-US"/>
              <a:t> ООН</a:t>
            </a:r>
            <a:r>
              <a:rPr lang="ru-RU"/>
              <a:t>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905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87848-F3B5-4765-875C-8A22B36B22D2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7740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 </a:t>
            </a:r>
            <a:r>
              <a:rPr lang="en-US" dirty="0" err="1"/>
              <a:t>рамках</a:t>
            </a:r>
            <a:r>
              <a:rPr lang="en-US" dirty="0"/>
              <a:t> </a:t>
            </a:r>
            <a:r>
              <a:rPr lang="en-US" dirty="0" err="1"/>
              <a:t>процесса</a:t>
            </a:r>
            <a:r>
              <a:rPr lang="en-US" dirty="0"/>
              <a:t> </a:t>
            </a:r>
            <a:r>
              <a:rPr lang="en-US" dirty="0" err="1"/>
              <a:t>регистрации</a:t>
            </a:r>
            <a:r>
              <a:rPr lang="en-US" dirty="0"/>
              <a:t> ОГО </a:t>
            </a:r>
            <a:r>
              <a:rPr lang="en-US" dirty="0" err="1"/>
              <a:t>должны</a:t>
            </a:r>
            <a:r>
              <a:rPr lang="en-US" dirty="0"/>
              <a:t> </a:t>
            </a:r>
            <a:r>
              <a:rPr lang="en-US" dirty="0" err="1"/>
              <a:t>сделать</a:t>
            </a:r>
            <a:r>
              <a:rPr lang="en-US" dirty="0"/>
              <a:t> </a:t>
            </a:r>
            <a:r>
              <a:rPr lang="en-US" dirty="0" err="1"/>
              <a:t>заявление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778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После того, как ОГО успешно зарегистрировали учетные записи, они могут войти в Портал. Здесь они могут дать ответы на исчерпывающие вопросы, чтобы рассказать ООН больше о своих организациях. Для некоторых вопросов на Партнерском портале ООН требуются текстовые ответы, в то время как для других вопросов требуется выбор из нескольких вариантов или загрузка ключевых документов.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2682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Войдя в портал, ОГО могут просматривать различные перспективные возможности партнерства, которые были размещены ЮНИСЕФ, УВКБ и ВПП. Ожидается, что все три агентства разместят множество перспективных возможностей партнерства в 2019 году и в последующий период. Портал имеет фильтры, которые помогают ОГО определить наиболее подходящие возможности для партнерства.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567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Если ОГО заинтересована в возможности партнерства, опубликованной ООН, она может щелкнуть по ней, чтобы узнать больше, включая детали проекта и критерии отбора, по которым будут оцениваться кандидаты в ОГО. Для открытых приглашений ОГО также могут задавать вопросы относительно возможности партнерства через систему, используя функцию </a:t>
            </a:r>
            <a:r>
              <a:rPr lang="en-US" i="1" baseline="0"/>
              <a:t>«Запрос дополнительных разъяснений»</a:t>
            </a:r>
            <a:r>
              <a:rPr lang="en-US" i="0" baseline="0"/>
              <a:t>. Обратите внимание, что ОГО должны иметь заполненные профили, чтобы подать заявку на возможности. </a:t>
            </a:r>
            <a:endParaRPr lang="en-US" i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057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ОГО могут получать через портал информацию о возможностях партнерства, для которых они были выбраны.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0540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032247-ABEB-4CC7-989F-08D9D1B6455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065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C8E07-1B1C-4F81-9887-72476BA6D6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F7EA78-20A4-4FCC-A831-1B3B3A654E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96742-F020-4341-88C3-19DE5286A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575CF3-7758-49A4-AF14-C510BB288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B0C396-281A-47EE-906E-A18F24489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83378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A31467-2991-4911-952B-3397C3B1FE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D75B9D-7647-4FAD-9C1A-41B47D58B2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BDD293-6A42-4C8D-8893-14E188A18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78F5FB-225A-4100-BD98-51056D667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5F6041-5F2F-453C-A26D-B94138785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3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61278BE-E084-4F50-BDE2-5B95AF0EF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8540496-9497-473E-894B-16F993B1E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0BA39F-B0BD-4C19-ADC2-4099E66A2A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F21720-1B35-4917-A276-AAE9AF10A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D9BA51-8D4F-464E-8825-50C851E61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93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0184A-8369-4B9E-BFBB-C2D3F825E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DCE685-F102-404A-AD2A-5A9EA6C97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19D4A0-D9BF-4B42-A9A2-EA4857A6A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35F89F-5CC0-46A0-9BD1-17C39C6E1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8ED51C-9E87-4333-B372-97F9CF394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32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AA5F7-0C53-4BCB-828F-DAC6BBB7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E6CA18-2D22-42CD-9E15-B46D29882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670A8-BD69-4E3C-B1D9-470CB730A1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82B559-01BE-40EC-926D-7CC47BD75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8E94D-5F12-4374-83CE-B0DF4FE9C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533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224B2-C219-4859-A754-49540D187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8F829C-FFD9-4779-9DB0-07CCE0353A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B9D46E-3F31-4BC3-B504-D0B49EBEBF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FE67A-5F26-493E-B821-7AADEC378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9329654-D2CE-4C71-8A72-C5F62B5F6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A411E7-0195-4405-8C0E-34F2347F6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129BF-5B7C-4CCD-B1D6-B96C200E1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C4B30-3658-489D-A841-EF4AEAF21B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F8E549D-0CBD-4F44-AB6E-CB6E8F1425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9AB5AC-E2EF-413F-B158-719A2975E1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2AEAC-47A2-4E04-9A04-B8123B374E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30A661-7C8A-4E69-8F4F-D9310F89C8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647446-CF51-4AC1-BD12-3934BDA06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95A85B-5B6E-4AAF-9A22-56373B7B8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732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9EB63-A282-46D5-9448-70084425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7B2DF-9C99-4CE3-BC7F-939392683C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BB7C3C-C793-4047-88D9-E8C10A32B5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C3D6B-375A-4903-9DF2-84133C00A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9259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9F560C-DD7F-4E87-A8C4-D414B2B32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7ABFF85-3D90-4446-BA2F-1A750F6F9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4DAA0-F439-4661-8549-D8ABB0A16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14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3BA963-A6CE-4021-AB52-FB187EACE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3075F1-EE46-43FD-92BD-B8F580633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2C1F3-A16E-4E94-B27E-2AB64BC7D8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862ADD-9B12-463B-9115-1337539D3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9D3678-6EDC-4E44-9EDA-79DA4C637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D5106-BCF0-4199-AE3A-FA2CC008B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96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11123-BE99-448A-91F7-E945645B70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A886D3-E841-4339-B015-20B87A73A1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B66351-DF83-466F-8810-34C0ECFCDC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105972-5610-4E5D-AFC7-F4877193D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B275F2-0D30-41DF-BD5C-3F57D33F7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574570-35A5-4182-AFDB-0A5442E1C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76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EAF5284-A2D9-4915-81DD-37C86DAB06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E364A-A5F0-4402-A334-033B6C19F2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B272CC-510E-4FD7-B9DC-7A75509720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881A9-E34B-48BF-9964-D29EE7B00751}" type="datetimeFigureOut">
              <a:rPr lang="en-US" smtClean="0"/>
              <a:t>5/21/2020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D6DDA-7DD0-4A33-A0A7-3FAA2BFAA6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0DDD4-50EA-49B9-B803-FA952583CE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0CE89-601E-4944-B171-D32C27748C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200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unpartnerportal.org/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npartnerportal.org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36" y="243659"/>
            <a:ext cx="5035120" cy="1479159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1" y="5786718"/>
            <a:ext cx="5670177" cy="657698"/>
          </a:xfrm>
          <a:prstGeom prst="rect">
            <a:avLst/>
          </a:prstGeom>
          <a:solidFill>
            <a:schemeClr val="bg2">
              <a:lumMod val="25000"/>
              <a:alpha val="41000"/>
            </a:schemeClr>
          </a:solidFill>
        </p:spPr>
        <p:txBody>
          <a:bodyPr vert="horz" lIns="91440" tIns="45720" rIns="91440" bIns="4572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chemeClr val="bg1"/>
                </a:solidFill>
              </a:rPr>
              <a:t>Достигайте большего. Вместе.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70897" y="115503"/>
            <a:ext cx="2040556" cy="12003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Портал партнеров ООН</a:t>
            </a:r>
          </a:p>
        </p:txBody>
      </p:sp>
    </p:spTree>
    <p:extLst>
      <p:ext uri="{BB962C8B-B14F-4D97-AF65-F5344CB8AC3E}">
        <p14:creationId xmlns:p14="http://schemas.microsoft.com/office/powerpoint/2010/main" val="2397069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5F5D958-E5D3-45F5-9969-6E1CE114F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11626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F8ACA40-EF9E-4D77-B983-C253EFE18D7C}"/>
              </a:ext>
            </a:extLst>
          </p:cNvPr>
          <p:cNvSpPr/>
          <p:nvPr/>
        </p:nvSpPr>
        <p:spPr>
          <a:xfrm>
            <a:off x="6382326" y="790259"/>
            <a:ext cx="6096000" cy="550920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100" dirty="0"/>
              <a:t>Мы не являемся некоммерческой общественной организацией.</a:t>
            </a:r>
          </a:p>
          <a:p>
            <a:r>
              <a:rPr lang="ru-RU" sz="1100" dirty="0"/>
              <a:t>Мы привержены основным ценностям ООН и Всеобщей декларации</a:t>
            </a:r>
          </a:p>
          <a:p>
            <a:r>
              <a:rPr lang="ru-RU" sz="1100" dirty="0"/>
              <a:t>прав человека.</a:t>
            </a:r>
          </a:p>
          <a:p>
            <a:r>
              <a:rPr lang="ru-RU" sz="1100" dirty="0"/>
              <a:t>Мы соблюдаем Принципы партнерства, одобренные Глобальной гуманитарной платформой (GHP) в июле 2007 года. Принципы партнерства:</a:t>
            </a:r>
          </a:p>
          <a:p>
            <a:r>
              <a:rPr lang="ru-RU" sz="1100" dirty="0"/>
              <a:t>a)	Равенство</a:t>
            </a:r>
          </a:p>
          <a:p>
            <a:r>
              <a:rPr lang="ru-RU" sz="1100" dirty="0"/>
              <a:t>b)	Прозрачность</a:t>
            </a:r>
          </a:p>
          <a:p>
            <a:r>
              <a:rPr lang="ru-RU" sz="1100" dirty="0"/>
              <a:t>c)	Подход, ориентированный на результат</a:t>
            </a:r>
          </a:p>
          <a:p>
            <a:r>
              <a:rPr lang="ru-RU" sz="1100" dirty="0"/>
              <a:t>d)	Ответственность</a:t>
            </a:r>
          </a:p>
          <a:p>
            <a:r>
              <a:rPr lang="ru-RU" sz="1100" dirty="0"/>
              <a:t>e)	Взаимодополняемость</a:t>
            </a:r>
          </a:p>
          <a:p>
            <a:r>
              <a:rPr lang="ru-RU" sz="1100" dirty="0"/>
              <a:t>Мы не допускаем дискриминации по отношению к какому-либо лицу или группе лиц по признаку расы, цвета кожи, пола, языка, религии, политических или иных убеждений, национального или социального происхождения, имущественного положения, инвалидности, рождения, возраста или иного статуса.</a:t>
            </a:r>
          </a:p>
          <a:p>
            <a:r>
              <a:rPr lang="ru-RU" sz="1100" dirty="0"/>
              <a:t>Мы гарантируем, что все сотрудники, персонал и субподрядчики соответствуют стандартам поведения, перечисленным в разделе 3 Бюллетеня Генерального секретаря ООН «Социальные меры по защите от сексуальной эксплуатации и надругательств».</a:t>
            </a:r>
          </a:p>
          <a:p>
            <a:r>
              <a:rPr lang="ru-RU" sz="1100" dirty="0"/>
              <a:t>Мы не были обвинены в мошенничестве или финансовой и нефинансовой коррупционной деятельности, включая отмывание денег, преступления против человечности и военные преступления, или не вовлечены и не были вовлечены в прошлом в такие действия, которые несовместимы с мандатом и ценностями ООН, в результате которых организация не соответствовала бы требованиям для работы с агентствами ООН.</a:t>
            </a:r>
          </a:p>
          <a:p>
            <a:r>
              <a:rPr lang="ru-RU" sz="1100" dirty="0"/>
              <a:t>Ни наша организация, ни ее участники не упоминаются в Сводном перечне санкций Совета Безопасности Организации Объединенных Наций. Кроме того, мы не поддерживали и не поддерживаем, прямо или косвенно, физические и юридические лица, на которые наложены санкции, или которые иным образом вовлечены в деятельность, запрещенную резолюцией Совета Безопасности, принятой в соответствии с главой VII Устава Организации Объединенных Наций.</a:t>
            </a:r>
          </a:p>
          <a:p>
            <a:r>
              <a:rPr lang="ru-RU" sz="1100" dirty="0"/>
              <a:t>Мы заверяем, что информация, представленная в Партнерской декларации партнера, является точной, насколько нам известно, и что любые искажения, фальсификации или существенные упущения в Партнерской декларации, в случае обнаружения, могут привести к дисквалификации или прекращению партнерства с ООН.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667D741-B875-4119-B5FE-05F071B8D58C}"/>
              </a:ext>
            </a:extLst>
          </p:cNvPr>
          <p:cNvSpPr/>
          <p:nvPr/>
        </p:nvSpPr>
        <p:spPr>
          <a:xfrm>
            <a:off x="6382326" y="293420"/>
            <a:ext cx="6096000" cy="5064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650"/>
              </a:lnSpc>
              <a:spcAft>
                <a:spcPts val="1100"/>
              </a:spcAft>
            </a:pP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Партнерская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декларация</a:t>
            </a:r>
            <a:endParaRPr lang="en-US" sz="11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Ответив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 «</a:t>
            </a: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да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», </a:t>
            </a: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организация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подтверждает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 </a:t>
            </a:r>
            <a:r>
              <a:rPr lang="en-US" sz="1100" dirty="0" err="1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следующее</a:t>
            </a:r>
            <a:r>
              <a:rPr lang="en-US" sz="1100" dirty="0">
                <a:solidFill>
                  <a:srgbClr val="000000"/>
                </a:solidFill>
                <a:ea typeface="Microsoft Sans Serif" panose="020B0604020202020204" pitchFamily="34" charset="0"/>
                <a:cs typeface="Microsoft Sans Serif" panose="020B0604020202020204" pitchFamily="34" charset="0"/>
              </a:rPr>
              <a:t>: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3248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588" y="79068"/>
            <a:ext cx="9065941" cy="938463"/>
          </a:xfrm>
        </p:spPr>
        <p:txBody>
          <a:bodyPr>
            <a:normAutofit/>
          </a:bodyPr>
          <a:lstStyle/>
          <a:p>
            <a:pPr algn="ctr"/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портала</a:t>
            </a:r>
            <a:endParaRPr lang="en-US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342" y="896891"/>
            <a:ext cx="11819658" cy="574185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sp>
        <p:nvSpPr>
          <p:cNvPr id="5" name="Поле 18">
            <a:extLst>
              <a:ext uri="{FF2B5EF4-FFF2-40B4-BE49-F238E27FC236}">
                <a16:creationId xmlns:a16="http://schemas.microsoft.com/office/drawing/2014/main" id="{E16282C2-6200-4A66-B8BA-B2F8A945483E}"/>
              </a:ext>
            </a:extLst>
          </p:cNvPr>
          <p:cNvSpPr txBox="1"/>
          <p:nvPr/>
        </p:nvSpPr>
        <p:spPr>
          <a:xfrm>
            <a:off x="3518304" y="1551709"/>
            <a:ext cx="2466860" cy="251491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Информационная панель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оле 20">
            <a:extLst>
              <a:ext uri="{FF2B5EF4-FFF2-40B4-BE49-F238E27FC236}">
                <a16:creationId xmlns:a16="http://schemas.microsoft.com/office/drawing/2014/main" id="{92136B7B-B757-4797-AF9F-B69A06B78A78}"/>
              </a:ext>
            </a:extLst>
          </p:cNvPr>
          <p:cNvSpPr txBox="1"/>
          <p:nvPr/>
        </p:nvSpPr>
        <p:spPr>
          <a:xfrm>
            <a:off x="5815994" y="2905280"/>
            <a:ext cx="2810770" cy="716991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Количество заявок, поданных Агентством ООН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оле 19">
            <a:extLst>
              <a:ext uri="{FF2B5EF4-FFF2-40B4-BE49-F238E27FC236}">
                <a16:creationId xmlns:a16="http://schemas.microsoft.com/office/drawing/2014/main" id="{D835B507-A226-4E0A-AF86-BD3BDFF69DD9}"/>
              </a:ext>
            </a:extLst>
          </p:cNvPr>
          <p:cNvSpPr txBox="1"/>
          <p:nvPr/>
        </p:nvSpPr>
        <p:spPr>
          <a:xfrm>
            <a:off x="2469744" y="2860399"/>
            <a:ext cx="3127491" cy="645160"/>
          </a:xfrm>
          <a:prstGeom prst="rect">
            <a:avLst/>
          </a:prstGeom>
          <a:solidFill>
            <a:schemeClr val="lt1"/>
          </a:solidFill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Новые приглашения для выражения заинтересованности по Сектору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За последние 10 дней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8CEEF1-9C1B-4117-9DA7-E546BEE3801F}"/>
              </a:ext>
            </a:extLst>
          </p:cNvPr>
          <p:cNvSpPr/>
          <p:nvPr/>
        </p:nvSpPr>
        <p:spPr>
          <a:xfrm>
            <a:off x="8940800" y="3622272"/>
            <a:ext cx="2352511" cy="716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Количество зарегистрированных приглашений на выражение заинтересованности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DB742DC-EAC4-4274-B339-2574984F8003}"/>
              </a:ext>
            </a:extLst>
          </p:cNvPr>
          <p:cNvSpPr/>
          <p:nvPr/>
        </p:nvSpPr>
        <p:spPr>
          <a:xfrm>
            <a:off x="8940800" y="5496430"/>
            <a:ext cx="2567709" cy="716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Количество выбранных предложений до настоящей даты</a:t>
            </a:r>
            <a:endParaRPr lang="en-US" sz="12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1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0261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864FC370-1D89-4775-B2ED-17ABBF7734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1463609"/>
              </p:ext>
            </p:extLst>
          </p:nvPr>
        </p:nvGraphicFramePr>
        <p:xfrm>
          <a:off x="8098145" y="797306"/>
          <a:ext cx="935355" cy="1155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35355">
                  <a:extLst>
                    <a:ext uri="{9D8B030D-6E8A-4147-A177-3AD203B41FA5}">
                      <a16:colId xmlns:a16="http://schemas.microsoft.com/office/drawing/2014/main" val="82353706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Сотрудничество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75476493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8755617-1001-4BF3-B903-51582EF29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8" y="57539"/>
            <a:ext cx="12077983" cy="68580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2EAAB4-0E09-44A8-BDE2-1F17CFDBBCD5}"/>
              </a:ext>
            </a:extLst>
          </p:cNvPr>
          <p:cNvSpPr/>
          <p:nvPr/>
        </p:nvSpPr>
        <p:spPr>
          <a:xfrm>
            <a:off x="2399153" y="797306"/>
            <a:ext cx="114967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Идентификация</a:t>
            </a:r>
            <a:endParaRPr lang="en-US" sz="11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CE955E8-9313-4B41-A3D0-99C0818F17FD}"/>
              </a:ext>
            </a:extLst>
          </p:cNvPr>
          <p:cNvSpPr/>
          <p:nvPr/>
        </p:nvSpPr>
        <p:spPr>
          <a:xfrm>
            <a:off x="3596183" y="819072"/>
            <a:ext cx="166744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Контактная информация</a:t>
            </a:r>
            <a:endParaRPr lang="en-US" sz="11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C4EFCD9-4EDB-415D-AED4-891C34ECC691}"/>
              </a:ext>
            </a:extLst>
          </p:cNvPr>
          <p:cNvSpPr/>
          <p:nvPr/>
        </p:nvSpPr>
        <p:spPr>
          <a:xfrm>
            <a:off x="5384202" y="819072"/>
            <a:ext cx="122501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/>
              <a:t>Мандат и миссия</a:t>
            </a:r>
            <a:endParaRPr lang="en-US" sz="11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F6E232-06A6-4A23-B42C-1F4E31819A50}"/>
              </a:ext>
            </a:extLst>
          </p:cNvPr>
          <p:cNvSpPr/>
          <p:nvPr/>
        </p:nvSpPr>
        <p:spPr>
          <a:xfrm>
            <a:off x="7118567" y="819072"/>
            <a:ext cx="60465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Фонды</a:t>
            </a:r>
            <a:endParaRPr lang="en-US" sz="11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1B5579-B534-4DA9-9060-4133E2AC98E4}"/>
              </a:ext>
            </a:extLst>
          </p:cNvPr>
          <p:cNvSpPr/>
          <p:nvPr/>
        </p:nvSpPr>
        <p:spPr>
          <a:xfrm>
            <a:off x="8131963" y="819363"/>
            <a:ext cx="11480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Сотрудничество</a:t>
            </a:r>
            <a:endParaRPr lang="en-US" sz="11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2EF05CE-97CC-406E-9FBD-57567F756B92}"/>
              </a:ext>
            </a:extLst>
          </p:cNvPr>
          <p:cNvSpPr/>
          <p:nvPr/>
        </p:nvSpPr>
        <p:spPr>
          <a:xfrm>
            <a:off x="9442243" y="797306"/>
            <a:ext cx="147668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Реализация проектов</a:t>
            </a:r>
            <a:endParaRPr lang="en-US" sz="11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E526CB-0DA8-4FB3-A7CF-98FF23644AC2}"/>
              </a:ext>
            </a:extLst>
          </p:cNvPr>
          <p:cNvSpPr/>
          <p:nvPr/>
        </p:nvSpPr>
        <p:spPr>
          <a:xfrm>
            <a:off x="3058639" y="1379356"/>
            <a:ext cx="120417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Общие сведения</a:t>
            </a:r>
            <a:endParaRPr lang="en-US" sz="11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EC62C22-022C-4EDB-BF3A-DEFF52B37B86}"/>
              </a:ext>
            </a:extLst>
          </p:cNvPr>
          <p:cNvSpPr/>
          <p:nvPr/>
        </p:nvSpPr>
        <p:spPr>
          <a:xfrm>
            <a:off x="6115072" y="1640966"/>
            <a:ext cx="3304110" cy="224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 изложите общие сведения и обоснование создания организации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C8C43E-D883-487B-9A4F-5A6DED6F3773}"/>
              </a:ext>
            </a:extLst>
          </p:cNvPr>
          <p:cNvSpPr/>
          <p:nvPr/>
        </p:nvSpPr>
        <p:spPr>
          <a:xfrm>
            <a:off x="4977860" y="2812231"/>
            <a:ext cx="1872629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</a:rPr>
              <a:t>Кратко изложите миссию организации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6641814-51E8-4F79-9A8A-46EB28F5EE12}"/>
              </a:ext>
            </a:extLst>
          </p:cNvPr>
          <p:cNvSpPr/>
          <p:nvPr/>
        </p:nvSpPr>
        <p:spPr>
          <a:xfrm>
            <a:off x="3058639" y="3876608"/>
            <a:ext cx="137730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ea typeface="Calibri" panose="020F0502020204030204" pitchFamily="34" charset="0"/>
              </a:rPr>
              <a:t>Органы управления</a:t>
            </a:r>
            <a:endParaRPr lang="en-US" sz="11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E58856-4704-4AE5-A82F-523E8C7EFABA}"/>
              </a:ext>
            </a:extLst>
          </p:cNvPr>
          <p:cNvSpPr/>
          <p:nvPr/>
        </p:nvSpPr>
        <p:spPr>
          <a:xfrm>
            <a:off x="4842929" y="4165753"/>
            <a:ext cx="2544286" cy="224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Кратко изложите структуру управления организацией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510DA5-C0A1-4C97-B481-59E679AC4C60}"/>
              </a:ext>
            </a:extLst>
          </p:cNvPr>
          <p:cNvSpPr/>
          <p:nvPr/>
        </p:nvSpPr>
        <p:spPr>
          <a:xfrm>
            <a:off x="2873368" y="5985064"/>
            <a:ext cx="526106" cy="275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Этика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0BC2624-5B55-4845-AF59-A7C62E214BC3}"/>
              </a:ext>
            </a:extLst>
          </p:cNvPr>
          <p:cNvSpPr/>
          <p:nvPr/>
        </p:nvSpPr>
        <p:spPr>
          <a:xfrm>
            <a:off x="1027107" y="1865964"/>
            <a:ext cx="579005" cy="224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Профиль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7037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E09AA5-AAC2-4B71-AAC1-ADEA92E37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9684"/>
            <a:ext cx="12192000" cy="667863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F10C7F6-377C-4E03-AF2E-2EE5746D4797}"/>
              </a:ext>
            </a:extLst>
          </p:cNvPr>
          <p:cNvSpPr/>
          <p:nvPr/>
        </p:nvSpPr>
        <p:spPr>
          <a:xfrm>
            <a:off x="4198950" y="721083"/>
            <a:ext cx="1771639" cy="2755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</a:pPr>
            <a:r>
              <a:rPr lang="ru-RU" sz="1100" dirty="0">
                <a:ea typeface="Calibri" panose="020F0502020204030204" pitchFamily="34" charset="0"/>
                <a:cs typeface="Times New Roman" panose="02020603050405020304" pitchFamily="18" charset="0"/>
              </a:rPr>
              <a:t>Возможности партнерства</a:t>
            </a:r>
            <a:endParaRPr lang="en-US" sz="11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37404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8746789-79A6-4E69-AE68-DE62003ED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854"/>
            <a:ext cx="12192000" cy="6828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19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3176BD1-209D-421A-8F87-D5BD092371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01739"/>
            <a:ext cx="12192000" cy="445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5209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88" y="145743"/>
            <a:ext cx="9065941" cy="938463"/>
          </a:xfrm>
        </p:spPr>
        <p:txBody>
          <a:bodyPr>
            <a:normAutofit/>
          </a:bodyPr>
          <a:lstStyle/>
          <a:p>
            <a:pPr algn="ctr"/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Управление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пользователями</a:t>
            </a:r>
            <a:endParaRPr lang="en-US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84796"/>
          <a:stretch/>
        </p:blipFill>
        <p:spPr>
          <a:xfrm>
            <a:off x="5931333" y="978449"/>
            <a:ext cx="741579" cy="2369375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148476" y="3435072"/>
            <a:ext cx="524436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0837" y="1077354"/>
            <a:ext cx="5830496" cy="528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ОГО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добавлять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пользователей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свою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организацию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Пользователи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получат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электронное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письмо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системы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добавлении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администратором</a:t>
            </a:r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Существуют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три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роли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пользователя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реализовывать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все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функции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портала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Редактор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редактировать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профиль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отправлять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концептуальные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записки</a:t>
            </a:r>
            <a:r>
              <a:rPr sz="2000"/>
              <a:t> </a:t>
            </a:r>
          </a:p>
          <a:p>
            <a:pPr lvl="1"/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Читатель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может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информацию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1200" b="1" u="sng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u="sng" err="1">
                <a:latin typeface="Arial" panose="020B0604020202020204" pitchFamily="34" charset="0"/>
                <a:cs typeface="Arial" panose="020B0604020202020204" pitchFamily="34" charset="0"/>
              </a:rPr>
              <a:t>портале</a:t>
            </a:r>
            <a:r>
              <a:rPr sz="2000"/>
              <a:t> </a:t>
            </a:r>
          </a:p>
          <a:p>
            <a:pPr lvl="1"/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штаб-квартиры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МНПО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назначать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пользователей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свои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международные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офисы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Администраторы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страновых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отделений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МНПО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назначать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пользователей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только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пределах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этого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странового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отделения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могут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деактивировать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пользователей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изменить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их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роли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1950" y="978449"/>
            <a:ext cx="5223983" cy="2316080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>
            <a:off x="11451497" y="1229754"/>
            <a:ext cx="524436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82511" y="3585028"/>
            <a:ext cx="2923807" cy="28947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0946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7B69A-30AD-4C7E-A0B9-4D576C940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79" y="1075848"/>
            <a:ext cx="4914208" cy="5705594"/>
          </a:xfrm>
        </p:spPr>
        <p:txBody>
          <a:bodyPr>
            <a:normAutofit fontScale="92500" lnSpcReduction="20000"/>
          </a:bodyPr>
          <a:lstStyle/>
          <a:p>
            <a:r>
              <a:rPr lang="en-US" err="1"/>
              <a:t>Для</a:t>
            </a:r>
            <a:r>
              <a:rPr lang="en-US"/>
              <a:t> </a:t>
            </a:r>
            <a:r>
              <a:rPr lang="en-US" err="1"/>
              <a:t>получения</a:t>
            </a:r>
            <a:r>
              <a:rPr lang="en-US"/>
              <a:t> </a:t>
            </a:r>
            <a:r>
              <a:rPr lang="en-US" err="1"/>
              <a:t>информации</a:t>
            </a:r>
            <a:r>
              <a:rPr lang="en-US"/>
              <a:t> о </a:t>
            </a:r>
            <a:r>
              <a:rPr lang="en-US" err="1"/>
              <a:t>том</a:t>
            </a:r>
            <a:r>
              <a:rPr lang="en-US"/>
              <a:t>, </a:t>
            </a:r>
            <a:r>
              <a:rPr lang="en-US" err="1"/>
              <a:t>как</a:t>
            </a:r>
            <a:r>
              <a:rPr lang="en-US"/>
              <a:t> </a:t>
            </a:r>
            <a:r>
              <a:rPr lang="en-US" err="1"/>
              <a:t>перемещаться</a:t>
            </a:r>
            <a:r>
              <a:rPr lang="en-US"/>
              <a:t> </a:t>
            </a:r>
            <a:r>
              <a:rPr lang="en-US" err="1"/>
              <a:t>по</a:t>
            </a:r>
            <a:r>
              <a:rPr lang="en-US"/>
              <a:t> </a:t>
            </a:r>
            <a:r>
              <a:rPr lang="en-US" err="1"/>
              <a:t>порталу</a:t>
            </a:r>
            <a:r>
              <a:rPr lang="en-US"/>
              <a:t>, </a:t>
            </a:r>
            <a:r>
              <a:rPr lang="en-US" err="1"/>
              <a:t>нажмите</a:t>
            </a:r>
            <a:r>
              <a:rPr lang="en-US"/>
              <a:t> </a:t>
            </a:r>
            <a:r>
              <a:rPr lang="en-US" err="1"/>
              <a:t>ссылку</a:t>
            </a:r>
            <a:r>
              <a:rPr lang="en-US"/>
              <a:t> </a:t>
            </a:r>
            <a:r>
              <a:rPr lang="ru-RU"/>
              <a:t>«</a:t>
            </a:r>
            <a:r>
              <a:rPr lang="en-US" err="1"/>
              <a:t>Библиотека</a:t>
            </a:r>
            <a:r>
              <a:rPr lang="en-US"/>
              <a:t> </a:t>
            </a:r>
            <a:r>
              <a:rPr lang="en-US" err="1"/>
              <a:t>ресурсов</a:t>
            </a:r>
            <a:r>
              <a:rPr lang="ru-RU"/>
              <a:t>»</a:t>
            </a:r>
            <a:r>
              <a:rPr lang="en-US"/>
              <a:t> </a:t>
            </a:r>
            <a:r>
              <a:rPr lang="en-US" err="1"/>
              <a:t>на</a:t>
            </a:r>
            <a:r>
              <a:rPr lang="en-US"/>
              <a:t> </a:t>
            </a:r>
            <a:r>
              <a:rPr lang="en-US" err="1"/>
              <a:t>странице</a:t>
            </a:r>
            <a:r>
              <a:rPr lang="en-US"/>
              <a:t> </a:t>
            </a:r>
            <a:r>
              <a:rPr lang="en-US" err="1"/>
              <a:t>назначения</a:t>
            </a:r>
            <a:r>
              <a:rPr lang="en-US"/>
              <a:t>.</a:t>
            </a:r>
          </a:p>
          <a:p>
            <a:pPr lvl="1"/>
            <a:r>
              <a:rPr lang="en-US" err="1"/>
              <a:t>Ссылка</a:t>
            </a:r>
            <a:r>
              <a:rPr lang="en-US"/>
              <a:t> </a:t>
            </a:r>
            <a:r>
              <a:rPr lang="en-US" err="1"/>
              <a:t>на</a:t>
            </a:r>
            <a:r>
              <a:rPr lang="en-US"/>
              <a:t> </a:t>
            </a:r>
            <a:r>
              <a:rPr lang="en-US" err="1"/>
              <a:t>библиотеку</a:t>
            </a:r>
            <a:r>
              <a:rPr lang="en-US"/>
              <a:t> </a:t>
            </a:r>
            <a:r>
              <a:rPr lang="en-US" err="1"/>
              <a:t>ресурсов</a:t>
            </a:r>
            <a:r>
              <a:rPr lang="en-US"/>
              <a:t> </a:t>
            </a:r>
            <a:r>
              <a:rPr lang="en-US" err="1"/>
              <a:t>также</a:t>
            </a:r>
            <a:r>
              <a:rPr lang="en-US"/>
              <a:t> </a:t>
            </a:r>
            <a:r>
              <a:rPr lang="en-US" err="1"/>
              <a:t>доступна</a:t>
            </a:r>
            <a:r>
              <a:rPr lang="en-US"/>
              <a:t> </a:t>
            </a:r>
            <a:r>
              <a:rPr lang="en-US" err="1"/>
              <a:t>внутри</a:t>
            </a:r>
            <a:r>
              <a:rPr lang="en-US"/>
              <a:t> </a:t>
            </a:r>
            <a:r>
              <a:rPr lang="en-US" err="1"/>
              <a:t>портала</a:t>
            </a:r>
            <a:r>
              <a:rPr lang="en-US"/>
              <a:t> (</a:t>
            </a:r>
            <a:r>
              <a:rPr lang="en-US" err="1"/>
              <a:t>на</a:t>
            </a:r>
            <a:r>
              <a:rPr lang="en-US"/>
              <a:t> </a:t>
            </a:r>
            <a:r>
              <a:rPr lang="en-US" err="1"/>
              <a:t>левой</a:t>
            </a:r>
            <a:r>
              <a:rPr lang="en-US"/>
              <a:t> </a:t>
            </a:r>
            <a:r>
              <a:rPr lang="en-US" err="1"/>
              <a:t>панели</a:t>
            </a:r>
            <a:r>
              <a:rPr lang="en-US"/>
              <a:t> </a:t>
            </a:r>
            <a:r>
              <a:rPr lang="en-US" err="1"/>
              <a:t>навигации</a:t>
            </a:r>
            <a:r>
              <a:rPr lang="en-US"/>
              <a:t>)</a:t>
            </a:r>
          </a:p>
          <a:p>
            <a:endParaRPr lang="en-US"/>
          </a:p>
          <a:p>
            <a:r>
              <a:rPr lang="en-US" err="1"/>
              <a:t>Библиотека</a:t>
            </a:r>
            <a:r>
              <a:rPr lang="en-US"/>
              <a:t> </a:t>
            </a:r>
            <a:r>
              <a:rPr lang="en-US" err="1"/>
              <a:t>ресурсов</a:t>
            </a:r>
            <a:r>
              <a:rPr lang="en-US"/>
              <a:t> </a:t>
            </a:r>
            <a:r>
              <a:rPr lang="en-US" err="1"/>
              <a:t>имеет</a:t>
            </a:r>
            <a:endParaRPr lang="en-US"/>
          </a:p>
          <a:p>
            <a:pPr marL="342900" indent="-342900">
              <a:buAutoNum type="arabicPeriod"/>
            </a:pPr>
            <a:r>
              <a:rPr lang="en-US" err="1"/>
              <a:t>Руководства</a:t>
            </a:r>
            <a:r>
              <a:rPr lang="en-US"/>
              <a:t> </a:t>
            </a:r>
            <a:r>
              <a:rPr lang="en-US" err="1"/>
              <a:t>пользователя</a:t>
            </a:r>
            <a:r>
              <a:rPr lang="en-US"/>
              <a:t> и </a:t>
            </a:r>
            <a:r>
              <a:rPr lang="en-US" err="1"/>
              <a:t>видео</a:t>
            </a:r>
            <a:r>
              <a:rPr lang="en-US"/>
              <a:t> </a:t>
            </a:r>
            <a:r>
              <a:rPr lang="en-US" err="1"/>
              <a:t>для</a:t>
            </a:r>
            <a:r>
              <a:rPr lang="en-US"/>
              <a:t> </a:t>
            </a:r>
            <a:r>
              <a:rPr lang="en-US" err="1"/>
              <a:t>навигации</a:t>
            </a:r>
            <a:r>
              <a:rPr lang="en-US"/>
              <a:t> </a:t>
            </a:r>
            <a:r>
              <a:rPr lang="en-US" err="1"/>
              <a:t>по</a:t>
            </a:r>
            <a:r>
              <a:rPr lang="en-US"/>
              <a:t> </a:t>
            </a:r>
            <a:r>
              <a:rPr lang="en-US" err="1"/>
              <a:t>порталу</a:t>
            </a:r>
            <a:r>
              <a:rPr lang="en-US"/>
              <a:t> и </a:t>
            </a:r>
          </a:p>
          <a:p>
            <a:pPr marL="342900" indent="-342900">
              <a:buAutoNum type="arabicPeriod"/>
            </a:pPr>
            <a:endParaRPr lang="en-US"/>
          </a:p>
          <a:p>
            <a:pPr marL="342900" indent="-342900">
              <a:buAutoNum type="arabicPeriod"/>
            </a:pPr>
            <a:r>
              <a:rPr lang="en-US" err="1"/>
              <a:t>Руководящие</a:t>
            </a:r>
            <a:r>
              <a:rPr lang="en-US"/>
              <a:t> </a:t>
            </a:r>
            <a:r>
              <a:rPr lang="en-US" err="1"/>
              <a:t>принципы</a:t>
            </a:r>
            <a:r>
              <a:rPr lang="en-US"/>
              <a:t> и </a:t>
            </a:r>
            <a:r>
              <a:rPr lang="en-US" err="1"/>
              <a:t>шаблоны</a:t>
            </a:r>
            <a:r>
              <a:rPr lang="en-US"/>
              <a:t> </a:t>
            </a:r>
            <a:r>
              <a:rPr lang="en-US" err="1"/>
              <a:t>партнерства</a:t>
            </a:r>
            <a:r>
              <a:rPr lang="en-US"/>
              <a:t> </a:t>
            </a:r>
            <a:r>
              <a:rPr lang="en-US" err="1"/>
              <a:t>для</a:t>
            </a:r>
            <a:r>
              <a:rPr lang="en-US"/>
              <a:t> </a:t>
            </a:r>
            <a:r>
              <a:rPr lang="en-US" err="1"/>
              <a:t>Участвующих</a:t>
            </a:r>
            <a:r>
              <a:rPr lang="en-US"/>
              <a:t> </a:t>
            </a:r>
            <a:r>
              <a:rPr lang="en-US" err="1"/>
              <a:t>учреждений</a:t>
            </a:r>
            <a:r>
              <a:rPr lang="en-US"/>
              <a:t> ООН</a:t>
            </a:r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  <a:p>
            <a:pPr lvl="1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B6CFEF-C2A0-4709-89A1-D44493F12AE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251" b="51821"/>
          <a:stretch/>
        </p:blipFill>
        <p:spPr>
          <a:xfrm>
            <a:off x="4963187" y="1157005"/>
            <a:ext cx="5746376" cy="1351483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A56C00C-B880-40EA-BB71-4DDB8A1A0E54}"/>
              </a:ext>
            </a:extLst>
          </p:cNvPr>
          <p:cNvCxnSpPr/>
          <p:nvPr/>
        </p:nvCxnSpPr>
        <p:spPr>
          <a:xfrm>
            <a:off x="7753199" y="1338829"/>
            <a:ext cx="554736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 txBox="1">
            <a:spLocks/>
          </p:cNvSpPr>
          <p:nvPr/>
        </p:nvSpPr>
        <p:spPr>
          <a:xfrm>
            <a:off x="322729" y="114300"/>
            <a:ext cx="9280916" cy="714031"/>
          </a:xfrm>
          <a:prstGeom prst="rect">
            <a:avLst/>
          </a:prstGeom>
        </p:spPr>
        <p:txBody>
          <a:bodyPr vert="horz" lIns="91440" tIns="45720" rIns="91440" bIns="4572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Где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найти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справку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Библиотека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endParaRPr lang="en-US" sz="32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9672134-D0AC-4BF0-B48E-3ED200CE08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05" b="26248"/>
          <a:stretch/>
        </p:blipFill>
        <p:spPr>
          <a:xfrm>
            <a:off x="6376350" y="2508488"/>
            <a:ext cx="5546513" cy="4272954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9A44F90-6050-4A73-912A-960957E1D015}"/>
              </a:ext>
            </a:extLst>
          </p:cNvPr>
          <p:cNvCxnSpPr/>
          <p:nvPr/>
        </p:nvCxnSpPr>
        <p:spPr>
          <a:xfrm>
            <a:off x="9432500" y="5510850"/>
            <a:ext cx="578827" cy="3455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79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45B64-5EA2-4FD4-A4A2-CE67D1011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66" y="1302262"/>
            <a:ext cx="5237017" cy="4779263"/>
          </a:xfrm>
        </p:spPr>
        <p:txBody>
          <a:bodyPr>
            <a:normAutofit/>
          </a:bodyPr>
          <a:lstStyle/>
          <a:p>
            <a:r>
              <a:rPr lang="en-US" err="1"/>
              <a:t>Если</a:t>
            </a:r>
            <a:r>
              <a:rPr lang="en-US"/>
              <a:t> </a:t>
            </a:r>
            <a:r>
              <a:rPr lang="en-US" err="1"/>
              <a:t>нужная</a:t>
            </a:r>
            <a:r>
              <a:rPr lang="en-US"/>
              <a:t> </a:t>
            </a:r>
            <a:r>
              <a:rPr lang="en-US" err="1"/>
              <a:t>информация</a:t>
            </a:r>
            <a:r>
              <a:rPr lang="en-US"/>
              <a:t> </a:t>
            </a:r>
            <a:r>
              <a:rPr lang="en-US" err="1"/>
              <a:t>не</a:t>
            </a:r>
            <a:r>
              <a:rPr lang="en-US"/>
              <a:t> </a:t>
            </a:r>
            <a:r>
              <a:rPr lang="en-US" err="1"/>
              <a:t>может</a:t>
            </a:r>
            <a:r>
              <a:rPr lang="en-US"/>
              <a:t> </a:t>
            </a:r>
            <a:r>
              <a:rPr lang="en-US" err="1"/>
              <a:t>быть</a:t>
            </a:r>
            <a:r>
              <a:rPr lang="en-US"/>
              <a:t> </a:t>
            </a:r>
            <a:r>
              <a:rPr lang="en-US" err="1"/>
              <a:t>найдена</a:t>
            </a:r>
            <a:r>
              <a:rPr lang="en-US"/>
              <a:t> в </a:t>
            </a:r>
            <a:r>
              <a:rPr lang="en-US" err="1"/>
              <a:t>библиотеке</a:t>
            </a:r>
            <a:r>
              <a:rPr lang="en-US"/>
              <a:t> </a:t>
            </a:r>
            <a:r>
              <a:rPr lang="en-US" err="1"/>
              <a:t>ресурсов</a:t>
            </a:r>
            <a:r>
              <a:rPr lang="en-US"/>
              <a:t>, </a:t>
            </a:r>
            <a:r>
              <a:rPr lang="en-US" err="1"/>
              <a:t>пользователи</a:t>
            </a:r>
            <a:r>
              <a:rPr lang="en-US"/>
              <a:t> </a:t>
            </a:r>
            <a:r>
              <a:rPr lang="en-US" err="1"/>
              <a:t>могут</a:t>
            </a:r>
            <a:r>
              <a:rPr lang="en-US"/>
              <a:t> </a:t>
            </a:r>
            <a:r>
              <a:rPr lang="en-US" err="1"/>
              <a:t>нажать</a:t>
            </a:r>
            <a:r>
              <a:rPr lang="en-US"/>
              <a:t> </a:t>
            </a:r>
            <a:r>
              <a:rPr lang="en-US" err="1"/>
              <a:t>на</a:t>
            </a:r>
            <a:r>
              <a:rPr lang="en-US"/>
              <a:t> </a:t>
            </a:r>
            <a:r>
              <a:rPr lang="en-US" err="1"/>
              <a:t>зеленую</a:t>
            </a:r>
            <a:r>
              <a:rPr lang="en-US"/>
              <a:t> </a:t>
            </a:r>
            <a:r>
              <a:rPr lang="en-US" err="1"/>
              <a:t>кнопку</a:t>
            </a:r>
            <a:r>
              <a:rPr lang="en-US"/>
              <a:t> </a:t>
            </a:r>
            <a:r>
              <a:rPr lang="en-US" err="1"/>
              <a:t>Справка</a:t>
            </a:r>
            <a:r>
              <a:rPr lang="en-US"/>
              <a:t>, </a:t>
            </a:r>
            <a:r>
              <a:rPr lang="en-US" err="1"/>
              <a:t>расположенную</a:t>
            </a:r>
            <a:r>
              <a:rPr lang="en-US"/>
              <a:t> в </a:t>
            </a:r>
            <a:r>
              <a:rPr lang="en-US" err="1"/>
              <a:t>правом</a:t>
            </a:r>
            <a:r>
              <a:rPr lang="en-US"/>
              <a:t> </a:t>
            </a:r>
            <a:r>
              <a:rPr lang="en-US" err="1"/>
              <a:t>нижнем</a:t>
            </a:r>
            <a:r>
              <a:rPr lang="en-US"/>
              <a:t> </a:t>
            </a:r>
            <a:r>
              <a:rPr lang="en-US" err="1"/>
              <a:t>углу</a:t>
            </a:r>
            <a:r>
              <a:rPr lang="en-US"/>
              <a:t> </a:t>
            </a:r>
            <a:r>
              <a:rPr lang="en-US" err="1"/>
              <a:t>экрана</a:t>
            </a:r>
            <a:r>
              <a:rPr lang="en-US"/>
              <a:t>.</a:t>
            </a:r>
          </a:p>
          <a:p>
            <a:pPr marL="0" indent="0">
              <a:buNone/>
            </a:pPr>
            <a:endParaRPr lang="en-US"/>
          </a:p>
          <a:p>
            <a:r>
              <a:rPr lang="en-US" err="1"/>
              <a:t>Вы</a:t>
            </a:r>
            <a:r>
              <a:rPr lang="en-US"/>
              <a:t> </a:t>
            </a:r>
            <a:r>
              <a:rPr lang="en-US" err="1"/>
              <a:t>получите</a:t>
            </a:r>
            <a:r>
              <a:rPr lang="en-US"/>
              <a:t> </a:t>
            </a:r>
            <a:r>
              <a:rPr lang="en-US" err="1"/>
              <a:t>ответ</a:t>
            </a:r>
            <a:r>
              <a:rPr lang="en-US"/>
              <a:t> в </a:t>
            </a:r>
            <a:r>
              <a:rPr lang="en-US" err="1"/>
              <a:t>течение</a:t>
            </a:r>
            <a:r>
              <a:rPr lang="en-US"/>
              <a:t> 48 </a:t>
            </a:r>
            <a:r>
              <a:rPr lang="en-US" err="1"/>
              <a:t>часов</a:t>
            </a:r>
            <a:endParaRPr lang="en-US"/>
          </a:p>
          <a:p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C4DE10F-2CEE-42A6-8F49-D82753AE783F}"/>
              </a:ext>
            </a:extLst>
          </p:cNvPr>
          <p:cNvSpPr txBox="1">
            <a:spLocks/>
          </p:cNvSpPr>
          <p:nvPr/>
        </p:nvSpPr>
        <p:spPr>
          <a:xfrm>
            <a:off x="341655" y="151426"/>
            <a:ext cx="10515600" cy="738719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err="1"/>
              <a:t>Где</a:t>
            </a:r>
            <a:r>
              <a:rPr lang="en-US"/>
              <a:t> </a:t>
            </a:r>
            <a:r>
              <a:rPr lang="en-US" err="1"/>
              <a:t>найти</a:t>
            </a:r>
            <a:r>
              <a:rPr lang="en-US"/>
              <a:t> </a:t>
            </a:r>
            <a:r>
              <a:rPr lang="en-US" err="1"/>
              <a:t>справку</a:t>
            </a:r>
            <a:r>
              <a:rPr lang="en-US"/>
              <a:t>: </a:t>
            </a:r>
            <a:r>
              <a:rPr lang="en-US" err="1"/>
              <a:t>Справочная</a:t>
            </a:r>
            <a:r>
              <a:rPr lang="en-US"/>
              <a:t> </a:t>
            </a:r>
            <a:r>
              <a:rPr lang="en-US" err="1"/>
              <a:t>служба</a:t>
            </a:r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90383" t="90815" r="1308" b="516"/>
          <a:stretch/>
        </p:blipFill>
        <p:spPr>
          <a:xfrm>
            <a:off x="6602506" y="1242063"/>
            <a:ext cx="1579298" cy="748981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9A44F90-6050-4A73-912A-960957E1D015}"/>
              </a:ext>
            </a:extLst>
          </p:cNvPr>
          <p:cNvCxnSpPr/>
          <p:nvPr/>
        </p:nvCxnSpPr>
        <p:spPr>
          <a:xfrm flipV="1">
            <a:off x="6825137" y="1991044"/>
            <a:ext cx="1205753" cy="97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8189" y="890146"/>
            <a:ext cx="3078911" cy="5069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2412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357" y="109003"/>
            <a:ext cx="10312353" cy="9384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Перемещенные партнеры из портала УВКБ ООН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82223" y="1668744"/>
            <a:ext cx="11610975" cy="39292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Информация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об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организациях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которые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были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зарегистрированы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портале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УВКБ ООН,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была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перенесена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Портал партнеров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ООН</a:t>
            </a: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Перемещенные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впервые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получающие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доступ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к 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Порталу партнеров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ООН,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следовать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руководству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систему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качестве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перемещенного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пользователя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» в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библиотеке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ресурсов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sz="2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попытке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войти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>
                <a:latin typeface="Arial" panose="020B0604020202020204" pitchFamily="34" charset="0"/>
                <a:cs typeface="Arial" panose="020B0604020202020204" pitchFamily="34" charset="0"/>
              </a:rPr>
              <a:t>Портал партнеров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ООН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убедитесь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используете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тот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же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адрес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электронной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почты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который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использовали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err="1">
                <a:latin typeface="Arial" panose="020B0604020202020204" pitchFamily="34" charset="0"/>
                <a:cs typeface="Arial" panose="020B0604020202020204" pitchFamily="34" charset="0"/>
              </a:rPr>
              <a:t>портала</a:t>
            </a:r>
            <a:r>
              <a:rPr lang="en-US" sz="2400">
                <a:latin typeface="Arial" panose="020B0604020202020204" pitchFamily="34" charset="0"/>
                <a:cs typeface="Arial" panose="020B0604020202020204" pitchFamily="34" charset="0"/>
              </a:rPr>
              <a:t> УВКБ ООН</a:t>
            </a:r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442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" y="458574"/>
            <a:ext cx="8089142" cy="938463"/>
          </a:xfrm>
        </p:spPr>
        <p:txBody>
          <a:bodyPr>
            <a:normAutofit fontScale="90000"/>
          </a:bodyPr>
          <a:lstStyle/>
          <a:p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</a:t>
            </a:r>
            <a:r>
              <a:rPr lang="ru-RU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ортал</a:t>
            </a:r>
            <a:r>
              <a:rPr lang="ru-RU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артнер</a:t>
            </a:r>
            <a:r>
              <a:rPr lang="ru-RU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ООН?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138" y="1772957"/>
            <a:ext cx="10941801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000" err="1">
                <a:latin typeface="Arial" panose="020B0604020202020204" pitchFamily="34" charset="0"/>
                <a:cs typeface="Arial" panose="020B0604020202020204" pitchFamily="34" charset="0"/>
              </a:rPr>
              <a:t>ортал</a:t>
            </a:r>
            <a:r>
              <a:rPr lang="ru-RU" sz="3000">
                <a:latin typeface="Arial" panose="020B0604020202020204" pitchFamily="34" charset="0"/>
                <a:cs typeface="Arial" panose="020B0604020202020204" pitchFamily="34" charset="0"/>
              </a:rPr>
              <a:t> п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артнер</a:t>
            </a:r>
            <a:r>
              <a:rPr lang="ru-RU" sz="3000" err="1">
                <a:latin typeface="Arial" panose="020B0604020202020204" pitchFamily="34" charset="0"/>
                <a:cs typeface="Arial" panose="020B0604020202020204" pitchFamily="34" charset="0"/>
              </a:rPr>
              <a:t>ов</a:t>
            </a:r>
            <a:r>
              <a:rPr lang="ru-RU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ООН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является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онлайн-платформой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sz="30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связи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агентств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ООН и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гражданского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общества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(ОГО)</a:t>
            </a:r>
          </a:p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Доступ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к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нему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можно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получить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зайдя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на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err="1">
                <a:latin typeface="Arial" panose="020B0604020202020204" pitchFamily="34" charset="0"/>
                <a:cs typeface="Arial" panose="020B0604020202020204" pitchFamily="34" charset="0"/>
              </a:rPr>
              <a:t>сайт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www.unpartnerportal.org.</a:t>
            </a:r>
            <a:r>
              <a:rPr lang="ru-RU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9914021" y="837398"/>
            <a:ext cx="197917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/>
              <a:t>Партнерский портал ООН</a:t>
            </a:r>
          </a:p>
        </p:txBody>
      </p:sp>
    </p:spTree>
    <p:extLst>
      <p:ext uri="{BB962C8B-B14F-4D97-AF65-F5344CB8AC3E}">
        <p14:creationId xmlns:p14="http://schemas.microsoft.com/office/powerpoint/2010/main" val="262862429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41872" y="1203836"/>
            <a:ext cx="3477703" cy="4247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400">
                <a:hlinkClick r:id="rId3"/>
              </a:rPr>
              <a:t>www.unpartnerportal.org</a:t>
            </a:r>
            <a:endParaRPr lang="en-GB" sz="240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99" y="1689404"/>
            <a:ext cx="9726382" cy="7621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Rounded Rectangle 2"/>
          <p:cNvSpPr/>
          <p:nvPr/>
        </p:nvSpPr>
        <p:spPr>
          <a:xfrm>
            <a:off x="9495484" y="1655462"/>
            <a:ext cx="1163552" cy="985513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163" y="204788"/>
            <a:ext cx="6869112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 для Перемещенных партнеров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411" y="2741828"/>
            <a:ext cx="2745060" cy="1224148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416578" y="3509983"/>
            <a:ext cx="699093" cy="533099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69703" y="2858544"/>
            <a:ext cx="7089333" cy="33181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" name="Rounded Rectangle 12"/>
          <p:cNvSpPr/>
          <p:nvPr/>
        </p:nvSpPr>
        <p:spPr>
          <a:xfrm>
            <a:off x="9083108" y="5614927"/>
            <a:ext cx="804963" cy="427285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sp>
        <p:nvSpPr>
          <p:cNvPr id="14" name="Up Arrow 13"/>
          <p:cNvSpPr/>
          <p:nvPr/>
        </p:nvSpPr>
        <p:spPr>
          <a:xfrm>
            <a:off x="9619129" y="6055661"/>
            <a:ext cx="188259" cy="35858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634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81" y="303180"/>
            <a:ext cx="6869112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 для Перемещенных партнеров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886" y="1469158"/>
            <a:ext cx="4855644" cy="29203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Rounded Rectangle 14"/>
          <p:cNvSpPr/>
          <p:nvPr/>
        </p:nvSpPr>
        <p:spPr>
          <a:xfrm>
            <a:off x="3000553" y="1458945"/>
            <a:ext cx="1983823" cy="702256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740" y="2325900"/>
            <a:ext cx="5563376" cy="2896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Rounded Rectangle 15"/>
          <p:cNvSpPr/>
          <p:nvPr/>
        </p:nvSpPr>
        <p:spPr>
          <a:xfrm>
            <a:off x="8148919" y="4381841"/>
            <a:ext cx="1425388" cy="297735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5414" y="4939554"/>
            <a:ext cx="3083857" cy="15419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1" name="Curved Left Arrow 20"/>
          <p:cNvSpPr/>
          <p:nvPr/>
        </p:nvSpPr>
        <p:spPr>
          <a:xfrm rot="3397795">
            <a:off x="5823702" y="5461934"/>
            <a:ext cx="546077" cy="1285239"/>
          </a:xfrm>
          <a:prstGeom prst="curvedLeftArrow">
            <a:avLst>
              <a:gd name="adj1" fmla="val 9385"/>
              <a:gd name="adj2" fmla="val 45382"/>
              <a:gd name="adj3" fmla="val 504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2" name="Curved Left Arrow 21"/>
          <p:cNvSpPr/>
          <p:nvPr/>
        </p:nvSpPr>
        <p:spPr>
          <a:xfrm rot="17900770">
            <a:off x="5845669" y="943377"/>
            <a:ext cx="502140" cy="1367155"/>
          </a:xfrm>
          <a:prstGeom prst="curvedLeftArrow">
            <a:avLst>
              <a:gd name="adj1" fmla="val 9385"/>
              <a:gd name="adj2" fmla="val 45382"/>
              <a:gd name="adj3" fmla="val 504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783599" y="999050"/>
            <a:ext cx="4656375" cy="996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4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>
                <a:latin typeface="Arial" panose="020B0604020202020204" pitchFamily="34" charset="0"/>
                <a:cs typeface="Arial" panose="020B0604020202020204" pitchFamily="34" charset="0"/>
              </a:rPr>
              <a:t>Убедитесь, что вы используете тот же электронный адрес на Партнерском портале ООН, который вы использовали для портала УВКБ ООН</a:t>
            </a:r>
          </a:p>
        </p:txBody>
      </p:sp>
    </p:spTree>
    <p:extLst>
      <p:ext uri="{BB962C8B-B14F-4D97-AF65-F5344CB8AC3E}">
        <p14:creationId xmlns:p14="http://schemas.microsoft.com/office/powerpoint/2010/main" val="1624540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325" y="303180"/>
            <a:ext cx="9639300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Вход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Перемещенных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партнеров</a:t>
            </a:r>
            <a:endParaRPr lang="en-US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8808" y="2102112"/>
            <a:ext cx="6890673" cy="428408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9548D-6774-4E63-A4BA-AAA3F61E26B2}"/>
              </a:ext>
            </a:extLst>
          </p:cNvPr>
          <p:cNvSpPr txBox="1"/>
          <p:nvPr/>
        </p:nvSpPr>
        <p:spPr>
          <a:xfrm>
            <a:off x="191060" y="1266482"/>
            <a:ext cx="6609790" cy="667093"/>
          </a:xfrm>
          <a:prstGeom prst="rect">
            <a:avLst/>
          </a:prstGeom>
          <a:noFill/>
        </p:spPr>
        <p:txBody>
          <a:bodyPr wrap="square">
            <a:normAutofit fontScale="775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/>
              <a:t>В </a:t>
            </a:r>
            <a:r>
              <a:rPr lang="en-US" sz="3000" err="1"/>
              <a:t>завершение</a:t>
            </a:r>
            <a:r>
              <a:rPr lang="en-US" sz="3000"/>
              <a:t> </a:t>
            </a:r>
            <a:r>
              <a:rPr lang="en-US" sz="3000" err="1"/>
              <a:t>необходимо</a:t>
            </a:r>
            <a:r>
              <a:rPr lang="en-US" sz="3000"/>
              <a:t> </a:t>
            </a:r>
            <a:r>
              <a:rPr lang="en-US" sz="3000" err="1"/>
              <a:t>добавить</a:t>
            </a:r>
            <a:r>
              <a:rPr lang="en-US" sz="3000"/>
              <a:t> </a:t>
            </a:r>
            <a:r>
              <a:rPr lang="en-US" sz="3000" err="1"/>
              <a:t>новый</a:t>
            </a:r>
            <a:r>
              <a:rPr lang="en-US" sz="3000"/>
              <a:t> </a:t>
            </a:r>
            <a:r>
              <a:rPr lang="en-US" sz="3000" err="1"/>
              <a:t>пароль</a:t>
            </a:r>
            <a:r>
              <a:rPr lang="en-US" sz="3000"/>
              <a:t> и </a:t>
            </a:r>
            <a:r>
              <a:rPr lang="en-US" sz="3000" err="1"/>
              <a:t>имя</a:t>
            </a:r>
            <a:endParaRPr lang="en-US" sz="3000"/>
          </a:p>
          <a:p>
            <a:pPr lvl="1"/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000"/>
          </a:p>
        </p:txBody>
      </p:sp>
    </p:spTree>
    <p:extLst>
      <p:ext uri="{BB962C8B-B14F-4D97-AF65-F5344CB8AC3E}">
        <p14:creationId xmlns:p14="http://schemas.microsoft.com/office/powerpoint/2010/main" val="24803135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6881" y="303180"/>
            <a:ext cx="6869112" cy="9382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заполнить профиль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36881" y="1410196"/>
            <a:ext cx="906331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/>
              <a:t>Перемещенные</a:t>
            </a:r>
            <a:r>
              <a:rPr lang="en-US"/>
              <a:t> </a:t>
            </a:r>
            <a:r>
              <a:rPr lang="en-US" err="1"/>
              <a:t>профили</a:t>
            </a:r>
            <a:r>
              <a:rPr lang="en-US"/>
              <a:t> </a:t>
            </a:r>
            <a:r>
              <a:rPr lang="en-US" err="1"/>
              <a:t>не</a:t>
            </a:r>
            <a:r>
              <a:rPr lang="en-US"/>
              <a:t> </a:t>
            </a:r>
            <a:r>
              <a:rPr lang="en-US" err="1"/>
              <a:t>заполнены</a:t>
            </a:r>
            <a:r>
              <a:rPr lang="en-US"/>
              <a:t> </a:t>
            </a:r>
            <a:r>
              <a:rPr lang="en-US" err="1"/>
              <a:t>из-за</a:t>
            </a:r>
            <a:r>
              <a:rPr lang="en-US"/>
              <a:t> </a:t>
            </a:r>
            <a:r>
              <a:rPr lang="en-US" err="1"/>
              <a:t>введенных</a:t>
            </a:r>
            <a:r>
              <a:rPr lang="en-US"/>
              <a:t> </a:t>
            </a:r>
            <a:r>
              <a:rPr lang="en-US" err="1"/>
              <a:t>новых</a:t>
            </a:r>
            <a:r>
              <a:rPr lang="en-US"/>
              <a:t> </a:t>
            </a:r>
            <a:r>
              <a:rPr lang="en-US" err="1"/>
              <a:t>вопросов</a:t>
            </a:r>
            <a:r>
              <a:rPr lang="en-US"/>
              <a:t>, </a:t>
            </a:r>
            <a:r>
              <a:rPr lang="en-US" err="1"/>
              <a:t>пересмотренных</a:t>
            </a:r>
            <a:r>
              <a:rPr lang="en-US"/>
              <a:t> </a:t>
            </a:r>
            <a:r>
              <a:rPr lang="en-US" err="1"/>
              <a:t>вопросов</a:t>
            </a:r>
            <a:r>
              <a:rPr lang="en-US"/>
              <a:t> </a:t>
            </a:r>
            <a:r>
              <a:rPr lang="en-US" err="1"/>
              <a:t>или</a:t>
            </a:r>
            <a:r>
              <a:rPr lang="en-US"/>
              <a:t> </a:t>
            </a:r>
            <a:r>
              <a:rPr lang="en-US" err="1"/>
              <a:t>новых</a:t>
            </a:r>
            <a:r>
              <a:rPr lang="en-US"/>
              <a:t> </a:t>
            </a:r>
            <a:r>
              <a:rPr lang="en-US" err="1"/>
              <a:t>функций</a:t>
            </a:r>
            <a:r>
              <a:rPr lang="en-US"/>
              <a:t>, </a:t>
            </a:r>
            <a:r>
              <a:rPr lang="en-US" err="1"/>
              <a:t>таких</a:t>
            </a:r>
            <a:r>
              <a:rPr lang="en-US"/>
              <a:t> </a:t>
            </a:r>
            <a:r>
              <a:rPr lang="en-US" err="1"/>
              <a:t>как</a:t>
            </a:r>
            <a:r>
              <a:rPr lang="en-US"/>
              <a:t> </a:t>
            </a:r>
            <a:r>
              <a:rPr lang="en-US" err="1"/>
              <a:t>карта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/>
              <a:t>Представление</a:t>
            </a:r>
            <a:r>
              <a:rPr lang="en-US"/>
              <a:t> </a:t>
            </a:r>
            <a:r>
              <a:rPr lang="en-US" err="1"/>
              <a:t>концептуальной</a:t>
            </a:r>
            <a:r>
              <a:rPr lang="en-US"/>
              <a:t> </a:t>
            </a:r>
            <a:r>
              <a:rPr lang="en-US" err="1"/>
              <a:t>записки</a:t>
            </a:r>
            <a:r>
              <a:rPr lang="en-US"/>
              <a:t> </a:t>
            </a:r>
            <a:r>
              <a:rPr lang="en-US" err="1"/>
              <a:t>невозможно</a:t>
            </a:r>
            <a:r>
              <a:rPr lang="en-US"/>
              <a:t> с </a:t>
            </a:r>
            <a:r>
              <a:rPr lang="en-US" err="1"/>
              <a:t>неполными</a:t>
            </a:r>
            <a:r>
              <a:rPr lang="en-US"/>
              <a:t> </a:t>
            </a:r>
            <a:r>
              <a:rPr lang="en-US" err="1"/>
              <a:t>профилями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err="1"/>
              <a:t>Агентства</a:t>
            </a:r>
            <a:r>
              <a:rPr lang="en-US"/>
              <a:t> ООН </a:t>
            </a:r>
            <a:r>
              <a:rPr lang="en-US" err="1"/>
              <a:t>могут</a:t>
            </a:r>
            <a:r>
              <a:rPr lang="en-US"/>
              <a:t> </a:t>
            </a:r>
            <a:r>
              <a:rPr lang="en-US" err="1"/>
              <a:t>составить</a:t>
            </a:r>
            <a:r>
              <a:rPr lang="en-US"/>
              <a:t> </a:t>
            </a:r>
            <a:r>
              <a:rPr lang="en-US" err="1"/>
              <a:t>карту</a:t>
            </a:r>
            <a:r>
              <a:rPr lang="en-US"/>
              <a:t> и </a:t>
            </a:r>
            <a:r>
              <a:rPr lang="en-US" err="1"/>
              <a:t>найти</a:t>
            </a:r>
            <a:r>
              <a:rPr lang="en-US"/>
              <a:t> </a:t>
            </a:r>
            <a:r>
              <a:rPr lang="en-US" err="1"/>
              <a:t>наиболее</a:t>
            </a:r>
            <a:r>
              <a:rPr lang="en-US"/>
              <a:t> </a:t>
            </a:r>
            <a:r>
              <a:rPr lang="en-US" err="1"/>
              <a:t>подходящего</a:t>
            </a:r>
            <a:r>
              <a:rPr lang="en-US"/>
              <a:t> </a:t>
            </a:r>
            <a:r>
              <a:rPr lang="en-US" err="1"/>
              <a:t>партнера</a:t>
            </a:r>
            <a:r>
              <a:rPr lang="en-US"/>
              <a:t>, </a:t>
            </a:r>
            <a:r>
              <a:rPr lang="en-US" err="1"/>
              <a:t>только</a:t>
            </a:r>
            <a:r>
              <a:rPr lang="en-US"/>
              <a:t> </a:t>
            </a:r>
            <a:r>
              <a:rPr lang="en-US" err="1"/>
              <a:t>если</a:t>
            </a:r>
            <a:r>
              <a:rPr lang="en-US"/>
              <a:t> </a:t>
            </a:r>
            <a:r>
              <a:rPr lang="en-US" err="1"/>
              <a:t>представленная</a:t>
            </a:r>
            <a:r>
              <a:rPr lang="en-US"/>
              <a:t> </a:t>
            </a:r>
            <a:r>
              <a:rPr lang="en-US" err="1"/>
              <a:t>информация</a:t>
            </a:r>
            <a:r>
              <a:rPr lang="en-US"/>
              <a:t> в </a:t>
            </a:r>
            <a:r>
              <a:rPr lang="en-US" err="1"/>
              <a:t>профиле</a:t>
            </a:r>
            <a:r>
              <a:rPr lang="en-US"/>
              <a:t> </a:t>
            </a:r>
            <a:r>
              <a:rPr lang="en-US" err="1"/>
              <a:t>актуальна</a:t>
            </a:r>
            <a:r>
              <a:rPr lang="en-US"/>
              <a:t> и </a:t>
            </a:r>
            <a:r>
              <a:rPr lang="en-US" err="1"/>
              <a:t>регулярно</a:t>
            </a:r>
            <a:r>
              <a:rPr lang="en-US"/>
              <a:t> </a:t>
            </a:r>
            <a:r>
              <a:rPr lang="en-US" err="1"/>
              <a:t>поддерживается</a:t>
            </a:r>
            <a:r>
              <a:rPr lang="en-US"/>
              <a:t> / </a:t>
            </a:r>
            <a:r>
              <a:rPr lang="en-US" err="1"/>
              <a:t>обновляется</a:t>
            </a:r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5756" y="2890486"/>
            <a:ext cx="8219259" cy="3034624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9705974" y="3281144"/>
            <a:ext cx="805529" cy="2439477"/>
          </a:xfrm>
          <a:prstGeom prst="roundRect">
            <a:avLst/>
          </a:prstGeom>
          <a:noFill/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38216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4B3AB0-22F6-449A-87A9-D1C48D62674C}"/>
              </a:ext>
            </a:extLst>
          </p:cNvPr>
          <p:cNvCxnSpPr>
            <a:cxnSpLocks/>
          </p:cNvCxnSpPr>
          <p:nvPr/>
        </p:nvCxnSpPr>
        <p:spPr>
          <a:xfrm>
            <a:off x="7540125" y="278492"/>
            <a:ext cx="96855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FB195B5E-D422-48B9-AF1C-492CFA34C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55" r="4498" b="3847"/>
          <a:stretch/>
        </p:blipFill>
        <p:spPr>
          <a:xfrm>
            <a:off x="1" y="7256"/>
            <a:ext cx="12192000" cy="6850744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" y="449442"/>
            <a:ext cx="3917574" cy="1037492"/>
          </a:xfrm>
          <a:prstGeom prst="rect">
            <a:avLst/>
          </a:prstGeom>
          <a:solidFill>
            <a:schemeClr val="bg2">
              <a:lumMod val="25000"/>
              <a:alpha val="41000"/>
            </a:schemeClr>
          </a:solidFill>
        </p:spPr>
        <p:txBody>
          <a:bodyPr vert="horz" lIns="91440" tIns="45720" rIns="91440" bIns="45720" anchor="b">
            <a:normAutofit fontScale="6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chemeClr val="bg1"/>
                </a:solidFill>
              </a:rPr>
              <a:t>Следующие действия…</a:t>
            </a:r>
          </a:p>
        </p:txBody>
      </p:sp>
    </p:spTree>
    <p:extLst>
      <p:ext uri="{BB962C8B-B14F-4D97-AF65-F5344CB8AC3E}">
        <p14:creationId xmlns:p14="http://schemas.microsoft.com/office/powerpoint/2010/main" val="12351952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C69548D-6774-4E63-A4BA-AAA3F61E26B2}"/>
              </a:ext>
            </a:extLst>
          </p:cNvPr>
          <p:cNvSpPr txBox="1"/>
          <p:nvPr/>
        </p:nvSpPr>
        <p:spPr>
          <a:xfrm>
            <a:off x="261436" y="1096088"/>
            <a:ext cx="11849712" cy="4760260"/>
          </a:xfrm>
          <a:prstGeom prst="rect">
            <a:avLst/>
          </a:prstGeom>
          <a:noFill/>
        </p:spPr>
        <p:txBody>
          <a:bodyPr wrap="square">
            <a:normAutofit fontScale="92500"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err="1"/>
              <a:t>Перевод</a:t>
            </a:r>
            <a:r>
              <a:rPr lang="en-US" sz="3000"/>
              <a:t> </a:t>
            </a:r>
            <a:r>
              <a:rPr lang="en-US" sz="3000" err="1"/>
              <a:t>Портала</a:t>
            </a:r>
            <a:r>
              <a:rPr lang="ru-RU" sz="3000"/>
              <a:t> </a:t>
            </a:r>
            <a:r>
              <a:rPr lang="en-US" sz="3000" err="1"/>
              <a:t>партнер</a:t>
            </a:r>
            <a:r>
              <a:rPr lang="ru-RU" sz="3000" err="1"/>
              <a:t>ов</a:t>
            </a:r>
            <a:r>
              <a:rPr lang="en-US" sz="3000"/>
              <a:t> ООН </a:t>
            </a:r>
            <a:r>
              <a:rPr lang="en-US" sz="3000" err="1"/>
              <a:t>на</a:t>
            </a:r>
            <a:r>
              <a:rPr lang="en-US" sz="3000"/>
              <a:t> </a:t>
            </a:r>
            <a:r>
              <a:rPr lang="en-US" sz="3000" err="1"/>
              <a:t>французский</a:t>
            </a:r>
            <a:r>
              <a:rPr lang="en-US" sz="3000"/>
              <a:t> и </a:t>
            </a:r>
            <a:r>
              <a:rPr lang="en-US" sz="3000" err="1"/>
              <a:t>испанский</a:t>
            </a:r>
            <a:r>
              <a:rPr lang="en-US" sz="3000"/>
              <a:t> </a:t>
            </a:r>
            <a:r>
              <a:rPr lang="en-US" sz="3000" err="1"/>
              <a:t>языки</a:t>
            </a:r>
            <a:r>
              <a:rPr lang="en-US" sz="3000"/>
              <a:t> </a:t>
            </a:r>
            <a:r>
              <a:rPr lang="en-US" sz="3000" err="1"/>
              <a:t>является</a:t>
            </a:r>
            <a:r>
              <a:rPr lang="en-US" sz="3000"/>
              <a:t> </a:t>
            </a:r>
            <a:r>
              <a:rPr lang="en-US" sz="3000" err="1"/>
              <a:t>приоритетным</a:t>
            </a:r>
            <a:r>
              <a:rPr lang="en-US" sz="3000"/>
              <a:t> </a:t>
            </a:r>
            <a:r>
              <a:rPr lang="en-US" sz="3000" err="1"/>
              <a:t>на</a:t>
            </a:r>
            <a:r>
              <a:rPr lang="en-US" sz="3000"/>
              <a:t> 2019 </a:t>
            </a:r>
            <a:r>
              <a:rPr lang="en-US" sz="3000" err="1"/>
              <a:t>год</a:t>
            </a:r>
            <a:endParaRPr lang="ru-RU" sz="3000"/>
          </a:p>
          <a:p>
            <a:endParaRPr lang="ru-RU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err="1"/>
              <a:t>Руководства</a:t>
            </a:r>
            <a:r>
              <a:rPr lang="en-US" sz="3000"/>
              <a:t> </a:t>
            </a:r>
            <a:r>
              <a:rPr lang="en-US" sz="3000" err="1"/>
              <a:t>пользователя</a:t>
            </a:r>
            <a:r>
              <a:rPr lang="en-US" sz="3000"/>
              <a:t> </a:t>
            </a:r>
            <a:r>
              <a:rPr lang="en-US" sz="3000" err="1"/>
              <a:t>будут</a:t>
            </a:r>
            <a:r>
              <a:rPr lang="en-US" sz="3000"/>
              <a:t> </a:t>
            </a:r>
            <a:r>
              <a:rPr lang="en-US" sz="3000" err="1"/>
              <a:t>переведены</a:t>
            </a:r>
            <a:r>
              <a:rPr lang="en-US" sz="3000"/>
              <a:t> </a:t>
            </a:r>
            <a:r>
              <a:rPr lang="en-US" sz="3000" err="1"/>
              <a:t>на</a:t>
            </a:r>
            <a:r>
              <a:rPr lang="en-US" sz="3000"/>
              <a:t> </a:t>
            </a:r>
            <a:r>
              <a:rPr lang="en-US" sz="3000" err="1"/>
              <a:t>несколько</a:t>
            </a:r>
            <a:r>
              <a:rPr lang="en-US" sz="3000"/>
              <a:t> </a:t>
            </a:r>
            <a:r>
              <a:rPr lang="en-US" sz="3000" err="1"/>
              <a:t>языков</a:t>
            </a: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err="1"/>
              <a:t>Дополнительные</a:t>
            </a:r>
            <a:r>
              <a:rPr lang="en-US" sz="3000"/>
              <a:t> </a:t>
            </a:r>
            <a:r>
              <a:rPr lang="en-US" sz="3000" err="1"/>
              <a:t>агентства</a:t>
            </a:r>
            <a:r>
              <a:rPr lang="en-US" sz="3000"/>
              <a:t> ООН </a:t>
            </a:r>
            <a:r>
              <a:rPr lang="en-US" sz="3000" err="1"/>
              <a:t>выразили</a:t>
            </a:r>
            <a:r>
              <a:rPr lang="en-US" sz="3000"/>
              <a:t> </a:t>
            </a:r>
            <a:r>
              <a:rPr lang="en-US" sz="3000" err="1"/>
              <a:t>заинтересованность</a:t>
            </a:r>
            <a:r>
              <a:rPr lang="en-US" sz="3000"/>
              <a:t> в </a:t>
            </a:r>
            <a:r>
              <a:rPr lang="en-US" sz="3000" err="1"/>
              <a:t>присоединении</a:t>
            </a:r>
            <a:r>
              <a:rPr lang="en-US" sz="3000"/>
              <a:t> к </a:t>
            </a:r>
            <a:r>
              <a:rPr lang="en-US" sz="3000" err="1"/>
              <a:t>Инициативе</a:t>
            </a:r>
            <a:r>
              <a:rPr lang="en-US" sz="3000"/>
              <a:t> </a:t>
            </a:r>
            <a:r>
              <a:rPr lang="ru-RU" sz="3000"/>
              <a:t>Портала партнеров</a:t>
            </a:r>
            <a:r>
              <a:rPr lang="en-US" sz="3000"/>
              <a:t> ООН.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err="1"/>
              <a:t>Возможные</a:t>
            </a:r>
            <a:r>
              <a:rPr lang="en-US" sz="3000"/>
              <a:t> </a:t>
            </a:r>
            <a:r>
              <a:rPr lang="en-US" sz="3000" err="1"/>
              <a:t>партнеры</a:t>
            </a:r>
            <a:r>
              <a:rPr lang="en-US" sz="3000"/>
              <a:t> </a:t>
            </a:r>
            <a:r>
              <a:rPr lang="en-US" sz="3000" err="1"/>
              <a:t>на</a:t>
            </a:r>
            <a:r>
              <a:rPr lang="en-US" sz="3000"/>
              <a:t> </a:t>
            </a:r>
            <a:r>
              <a:rPr lang="ru-RU" sz="3000"/>
              <a:t>Портале партнеров</a:t>
            </a:r>
            <a:r>
              <a:rPr lang="en-US" sz="3000"/>
              <a:t> ООН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 err="1"/>
              <a:t>Продолжать</a:t>
            </a:r>
            <a:r>
              <a:rPr lang="en-US" sz="3000"/>
              <a:t> </a:t>
            </a:r>
            <a:r>
              <a:rPr lang="en-US" sz="3000" err="1"/>
              <a:t>оказывать</a:t>
            </a:r>
            <a:r>
              <a:rPr lang="en-US" sz="3000"/>
              <a:t> </a:t>
            </a:r>
            <a:r>
              <a:rPr lang="en-US" sz="3000" err="1"/>
              <a:t>поддержку</a:t>
            </a:r>
            <a:r>
              <a:rPr lang="en-US" sz="3000"/>
              <a:t> </a:t>
            </a:r>
            <a:r>
              <a:rPr lang="en-US" sz="3000" err="1"/>
              <a:t>пользователям</a:t>
            </a:r>
            <a:r>
              <a:rPr lang="en-US" sz="3000"/>
              <a:t> </a:t>
            </a:r>
            <a:r>
              <a:rPr lang="ru-RU" sz="3000"/>
              <a:t>Портала партнеров</a:t>
            </a:r>
            <a:r>
              <a:rPr lang="en-US" sz="3000"/>
              <a:t> ООН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00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588" y="79068"/>
            <a:ext cx="9065941" cy="938463"/>
          </a:xfrm>
        </p:spPr>
        <p:txBody>
          <a:bodyPr>
            <a:normAutofit/>
          </a:bodyPr>
          <a:lstStyle/>
          <a:p>
            <a:pPr algn="ctr"/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Партнерский портал ООН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424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7C69548D-6774-4E63-A4BA-AAA3F61E26B2}"/>
              </a:ext>
            </a:extLst>
          </p:cNvPr>
          <p:cNvSpPr txBox="1"/>
          <p:nvPr/>
        </p:nvSpPr>
        <p:spPr>
          <a:xfrm>
            <a:off x="228600" y="1465729"/>
            <a:ext cx="11849712" cy="4343401"/>
          </a:xfrm>
          <a:prstGeom prst="rect">
            <a:avLst/>
          </a:prstGeom>
          <a:noFill/>
        </p:spPr>
        <p:txBody>
          <a:bodyPr wrap="square">
            <a:normAutofit/>
          </a:bodyPr>
          <a:lstStyle/>
          <a:p>
            <a:pPr lvl="1"/>
            <a:r>
              <a:rPr lang="en-US" sz="3000">
                <a:solidFill>
                  <a:srgbClr val="FF0000"/>
                </a:solidFill>
              </a:rPr>
              <a:t>[</a:t>
            </a:r>
            <a:r>
              <a:rPr lang="en-US" sz="3000" err="1">
                <a:solidFill>
                  <a:srgbClr val="FF0000"/>
                </a:solidFill>
              </a:rPr>
              <a:t>введите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информацию</a:t>
            </a:r>
            <a:r>
              <a:rPr lang="en-US" sz="3000">
                <a:solidFill>
                  <a:srgbClr val="FF0000"/>
                </a:solidFill>
              </a:rPr>
              <a:t> о </a:t>
            </a:r>
            <a:r>
              <a:rPr lang="en-US" sz="3000" err="1">
                <a:solidFill>
                  <a:srgbClr val="FF0000"/>
                </a:solidFill>
              </a:rPr>
              <a:t>том</a:t>
            </a:r>
            <a:r>
              <a:rPr lang="en-US" sz="3000">
                <a:solidFill>
                  <a:srgbClr val="FF0000"/>
                </a:solidFill>
              </a:rPr>
              <a:t>, </a:t>
            </a:r>
            <a:r>
              <a:rPr lang="en-US" sz="3000" err="1">
                <a:solidFill>
                  <a:srgbClr val="FF0000"/>
                </a:solidFill>
              </a:rPr>
              <a:t>как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ваше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страновое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отделение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будет</a:t>
            </a:r>
            <a:r>
              <a:rPr lang="en-US" sz="3000">
                <a:solidFill>
                  <a:srgbClr val="FF0000"/>
                </a:solidFill>
              </a:rPr>
              <a:t> </a:t>
            </a:r>
            <a:r>
              <a:rPr lang="en-US" sz="3000" err="1">
                <a:solidFill>
                  <a:srgbClr val="FF0000"/>
                </a:solidFill>
              </a:rPr>
              <a:t>внедрять</a:t>
            </a:r>
            <a:r>
              <a:rPr lang="en-US" sz="3000">
                <a:solidFill>
                  <a:srgbClr val="FF0000"/>
                </a:solidFill>
              </a:rPr>
              <a:t> ППООН в 2019 </a:t>
            </a:r>
            <a:r>
              <a:rPr lang="en-US" sz="3000" err="1">
                <a:solidFill>
                  <a:srgbClr val="FF0000"/>
                </a:solidFill>
              </a:rPr>
              <a:t>году</a:t>
            </a:r>
            <a:r>
              <a:rPr lang="en-US" sz="3000">
                <a:solidFill>
                  <a:srgbClr val="FF0000"/>
                </a:solidFill>
              </a:rPr>
              <a:t> и </a:t>
            </a:r>
            <a:r>
              <a:rPr lang="en-US" sz="3000" err="1">
                <a:solidFill>
                  <a:srgbClr val="FF0000"/>
                </a:solidFill>
              </a:rPr>
              <a:t>далее</a:t>
            </a:r>
            <a:r>
              <a:rPr lang="en-US" sz="3000">
                <a:solidFill>
                  <a:srgbClr val="FF0000"/>
                </a:solidFill>
              </a:rPr>
              <a:t>]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1588" y="79068"/>
            <a:ext cx="9065941" cy="93846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 партнеров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ООН и ЮНИСЕФ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033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404050" cy="69772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459941" y="-53788"/>
            <a:ext cx="75613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7200" b="1" dirty="0">
                <a:solidFill>
                  <a:schemeClr val="bg1"/>
                </a:solidFill>
              </a:rPr>
              <a:t>В</a:t>
            </a:r>
            <a:r>
              <a:rPr lang="en-US" sz="7200" b="1" dirty="0" err="1">
                <a:solidFill>
                  <a:schemeClr val="bg1"/>
                </a:solidFill>
              </a:rPr>
              <a:t>опросы</a:t>
            </a:r>
            <a:endParaRPr lang="en-US" sz="7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478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62B56-8C95-443B-8D7B-E1AC9257C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88" y="66421"/>
            <a:ext cx="10515600" cy="805307"/>
          </a:xfrm>
        </p:spPr>
        <p:txBody>
          <a:bodyPr/>
          <a:lstStyle/>
          <a:p>
            <a:r>
              <a:rPr lang="en-US"/>
              <a:t>Часто задаваемые вопросы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62DBAB-55AB-44F2-AEF2-2DC2F1DC8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" y="1103376"/>
            <a:ext cx="11994532" cy="5327903"/>
          </a:xfrm>
        </p:spPr>
        <p:txBody>
          <a:bodyPr>
            <a:normAutofit fontScale="92500" lnSpcReduction="20000"/>
          </a:bodyPr>
          <a:lstStyle/>
          <a:p>
            <a:r>
              <a:rPr lang="en-US" i="1"/>
              <a:t>У </a:t>
            </a:r>
            <a:r>
              <a:rPr lang="en-US" i="1" err="1"/>
              <a:t>меня</a:t>
            </a:r>
            <a:r>
              <a:rPr lang="en-US" i="1"/>
              <a:t> </a:t>
            </a:r>
            <a:r>
              <a:rPr lang="en-US" i="1" err="1"/>
              <a:t>возникают</a:t>
            </a:r>
            <a:r>
              <a:rPr lang="en-US" i="1"/>
              <a:t> </a:t>
            </a:r>
            <a:r>
              <a:rPr lang="en-US" i="1" err="1"/>
              <a:t>вопросы</a:t>
            </a:r>
            <a:r>
              <a:rPr lang="en-US" i="1"/>
              <a:t> </a:t>
            </a:r>
            <a:r>
              <a:rPr lang="en-US" i="1" err="1"/>
              <a:t>относительно</a:t>
            </a:r>
            <a:r>
              <a:rPr lang="en-US" i="1"/>
              <a:t> </a:t>
            </a:r>
            <a:r>
              <a:rPr lang="en-US" i="1" err="1"/>
              <a:t>пригодности</a:t>
            </a:r>
            <a:r>
              <a:rPr lang="en-US" i="1"/>
              <a:t> </a:t>
            </a:r>
            <a:r>
              <a:rPr lang="en-US" i="1" err="1"/>
              <a:t>ресурса</a:t>
            </a:r>
            <a:r>
              <a:rPr lang="en-US" i="1"/>
              <a:t> </a:t>
            </a:r>
            <a:r>
              <a:rPr lang="en-US" i="1" err="1"/>
              <a:t>при</a:t>
            </a:r>
            <a:r>
              <a:rPr lang="en-US" i="1"/>
              <a:t> </a:t>
            </a:r>
            <a:r>
              <a:rPr lang="en-US" i="1" err="1"/>
              <a:t>использовании</a:t>
            </a:r>
            <a:r>
              <a:rPr lang="en-US" i="1"/>
              <a:t> </a:t>
            </a:r>
            <a:r>
              <a:rPr lang="en-US" i="1" err="1"/>
              <a:t>веб-браузера</a:t>
            </a:r>
            <a:r>
              <a:rPr lang="en-US" i="1"/>
              <a:t> Internet Explorer </a:t>
            </a:r>
            <a:r>
              <a:rPr lang="en-US" i="1" err="1"/>
              <a:t>или</a:t>
            </a:r>
            <a:r>
              <a:rPr lang="en-US" i="1"/>
              <a:t> Safari.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Партнерский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портал</a:t>
            </a:r>
            <a:r>
              <a:rPr lang="en-US" b="1">
                <a:solidFill>
                  <a:srgbClr val="7030A0"/>
                </a:solidFill>
              </a:rPr>
              <a:t> ООН </a:t>
            </a:r>
            <a:r>
              <a:rPr lang="en-US" b="1" err="1">
                <a:solidFill>
                  <a:srgbClr val="7030A0"/>
                </a:solidFill>
              </a:rPr>
              <a:t>оптимизирован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для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работы</a:t>
            </a:r>
            <a:r>
              <a:rPr lang="en-US" b="1">
                <a:solidFill>
                  <a:srgbClr val="7030A0"/>
                </a:solidFill>
              </a:rPr>
              <a:t> с Google Chrome. </a:t>
            </a:r>
            <a:r>
              <a:rPr lang="en-US" b="1" err="1">
                <a:solidFill>
                  <a:srgbClr val="7030A0"/>
                </a:solidFill>
              </a:rPr>
              <a:t>Мы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работаем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над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устранением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проблем</a:t>
            </a:r>
            <a:r>
              <a:rPr lang="en-US" b="1">
                <a:solidFill>
                  <a:srgbClr val="7030A0"/>
                </a:solidFill>
              </a:rPr>
              <a:t> с </a:t>
            </a:r>
            <a:r>
              <a:rPr lang="en-US" b="1" err="1">
                <a:solidFill>
                  <a:srgbClr val="7030A0"/>
                </a:solidFill>
              </a:rPr>
              <a:t>другими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браузерами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но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данное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время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рекомендуется</a:t>
            </a:r>
            <a:r>
              <a:rPr lang="en-US" b="1">
                <a:solidFill>
                  <a:srgbClr val="7030A0"/>
                </a:solidFill>
              </a:rPr>
              <a:t> Google Chrome</a:t>
            </a:r>
          </a:p>
          <a:p>
            <a:endParaRPr lang="en-US" i="1"/>
          </a:p>
          <a:p>
            <a:r>
              <a:rPr lang="en-US" i="1" err="1"/>
              <a:t>Моя</a:t>
            </a:r>
            <a:r>
              <a:rPr lang="en-US" i="1"/>
              <a:t> </a:t>
            </a:r>
            <a:r>
              <a:rPr lang="en-US" i="1" err="1"/>
              <a:t>организация</a:t>
            </a:r>
            <a:r>
              <a:rPr lang="en-US" i="1"/>
              <a:t> </a:t>
            </a:r>
            <a:r>
              <a:rPr lang="en-US" i="1" err="1"/>
              <a:t>имела</a:t>
            </a:r>
            <a:r>
              <a:rPr lang="en-US" i="1"/>
              <a:t> </a:t>
            </a:r>
            <a:r>
              <a:rPr lang="en-US" i="1" err="1"/>
              <a:t>учетную</a:t>
            </a:r>
            <a:r>
              <a:rPr lang="en-US" i="1"/>
              <a:t> </a:t>
            </a:r>
            <a:r>
              <a:rPr lang="en-US" i="1" err="1"/>
              <a:t>запись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</a:t>
            </a:r>
            <a:r>
              <a:rPr lang="ru-RU" i="1"/>
              <a:t>Портал партнеров </a:t>
            </a:r>
            <a:r>
              <a:rPr lang="en-US" i="1"/>
              <a:t>УВКБ и </a:t>
            </a:r>
            <a:r>
              <a:rPr lang="en-US" i="1" err="1"/>
              <a:t>была</a:t>
            </a:r>
            <a:r>
              <a:rPr lang="en-US" i="1"/>
              <a:t> </a:t>
            </a:r>
            <a:r>
              <a:rPr lang="en-US" i="1" err="1"/>
              <a:t>переведена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ППООН. </a:t>
            </a:r>
            <a:r>
              <a:rPr lang="en-US" i="1" err="1"/>
              <a:t>Как</a:t>
            </a:r>
            <a:r>
              <a:rPr lang="en-US" i="1"/>
              <a:t> я </a:t>
            </a:r>
            <a:r>
              <a:rPr lang="en-US" i="1" err="1"/>
              <a:t>могу</a:t>
            </a:r>
            <a:r>
              <a:rPr lang="en-US" i="1"/>
              <a:t> </a:t>
            </a:r>
            <a:r>
              <a:rPr lang="en-US" i="1" err="1"/>
              <a:t>получить</a:t>
            </a:r>
            <a:r>
              <a:rPr lang="en-US" i="1"/>
              <a:t> </a:t>
            </a:r>
            <a:r>
              <a:rPr lang="en-US" i="1" err="1"/>
              <a:t>доступ</a:t>
            </a:r>
            <a:r>
              <a:rPr lang="en-US" i="1"/>
              <a:t> к </a:t>
            </a:r>
            <a:r>
              <a:rPr lang="en-US" i="1" err="1"/>
              <a:t>этой</a:t>
            </a:r>
            <a:r>
              <a:rPr lang="en-US" i="1"/>
              <a:t> </a:t>
            </a:r>
            <a:r>
              <a:rPr lang="en-US" i="1" err="1"/>
              <a:t>учетной</a:t>
            </a:r>
            <a:r>
              <a:rPr lang="en-US" i="1"/>
              <a:t> </a:t>
            </a:r>
            <a:r>
              <a:rPr lang="en-US" i="1" err="1"/>
              <a:t>записи</a:t>
            </a:r>
            <a:r>
              <a:rPr lang="en-US" i="1"/>
              <a:t>?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Если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являетесь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Перемещенным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пользователем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следуйте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инструкциям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кратком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руководстве</a:t>
            </a:r>
            <a:r>
              <a:rPr lang="en-US" b="1">
                <a:solidFill>
                  <a:srgbClr val="7030A0"/>
                </a:solidFill>
              </a:rPr>
              <a:t> «</a:t>
            </a:r>
            <a:r>
              <a:rPr lang="en-US" b="1" err="1">
                <a:solidFill>
                  <a:srgbClr val="7030A0"/>
                </a:solidFill>
              </a:rPr>
              <a:t>Вход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систему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качестве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Перенесенного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партнера</a:t>
            </a:r>
            <a:r>
              <a:rPr lang="en-US" b="1">
                <a:solidFill>
                  <a:srgbClr val="7030A0"/>
                </a:solidFill>
              </a:rPr>
              <a:t>» </a:t>
            </a:r>
            <a:r>
              <a:rPr lang="en-US" b="1" err="1">
                <a:solidFill>
                  <a:srgbClr val="7030A0"/>
                </a:solidFill>
              </a:rPr>
              <a:t>для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получения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доступа</a:t>
            </a:r>
            <a:r>
              <a:rPr lang="en-US" b="1">
                <a:solidFill>
                  <a:srgbClr val="7030A0"/>
                </a:solidFill>
              </a:rPr>
              <a:t> к </a:t>
            </a:r>
            <a:r>
              <a:rPr lang="en-US" b="1" err="1">
                <a:solidFill>
                  <a:srgbClr val="7030A0"/>
                </a:solidFill>
              </a:rPr>
              <a:t>своей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учетной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записи</a:t>
            </a:r>
            <a:r>
              <a:rPr lang="en-US" b="1">
                <a:solidFill>
                  <a:srgbClr val="7030A0"/>
                </a:solidFill>
              </a:rPr>
              <a:t>.</a:t>
            </a:r>
          </a:p>
          <a:p>
            <a:endParaRPr lang="en-US" i="1"/>
          </a:p>
          <a:p>
            <a:r>
              <a:rPr lang="en-US" i="1" err="1"/>
              <a:t>Моя</a:t>
            </a:r>
            <a:r>
              <a:rPr lang="en-US" i="1"/>
              <a:t> </a:t>
            </a:r>
            <a:r>
              <a:rPr lang="en-US" i="1" err="1"/>
              <a:t>организация</a:t>
            </a:r>
            <a:r>
              <a:rPr lang="en-US" i="1"/>
              <a:t> </a:t>
            </a:r>
            <a:r>
              <a:rPr lang="en-US" i="1" err="1"/>
              <a:t>имела</a:t>
            </a:r>
            <a:r>
              <a:rPr lang="en-US" i="1"/>
              <a:t> </a:t>
            </a:r>
            <a:r>
              <a:rPr lang="en-US" i="1" err="1"/>
              <a:t>учетную</a:t>
            </a:r>
            <a:r>
              <a:rPr lang="en-US" i="1"/>
              <a:t> </a:t>
            </a:r>
            <a:r>
              <a:rPr lang="en-US" i="1" err="1"/>
              <a:t>запись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</a:t>
            </a:r>
            <a:r>
              <a:rPr lang="ru-RU" i="1"/>
              <a:t>Портале партнеров </a:t>
            </a:r>
            <a:r>
              <a:rPr lang="en-US" i="1"/>
              <a:t>УВКБ и </a:t>
            </a:r>
            <a:r>
              <a:rPr lang="en-US" i="1" err="1"/>
              <a:t>была</a:t>
            </a:r>
            <a:r>
              <a:rPr lang="en-US" i="1"/>
              <a:t> </a:t>
            </a:r>
            <a:r>
              <a:rPr lang="en-US" i="1" err="1"/>
              <a:t>перенесена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ППООН, </a:t>
            </a:r>
            <a:r>
              <a:rPr lang="en-US" i="1" err="1"/>
              <a:t>однако</a:t>
            </a:r>
            <a:r>
              <a:rPr lang="en-US" i="1"/>
              <a:t> </a:t>
            </a:r>
            <a:r>
              <a:rPr lang="en-US" i="1" err="1"/>
              <a:t>наши</a:t>
            </a:r>
            <a:r>
              <a:rPr lang="en-US" i="1"/>
              <a:t> </a:t>
            </a:r>
            <a:r>
              <a:rPr lang="en-US" i="1" err="1"/>
              <a:t>адреса</a:t>
            </a:r>
            <a:r>
              <a:rPr lang="en-US" i="1"/>
              <a:t> </a:t>
            </a:r>
            <a:r>
              <a:rPr lang="en-US" i="1" err="1"/>
              <a:t>электронной</a:t>
            </a:r>
            <a:r>
              <a:rPr lang="en-US" i="1"/>
              <a:t> </a:t>
            </a:r>
            <a:r>
              <a:rPr lang="en-US" i="1" err="1"/>
              <a:t>почты</a:t>
            </a:r>
            <a:r>
              <a:rPr lang="en-US" i="1"/>
              <a:t> </a:t>
            </a:r>
            <a:r>
              <a:rPr lang="en-US" i="1" err="1"/>
              <a:t>изменились</a:t>
            </a:r>
            <a:r>
              <a:rPr lang="en-US" i="1"/>
              <a:t>, </a:t>
            </a:r>
            <a:r>
              <a:rPr lang="en-US" i="1" err="1"/>
              <a:t>как</a:t>
            </a:r>
            <a:r>
              <a:rPr lang="en-US" i="1"/>
              <a:t> я </a:t>
            </a:r>
            <a:r>
              <a:rPr lang="en-US" i="1" err="1"/>
              <a:t>могу</a:t>
            </a:r>
            <a:r>
              <a:rPr lang="en-US" i="1"/>
              <a:t> </a:t>
            </a:r>
            <a:r>
              <a:rPr lang="en-US" i="1" err="1"/>
              <a:t>получить</a:t>
            </a:r>
            <a:r>
              <a:rPr lang="en-US" i="1"/>
              <a:t> </a:t>
            </a:r>
            <a:r>
              <a:rPr lang="en-US" i="1" err="1"/>
              <a:t>доступ</a:t>
            </a:r>
            <a:r>
              <a:rPr lang="en-US" i="1"/>
              <a:t> к </a:t>
            </a:r>
            <a:r>
              <a:rPr lang="en-US" i="1" err="1"/>
              <a:t>этой</a:t>
            </a:r>
            <a:r>
              <a:rPr lang="en-US" i="1"/>
              <a:t> </a:t>
            </a:r>
            <a:r>
              <a:rPr lang="en-US" i="1" err="1"/>
              <a:t>учетной</a:t>
            </a:r>
            <a:r>
              <a:rPr lang="en-US" i="1"/>
              <a:t> </a:t>
            </a:r>
            <a:r>
              <a:rPr lang="en-US" i="1" err="1"/>
              <a:t>записи</a:t>
            </a:r>
            <a:r>
              <a:rPr lang="en-US" i="1"/>
              <a:t>?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Если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ваша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электронная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почта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изменилась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свяжитесь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службой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поддержки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чтобы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получить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доступ</a:t>
            </a:r>
            <a:r>
              <a:rPr lang="en-US" b="1">
                <a:solidFill>
                  <a:srgbClr val="7030A0"/>
                </a:solidFill>
              </a:rPr>
              <a:t> к </a:t>
            </a:r>
            <a:r>
              <a:rPr lang="en-US" b="1" err="1">
                <a:solidFill>
                  <a:srgbClr val="7030A0"/>
                </a:solidFill>
              </a:rPr>
              <a:t>учетной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записи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вашей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организации</a:t>
            </a:r>
            <a:r>
              <a:rPr lang="en-US" b="1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53908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E032D-4708-43E9-95F4-A637A13F44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84" y="199734"/>
            <a:ext cx="12091416" cy="6471031"/>
          </a:xfrm>
        </p:spPr>
        <p:txBody>
          <a:bodyPr>
            <a:normAutofit fontScale="85000" lnSpcReduction="20000"/>
          </a:bodyPr>
          <a:lstStyle/>
          <a:p>
            <a:r>
              <a:rPr lang="en-US" i="1"/>
              <a:t>Я </a:t>
            </a:r>
            <a:r>
              <a:rPr lang="en-US" i="1" err="1"/>
              <a:t>пытаюсь</a:t>
            </a:r>
            <a:r>
              <a:rPr lang="en-US" i="1"/>
              <a:t> </a:t>
            </a:r>
            <a:r>
              <a:rPr lang="en-US" i="1" err="1"/>
              <a:t>подать</a:t>
            </a:r>
            <a:r>
              <a:rPr lang="en-US" i="1"/>
              <a:t> </a:t>
            </a:r>
            <a:r>
              <a:rPr lang="en-US" i="1" err="1"/>
              <a:t>заявку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</a:t>
            </a:r>
            <a:r>
              <a:rPr lang="en-US" i="1" err="1"/>
              <a:t>партнерство</a:t>
            </a:r>
            <a:r>
              <a:rPr lang="en-US" i="1"/>
              <a:t>, </a:t>
            </a:r>
            <a:r>
              <a:rPr lang="en-US" i="1" err="1"/>
              <a:t>но</a:t>
            </a:r>
            <a:r>
              <a:rPr lang="en-US" i="1"/>
              <a:t> </a:t>
            </a:r>
            <a:r>
              <a:rPr lang="en-US" i="1" err="1"/>
              <a:t>система</a:t>
            </a:r>
            <a:r>
              <a:rPr lang="en-US" i="1"/>
              <a:t> </a:t>
            </a:r>
            <a:r>
              <a:rPr lang="en-US" i="1" err="1"/>
              <a:t>не</a:t>
            </a:r>
            <a:r>
              <a:rPr lang="en-US" i="1"/>
              <a:t> </a:t>
            </a:r>
            <a:r>
              <a:rPr lang="en-US" i="1" err="1"/>
              <a:t>позволяет</a:t>
            </a:r>
            <a:r>
              <a:rPr lang="en-US" i="1"/>
              <a:t> </a:t>
            </a:r>
            <a:r>
              <a:rPr lang="en-US" i="1" err="1"/>
              <a:t>мне</a:t>
            </a:r>
            <a:r>
              <a:rPr lang="en-US" i="1"/>
              <a:t> </a:t>
            </a:r>
            <a:r>
              <a:rPr lang="en-US" i="1" err="1"/>
              <a:t>сделать</a:t>
            </a:r>
            <a:r>
              <a:rPr lang="en-US" i="1"/>
              <a:t> </a:t>
            </a:r>
            <a:r>
              <a:rPr lang="en-US" i="1" err="1"/>
              <a:t>это</a:t>
            </a:r>
            <a:r>
              <a:rPr lang="en-US" i="1"/>
              <a:t>.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Для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получения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права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подать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заявку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на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партнерство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ваша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организация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должна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сначала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заполнить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свой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профиль</a:t>
            </a:r>
            <a:r>
              <a:rPr lang="en-US" b="1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endParaRPr lang="en-US" i="1"/>
          </a:p>
          <a:p>
            <a:r>
              <a:rPr lang="en-US" i="1"/>
              <a:t>Я </a:t>
            </a:r>
            <a:r>
              <a:rPr lang="en-US" i="1" err="1"/>
              <a:t>пытаюсь</a:t>
            </a:r>
            <a:r>
              <a:rPr lang="en-US" i="1"/>
              <a:t> </a:t>
            </a:r>
            <a:r>
              <a:rPr lang="en-US" i="1" err="1"/>
              <a:t>подать</a:t>
            </a:r>
            <a:r>
              <a:rPr lang="en-US" i="1"/>
              <a:t> </a:t>
            </a:r>
            <a:r>
              <a:rPr lang="en-US" i="1" err="1"/>
              <a:t>заявку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</a:t>
            </a:r>
            <a:r>
              <a:rPr lang="en-US" i="1" err="1"/>
              <a:t>партнерство</a:t>
            </a:r>
            <a:r>
              <a:rPr lang="en-US" i="1"/>
              <a:t>, </a:t>
            </a:r>
            <a:r>
              <a:rPr lang="en-US" i="1" err="1"/>
              <a:t>но</a:t>
            </a:r>
            <a:r>
              <a:rPr lang="en-US" i="1"/>
              <a:t> </a:t>
            </a:r>
            <a:r>
              <a:rPr lang="en-US" i="1" err="1"/>
              <a:t>система</a:t>
            </a:r>
            <a:r>
              <a:rPr lang="en-US" i="1"/>
              <a:t> </a:t>
            </a:r>
            <a:r>
              <a:rPr lang="en-US" i="1" err="1"/>
              <a:t>не</a:t>
            </a:r>
            <a:r>
              <a:rPr lang="en-US" i="1"/>
              <a:t> </a:t>
            </a:r>
            <a:r>
              <a:rPr lang="en-US" i="1" err="1"/>
              <a:t>позволяет</a:t>
            </a:r>
            <a:r>
              <a:rPr lang="en-US" i="1"/>
              <a:t> </a:t>
            </a:r>
            <a:r>
              <a:rPr lang="en-US" i="1" err="1"/>
              <a:t>загружать</a:t>
            </a:r>
            <a:r>
              <a:rPr lang="en-US" i="1"/>
              <a:t> </a:t>
            </a:r>
            <a:r>
              <a:rPr lang="en-US" i="1" err="1"/>
              <a:t>более</a:t>
            </a:r>
            <a:r>
              <a:rPr lang="en-US" i="1"/>
              <a:t> </a:t>
            </a:r>
            <a:r>
              <a:rPr lang="en-US" i="1" err="1"/>
              <a:t>одного</a:t>
            </a:r>
            <a:r>
              <a:rPr lang="en-US" i="1"/>
              <a:t> </a:t>
            </a:r>
            <a:r>
              <a:rPr lang="en-US" i="1" err="1"/>
              <a:t>документа</a:t>
            </a:r>
            <a:r>
              <a:rPr lang="en-US" i="1"/>
              <a:t>.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Если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ваша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заявка</a:t>
            </a:r>
            <a:r>
              <a:rPr lang="en-US" b="1">
                <a:solidFill>
                  <a:srgbClr val="7030A0"/>
                </a:solidFill>
              </a:rPr>
              <a:t> состоит </a:t>
            </a:r>
            <a:r>
              <a:rPr lang="en-US" b="1" err="1">
                <a:solidFill>
                  <a:srgbClr val="7030A0"/>
                </a:solidFill>
              </a:rPr>
              <a:t>из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нескольких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документов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просим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вас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сжать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документы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папке</a:t>
            </a:r>
            <a:r>
              <a:rPr lang="en-US" b="1">
                <a:solidFill>
                  <a:srgbClr val="7030A0"/>
                </a:solidFill>
              </a:rPr>
              <a:t> Zip </a:t>
            </a:r>
            <a:r>
              <a:rPr lang="en-US" b="1" err="1">
                <a:solidFill>
                  <a:srgbClr val="7030A0"/>
                </a:solidFill>
              </a:rPr>
              <a:t>или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создать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документы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одном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файле</a:t>
            </a:r>
            <a:r>
              <a:rPr lang="en-US" b="1">
                <a:solidFill>
                  <a:srgbClr val="7030A0"/>
                </a:solidFill>
              </a:rPr>
              <a:t> PDF и </a:t>
            </a:r>
            <a:r>
              <a:rPr lang="en-US" b="1" err="1">
                <a:solidFill>
                  <a:srgbClr val="7030A0"/>
                </a:solidFill>
              </a:rPr>
              <a:t>загрузить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их</a:t>
            </a:r>
            <a:r>
              <a:rPr lang="en-US" b="1">
                <a:solidFill>
                  <a:srgbClr val="7030A0"/>
                </a:solidFill>
              </a:rPr>
              <a:t>.</a:t>
            </a:r>
          </a:p>
          <a:p>
            <a:pPr marL="0" indent="0">
              <a:buNone/>
            </a:pPr>
            <a:endParaRPr lang="en-US" i="1"/>
          </a:p>
          <a:p>
            <a:r>
              <a:rPr lang="en-US" i="1"/>
              <a:t>Я </a:t>
            </a:r>
            <a:r>
              <a:rPr lang="en-US" i="1" err="1"/>
              <a:t>представляю</a:t>
            </a:r>
            <a:r>
              <a:rPr lang="en-US" i="1"/>
              <a:t> </a:t>
            </a:r>
            <a:r>
              <a:rPr lang="en-US" i="1" err="1"/>
              <a:t>международную</a:t>
            </a:r>
            <a:r>
              <a:rPr lang="en-US" i="1"/>
              <a:t> </a:t>
            </a:r>
            <a:r>
              <a:rPr lang="en-US" i="1" err="1"/>
              <a:t>организацию</a:t>
            </a:r>
            <a:r>
              <a:rPr lang="en-US" i="1"/>
              <a:t> и </a:t>
            </a:r>
            <a:r>
              <a:rPr lang="en-US" i="1" err="1"/>
              <a:t>пытаюсь</a:t>
            </a:r>
            <a:r>
              <a:rPr lang="en-US" i="1"/>
              <a:t> </a:t>
            </a:r>
            <a:r>
              <a:rPr lang="en-US" i="1" err="1"/>
              <a:t>добавить</a:t>
            </a:r>
            <a:r>
              <a:rPr lang="en-US" i="1"/>
              <a:t> </a:t>
            </a:r>
            <a:r>
              <a:rPr lang="en-US" i="1" err="1"/>
              <a:t>страну</a:t>
            </a:r>
            <a:r>
              <a:rPr lang="en-US" i="1"/>
              <a:t> в </a:t>
            </a:r>
            <a:r>
              <a:rPr lang="en-US" i="1" err="1"/>
              <a:t>свой</a:t>
            </a:r>
            <a:r>
              <a:rPr lang="en-US" i="1"/>
              <a:t> </a:t>
            </a:r>
            <a:r>
              <a:rPr lang="en-US" i="1" err="1"/>
              <a:t>аккаунт</a:t>
            </a:r>
            <a:r>
              <a:rPr lang="en-US" i="1"/>
              <a:t>, </a:t>
            </a:r>
            <a:r>
              <a:rPr lang="en-US" i="1" err="1"/>
              <a:t>но</a:t>
            </a:r>
            <a:r>
              <a:rPr lang="en-US" i="1"/>
              <a:t> </a:t>
            </a:r>
            <a:r>
              <a:rPr lang="en-US" i="1" err="1"/>
              <a:t>кнопка</a:t>
            </a:r>
            <a:r>
              <a:rPr lang="en-US" i="1"/>
              <a:t> </a:t>
            </a:r>
            <a:r>
              <a:rPr lang="en-US" i="1" err="1"/>
              <a:t>неактивна</a:t>
            </a:r>
            <a:endParaRPr lang="en-US" i="1"/>
          </a:p>
          <a:p>
            <a:pPr lvl="1"/>
            <a:r>
              <a:rPr lang="en-US" b="1" err="1">
                <a:solidFill>
                  <a:srgbClr val="7030A0"/>
                </a:solidFill>
              </a:rPr>
              <a:t>Как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международная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организация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вы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должны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заполнить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профиль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своего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головного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офиса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прежде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чем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сможете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добавить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профили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стран</a:t>
            </a:r>
            <a:r>
              <a:rPr lang="en-US" b="1">
                <a:solidFill>
                  <a:srgbClr val="7030A0"/>
                </a:solidFill>
              </a:rPr>
              <a:t> в </a:t>
            </a:r>
            <a:r>
              <a:rPr lang="en-US" b="1" err="1">
                <a:solidFill>
                  <a:srgbClr val="7030A0"/>
                </a:solidFill>
              </a:rPr>
              <a:t>свой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аккаунт</a:t>
            </a:r>
            <a:r>
              <a:rPr lang="en-US" b="1">
                <a:solidFill>
                  <a:srgbClr val="7030A0"/>
                </a:solidFill>
              </a:rPr>
              <a:t>. </a:t>
            </a:r>
            <a:r>
              <a:rPr lang="en-US" b="1" err="1">
                <a:solidFill>
                  <a:srgbClr val="7030A0"/>
                </a:solidFill>
              </a:rPr>
              <a:t>Кнопка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становится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активной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заполнении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вашего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профиля</a:t>
            </a:r>
            <a:r>
              <a:rPr lang="en-US" b="1">
                <a:solidFill>
                  <a:srgbClr val="7030A0"/>
                </a:solidFill>
              </a:rPr>
              <a:t>.</a:t>
            </a:r>
          </a:p>
          <a:p>
            <a:endParaRPr lang="en-US" i="1"/>
          </a:p>
          <a:p>
            <a:r>
              <a:rPr lang="en-US" i="1"/>
              <a:t>Я </a:t>
            </a:r>
            <a:r>
              <a:rPr lang="en-US" i="1" err="1"/>
              <a:t>являюсь</a:t>
            </a:r>
            <a:r>
              <a:rPr lang="en-US" i="1"/>
              <a:t> </a:t>
            </a:r>
            <a:r>
              <a:rPr lang="en-US" i="1" err="1"/>
              <a:t>международной</a:t>
            </a:r>
            <a:r>
              <a:rPr lang="en-US" i="1"/>
              <a:t> </a:t>
            </a:r>
            <a:r>
              <a:rPr lang="en-US" i="1" err="1"/>
              <a:t>организацией</a:t>
            </a:r>
            <a:r>
              <a:rPr lang="en-US" i="1"/>
              <a:t> и </a:t>
            </a:r>
            <a:r>
              <a:rPr lang="en-US" i="1" err="1"/>
              <a:t>пытаюсь</a:t>
            </a:r>
            <a:r>
              <a:rPr lang="en-US" i="1"/>
              <a:t> </a:t>
            </a:r>
            <a:r>
              <a:rPr lang="en-US" i="1" err="1"/>
              <a:t>подать</a:t>
            </a:r>
            <a:r>
              <a:rPr lang="en-US" i="1"/>
              <a:t> </a:t>
            </a:r>
            <a:r>
              <a:rPr lang="en-US" i="1" err="1"/>
              <a:t>заявку</a:t>
            </a:r>
            <a:r>
              <a:rPr lang="en-US" i="1"/>
              <a:t> </a:t>
            </a:r>
            <a:r>
              <a:rPr lang="en-US" i="1" err="1"/>
              <a:t>на</a:t>
            </a:r>
            <a:r>
              <a:rPr lang="en-US" i="1"/>
              <a:t> </a:t>
            </a:r>
            <a:r>
              <a:rPr lang="en-US" i="1" err="1"/>
              <a:t>перспективные</a:t>
            </a:r>
            <a:r>
              <a:rPr lang="en-US" i="1"/>
              <a:t> </a:t>
            </a:r>
            <a:r>
              <a:rPr lang="en-US" i="1" err="1"/>
              <a:t>возможности</a:t>
            </a:r>
            <a:r>
              <a:rPr lang="en-US" i="1"/>
              <a:t> </a:t>
            </a:r>
            <a:r>
              <a:rPr lang="en-US" i="1" err="1"/>
              <a:t>партнерства</a:t>
            </a:r>
            <a:r>
              <a:rPr lang="en-US" i="1"/>
              <a:t> </a:t>
            </a:r>
            <a:r>
              <a:rPr lang="en-US" i="1" err="1"/>
              <a:t>из</a:t>
            </a:r>
            <a:r>
              <a:rPr lang="en-US" i="1"/>
              <a:t> </a:t>
            </a:r>
            <a:r>
              <a:rPr lang="en-US" i="1" err="1"/>
              <a:t>профиля</a:t>
            </a:r>
            <a:r>
              <a:rPr lang="en-US" i="1"/>
              <a:t> </a:t>
            </a:r>
            <a:r>
              <a:rPr lang="en-US" i="1" err="1"/>
              <a:t>моего</a:t>
            </a:r>
            <a:r>
              <a:rPr lang="en-US" i="1"/>
              <a:t> </a:t>
            </a:r>
            <a:r>
              <a:rPr lang="en-US" i="1" err="1"/>
              <a:t>головного</a:t>
            </a:r>
            <a:r>
              <a:rPr lang="en-US" i="1"/>
              <a:t> </a:t>
            </a:r>
            <a:r>
              <a:rPr lang="en-US" i="1" err="1"/>
              <a:t>офиса</a:t>
            </a:r>
            <a:r>
              <a:rPr lang="en-US" i="1"/>
              <a:t>, </a:t>
            </a:r>
            <a:r>
              <a:rPr lang="en-US" i="1" err="1"/>
              <a:t>но</a:t>
            </a:r>
            <a:r>
              <a:rPr lang="en-US" i="1"/>
              <a:t> </a:t>
            </a:r>
            <a:r>
              <a:rPr lang="en-US" i="1" err="1"/>
              <a:t>система</a:t>
            </a:r>
            <a:r>
              <a:rPr lang="en-US" i="1"/>
              <a:t> </a:t>
            </a:r>
            <a:r>
              <a:rPr lang="en-US" i="1" err="1"/>
              <a:t>не</a:t>
            </a:r>
            <a:r>
              <a:rPr lang="en-US" i="1"/>
              <a:t> </a:t>
            </a:r>
            <a:r>
              <a:rPr lang="en-US" i="1" err="1"/>
              <a:t>позволяет</a:t>
            </a:r>
            <a:r>
              <a:rPr lang="en-US" i="1"/>
              <a:t> </a:t>
            </a:r>
            <a:r>
              <a:rPr lang="en-US" i="1" err="1"/>
              <a:t>мне</a:t>
            </a:r>
            <a:r>
              <a:rPr lang="en-US" i="1"/>
              <a:t> </a:t>
            </a:r>
            <a:r>
              <a:rPr lang="en-US" i="1" err="1"/>
              <a:t>этого</a:t>
            </a:r>
            <a:r>
              <a:rPr lang="en-US" i="1"/>
              <a:t> </a:t>
            </a:r>
            <a:r>
              <a:rPr lang="en-US" i="1" err="1"/>
              <a:t>делать</a:t>
            </a:r>
            <a:r>
              <a:rPr lang="en-US" i="1"/>
              <a:t>.</a:t>
            </a:r>
          </a:p>
          <a:p>
            <a:pPr lvl="1"/>
            <a:r>
              <a:rPr lang="en-US" b="1" err="1">
                <a:solidFill>
                  <a:srgbClr val="7030A0"/>
                </a:solidFill>
              </a:rPr>
              <a:t>Вы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не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можете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подать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заявку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на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перспективные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возможности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партнерства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из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профиля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вашего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головного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офиса</a:t>
            </a:r>
            <a:r>
              <a:rPr lang="en-US" b="1">
                <a:solidFill>
                  <a:srgbClr val="7030A0"/>
                </a:solidFill>
              </a:rPr>
              <a:t>. </a:t>
            </a:r>
            <a:r>
              <a:rPr lang="en-US" b="1" err="1">
                <a:solidFill>
                  <a:srgbClr val="7030A0"/>
                </a:solidFill>
              </a:rPr>
              <a:t>Вы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должны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получить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доступ</a:t>
            </a:r>
            <a:r>
              <a:rPr lang="en-US" b="1">
                <a:solidFill>
                  <a:srgbClr val="7030A0"/>
                </a:solidFill>
              </a:rPr>
              <a:t> к </a:t>
            </a:r>
            <a:r>
              <a:rPr lang="en-US" b="1" err="1">
                <a:solidFill>
                  <a:srgbClr val="7030A0"/>
                </a:solidFill>
              </a:rPr>
              <a:t>профилю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своей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страны</a:t>
            </a:r>
            <a:r>
              <a:rPr lang="en-US" b="1">
                <a:solidFill>
                  <a:srgbClr val="7030A0"/>
                </a:solidFill>
              </a:rPr>
              <a:t>, </a:t>
            </a:r>
            <a:r>
              <a:rPr lang="en-US" b="1" err="1">
                <a:solidFill>
                  <a:srgbClr val="7030A0"/>
                </a:solidFill>
              </a:rPr>
              <a:t>чтобы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подать</a:t>
            </a:r>
            <a:r>
              <a:rPr lang="en-US" b="1">
                <a:solidFill>
                  <a:srgbClr val="7030A0"/>
                </a:solidFill>
              </a:rPr>
              <a:t> </a:t>
            </a:r>
            <a:r>
              <a:rPr lang="en-US" b="1" err="1">
                <a:solidFill>
                  <a:srgbClr val="7030A0"/>
                </a:solidFill>
              </a:rPr>
              <a:t>заявку</a:t>
            </a:r>
            <a:endParaRPr lang="en-US" b="1">
              <a:solidFill>
                <a:srgbClr val="7030A0"/>
              </a:solidFill>
            </a:endParaRPr>
          </a:p>
          <a:p>
            <a:endParaRPr lang="en-US" i="1"/>
          </a:p>
          <a:p>
            <a:endParaRPr lang="en-US" i="1"/>
          </a:p>
          <a:p>
            <a:pPr marL="457200" lvl="1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9708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138" y="458574"/>
            <a:ext cx="8089142" cy="938463"/>
          </a:xfrm>
        </p:spPr>
        <p:txBody>
          <a:bodyPr>
            <a:normAutofit fontScale="90000"/>
          </a:bodyPr>
          <a:lstStyle/>
          <a:p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такое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 партнеров </a:t>
            </a:r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ООН?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28138" y="1628578"/>
            <a:ext cx="10941801" cy="57282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err="1"/>
              <a:t>Управление</a:t>
            </a:r>
            <a:r>
              <a:rPr lang="en-US"/>
              <a:t> </a:t>
            </a:r>
            <a:r>
              <a:rPr lang="en-US" err="1"/>
              <a:t>Верховного</a:t>
            </a:r>
            <a:r>
              <a:rPr lang="en-US"/>
              <a:t> </a:t>
            </a:r>
            <a:r>
              <a:rPr lang="en-US" err="1"/>
              <a:t>комиссара</a:t>
            </a:r>
            <a:r>
              <a:rPr lang="en-US"/>
              <a:t> ООН </a:t>
            </a:r>
            <a:r>
              <a:rPr lang="en-US" err="1"/>
              <a:t>по</a:t>
            </a:r>
            <a:r>
              <a:rPr lang="en-US"/>
              <a:t> </a:t>
            </a:r>
            <a:r>
              <a:rPr lang="en-US" err="1"/>
              <a:t>делам</a:t>
            </a:r>
            <a:r>
              <a:rPr lang="en-US"/>
              <a:t> </a:t>
            </a:r>
            <a:r>
              <a:rPr lang="en-US" err="1"/>
              <a:t>беженцев</a:t>
            </a:r>
            <a:r>
              <a:rPr lang="en-US"/>
              <a:t> (УВКБ), ЮНИСЕФ и </a:t>
            </a:r>
            <a:r>
              <a:rPr lang="en-US" err="1"/>
              <a:t>Всемирная</a:t>
            </a:r>
            <a:r>
              <a:rPr lang="en-US"/>
              <a:t> </a:t>
            </a:r>
            <a:r>
              <a:rPr lang="en-US" err="1"/>
              <a:t>продовольственная</a:t>
            </a:r>
            <a:r>
              <a:rPr lang="en-US"/>
              <a:t> </a:t>
            </a:r>
            <a:r>
              <a:rPr lang="en-US" err="1"/>
              <a:t>программа</a:t>
            </a:r>
            <a:r>
              <a:rPr lang="en-US"/>
              <a:t> (ВПП) </a:t>
            </a:r>
            <a:r>
              <a:rPr lang="en-US" err="1"/>
              <a:t>разработали</a:t>
            </a:r>
            <a:r>
              <a:rPr lang="en-US"/>
              <a:t> </a:t>
            </a:r>
            <a:r>
              <a:rPr lang="en-US" err="1"/>
              <a:t>портал</a:t>
            </a:r>
            <a:r>
              <a:rPr lang="en-US"/>
              <a:t> </a:t>
            </a:r>
            <a:r>
              <a:rPr lang="en-US" err="1"/>
              <a:t>для</a:t>
            </a:r>
            <a:r>
              <a:rPr lang="en-US"/>
              <a:t> </a:t>
            </a:r>
            <a:r>
              <a:rPr lang="en-US" err="1"/>
              <a:t>партнеров</a:t>
            </a:r>
            <a:r>
              <a:rPr lang="en-US"/>
              <a:t> ООН </a:t>
            </a:r>
            <a:r>
              <a:rPr lang="en-US" err="1"/>
              <a:t>при</a:t>
            </a:r>
            <a:r>
              <a:rPr lang="en-US"/>
              <a:t> </a:t>
            </a:r>
            <a:r>
              <a:rPr lang="en-US" err="1"/>
              <a:t>осуществлении</a:t>
            </a:r>
            <a:r>
              <a:rPr lang="en-US"/>
              <a:t> </a:t>
            </a:r>
            <a:r>
              <a:rPr lang="en-US" err="1"/>
              <a:t>межучрежденческой</a:t>
            </a:r>
            <a:r>
              <a:rPr lang="en-US"/>
              <a:t> </a:t>
            </a:r>
            <a:r>
              <a:rPr lang="en-US" err="1"/>
              <a:t>инициативы</a:t>
            </a:r>
            <a:r>
              <a:rPr lang="en-US"/>
              <a:t> </a:t>
            </a:r>
            <a:r>
              <a:rPr lang="en-US" err="1"/>
              <a:t>по</a:t>
            </a:r>
            <a:r>
              <a:rPr lang="en-US"/>
              <a:t> </a:t>
            </a:r>
            <a:r>
              <a:rPr lang="en-US" err="1"/>
              <a:t>выполнению</a:t>
            </a:r>
            <a:r>
              <a:rPr lang="en-US"/>
              <a:t> </a:t>
            </a:r>
            <a:r>
              <a:rPr lang="en-US" err="1"/>
              <a:t>обязательств</a:t>
            </a:r>
            <a:r>
              <a:rPr lang="en-US"/>
              <a:t>, </a:t>
            </a:r>
            <a:r>
              <a:rPr lang="en-US" err="1"/>
              <a:t>взятых</a:t>
            </a:r>
            <a:r>
              <a:rPr lang="en-US"/>
              <a:t> в </a:t>
            </a:r>
            <a:r>
              <a:rPr lang="en-US" err="1"/>
              <a:t>рамках</a:t>
            </a:r>
            <a:r>
              <a:rPr lang="en-US"/>
              <a:t> </a:t>
            </a:r>
            <a:r>
              <a:rPr lang="en-US" b="1" err="1">
                <a:solidFill>
                  <a:srgbClr val="00B0F0"/>
                </a:solidFill>
              </a:rPr>
              <a:t>Грандиозной</a:t>
            </a:r>
            <a:r>
              <a:rPr lang="en-US" b="1">
                <a:solidFill>
                  <a:srgbClr val="00B0F0"/>
                </a:solidFill>
              </a:rPr>
              <a:t> </a:t>
            </a:r>
            <a:r>
              <a:rPr lang="en-US" b="1" err="1">
                <a:solidFill>
                  <a:srgbClr val="00B0F0"/>
                </a:solidFill>
              </a:rPr>
              <a:t>сделки</a:t>
            </a:r>
            <a:r>
              <a:rPr lang="en-US"/>
              <a:t>.</a:t>
            </a:r>
          </a:p>
          <a:p>
            <a:endParaRPr lang="en-US"/>
          </a:p>
          <a:p>
            <a:r>
              <a:rPr lang="en-US"/>
              <a:t> </a:t>
            </a:r>
            <a:r>
              <a:rPr lang="ru-RU"/>
              <a:t>Портал партнеров</a:t>
            </a:r>
            <a:r>
              <a:rPr lang="en-US"/>
              <a:t> ООН </a:t>
            </a:r>
            <a:r>
              <a:rPr lang="en-US" err="1"/>
              <a:t>поддерживает</a:t>
            </a:r>
            <a:r>
              <a:rPr lang="en-US"/>
              <a:t> </a:t>
            </a:r>
            <a:r>
              <a:rPr lang="en-US" err="1"/>
              <a:t>следующие</a:t>
            </a:r>
            <a:r>
              <a:rPr lang="en-US"/>
              <a:t> </a:t>
            </a:r>
            <a:r>
              <a:rPr lang="en-US" err="1"/>
              <a:t>обязательства</a:t>
            </a:r>
            <a:r>
              <a:rPr lang="en-US"/>
              <a:t> </a:t>
            </a:r>
            <a:r>
              <a:rPr lang="en-US" err="1"/>
              <a:t>учреждений</a:t>
            </a:r>
            <a:r>
              <a:rPr lang="en-US"/>
              <a:t> ООН:</a:t>
            </a:r>
          </a:p>
          <a:p>
            <a:pPr lvl="1"/>
            <a:r>
              <a:rPr lang="en-US" err="1"/>
              <a:t>Усиление</a:t>
            </a:r>
            <a:r>
              <a:rPr lang="en-US"/>
              <a:t> </a:t>
            </a:r>
            <a:r>
              <a:rPr lang="en-US" err="1"/>
              <a:t>взаимодействия</a:t>
            </a:r>
            <a:r>
              <a:rPr lang="en-US"/>
              <a:t> </a:t>
            </a:r>
            <a:r>
              <a:rPr lang="en-US" err="1"/>
              <a:t>со</a:t>
            </a:r>
            <a:r>
              <a:rPr lang="en-US"/>
              <a:t> </a:t>
            </a:r>
            <a:r>
              <a:rPr lang="en-US" err="1"/>
              <a:t>всеми</a:t>
            </a:r>
            <a:r>
              <a:rPr lang="en-US"/>
              <a:t> </a:t>
            </a:r>
            <a:r>
              <a:rPr lang="en-US" err="1"/>
              <a:t>организациями</a:t>
            </a:r>
            <a:r>
              <a:rPr lang="en-US"/>
              <a:t> </a:t>
            </a:r>
            <a:r>
              <a:rPr lang="en-US" err="1"/>
              <a:t>гражданского</a:t>
            </a:r>
            <a:r>
              <a:rPr lang="en-US"/>
              <a:t> </a:t>
            </a:r>
            <a:r>
              <a:rPr lang="en-US" err="1"/>
              <a:t>общества</a:t>
            </a:r>
            <a:endParaRPr lang="en-US"/>
          </a:p>
          <a:p>
            <a:pPr lvl="1"/>
            <a:r>
              <a:rPr lang="en-US" err="1"/>
              <a:t>Гармонизация</a:t>
            </a:r>
            <a:r>
              <a:rPr lang="en-US"/>
              <a:t> </a:t>
            </a:r>
            <a:r>
              <a:rPr lang="en-US" err="1"/>
              <a:t>партнерских</a:t>
            </a:r>
            <a:r>
              <a:rPr lang="en-US"/>
              <a:t> </a:t>
            </a:r>
            <a:r>
              <a:rPr lang="en-US" err="1"/>
              <a:t>процессов</a:t>
            </a:r>
            <a:endParaRPr lang="en-US"/>
          </a:p>
          <a:p>
            <a:pPr lvl="1"/>
            <a:r>
              <a:rPr lang="en-US" err="1"/>
              <a:t>Инвестирование</a:t>
            </a:r>
            <a:r>
              <a:rPr lang="en-US"/>
              <a:t> в </a:t>
            </a:r>
            <a:r>
              <a:rPr lang="en-US" err="1"/>
              <a:t>технологии</a:t>
            </a:r>
            <a:r>
              <a:rPr lang="en-US"/>
              <a:t> </a:t>
            </a:r>
            <a:r>
              <a:rPr lang="en-US" err="1"/>
              <a:t>для</a:t>
            </a:r>
            <a:r>
              <a:rPr lang="en-US"/>
              <a:t> </a:t>
            </a:r>
            <a:r>
              <a:rPr lang="en-US" err="1"/>
              <a:t>улучшения</a:t>
            </a:r>
            <a:r>
              <a:rPr lang="en-US"/>
              <a:t> </a:t>
            </a:r>
            <a:r>
              <a:rPr lang="en-US" err="1"/>
              <a:t>доступа</a:t>
            </a:r>
            <a:r>
              <a:rPr lang="en-US"/>
              <a:t> к </a:t>
            </a:r>
            <a:r>
              <a:rPr lang="en-US" err="1"/>
              <a:t>информации</a:t>
            </a:r>
            <a:endParaRPr lang="en-US"/>
          </a:p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288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672" y="204574"/>
            <a:ext cx="6557211" cy="9384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 участвует в программе?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72" y="4747506"/>
            <a:ext cx="4998741" cy="12496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45" y="1485652"/>
            <a:ext cx="4134297" cy="1835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60" y="673805"/>
            <a:ext cx="2681711" cy="32899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89CFEECD-E6ED-45C9-AD4E-F7855AE09E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4775" y="4521357"/>
            <a:ext cx="4222581" cy="19174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32488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386" y="96498"/>
            <a:ext cx="8366184" cy="938463"/>
          </a:xfrm>
        </p:spPr>
        <p:txBody>
          <a:bodyPr>
            <a:noAutofit/>
          </a:bodyPr>
          <a:lstStyle/>
          <a:p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Преимущества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en-US" sz="3200" b="1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особенности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Портала партнеров</a:t>
            </a:r>
            <a:r>
              <a:rPr lang="en-US" sz="32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ООН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6093717"/>
              </p:ext>
            </p:extLst>
          </p:nvPr>
        </p:nvGraphicFramePr>
        <p:xfrm>
          <a:off x="622300" y="1163870"/>
          <a:ext cx="10944860" cy="5522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0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858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518660">
                  <a:extLst>
                    <a:ext uri="{9D8B030D-6E8A-4147-A177-3AD203B41FA5}">
                      <a16:colId xmlns:a16="http://schemas.microsoft.com/office/drawing/2014/main" val="2864607364"/>
                    </a:ext>
                  </a:extLst>
                </a:gridCol>
              </a:tblGrid>
              <a:tr h="413417">
                <a:tc>
                  <a:txBody>
                    <a:bodyPr/>
                    <a:lstStyle/>
                    <a:p>
                      <a:pPr algn="ctr"/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Функциональные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возможности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для ОГО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Значение для агентств ООН</a:t>
                      </a:r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9390"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ОГО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профилей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представления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своих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организаций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 ООН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400" b="0" i="0" u="none" strike="noStrike" cap="none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sym typeface="Arial"/>
                        </a:rPr>
                        <a:t>Посмотреть профили ОГО / профили Партнеров</a:t>
                      </a:r>
                      <a:endParaRPr lang="en-US" sz="1400" i="1"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1450">
                <a:tc>
                  <a:txBody>
                    <a:bodyPr/>
                    <a:lstStyle/>
                    <a:p>
                      <a:pPr algn="ctr"/>
                      <a:b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b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Возможности Партнерства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Просмотр приглашений к выражению заинтересованности. </a:t>
                      </a:r>
                      <a:endParaRPr lang="en-US" sz="40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Получить частное уведомление о возможностях партнерства «прямой выбор».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Опубликовать приглашения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выражению заинтересованности, просматриваемые всеми ОГО.</a:t>
                      </a:r>
                      <a:endParaRPr lang="en-US" sz="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Опубликовать 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возможности партнерства «прямой выбор», которые видят только отдельные ОГО</a:t>
                      </a:r>
                      <a:endParaRPr lang="en-US" sz="1400" i="1" baseline="0"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492">
                <a:tc>
                  <a:txBody>
                    <a:bodyPr/>
                    <a:lstStyle/>
                    <a:p>
                      <a:pPr algn="ctr"/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Концептуальные записки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Представить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концептуальные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записки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подачи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заявки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перспективные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возможности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«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открытый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выбор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». </a:t>
                      </a:r>
                    </a:p>
                    <a:p>
                      <a:endParaRPr lang="en-US" sz="400" baseline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Представить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концептуальные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записки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собственной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инициативе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Получать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оценивать концептуальные записки ОГО</a:t>
                      </a:r>
                      <a:endParaRPr lang="en-US" sz="1400" i="1" baseline="0">
                        <a:solidFill>
                          <a:srgbClr val="00B0F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0498"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br>
                        <a:rPr lang="en-US" sz="10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Предложения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 партнерстве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Получать отзывы ООН о концептуальных записках и принимать / отклонять предложения о партнерстве ООН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Оставляйте отзывы и</a:t>
                      </a:r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делайте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партнерские предложения</a:t>
                      </a:r>
                      <a:r>
                        <a:rPr sz="1400"/>
                        <a:t> </a:t>
                      </a:r>
                    </a:p>
                  </a:txBody>
                  <a:tcPr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3479">
                <a:tc>
                  <a:txBody>
                    <a:bodyPr/>
                    <a:lstStyle/>
                    <a:p>
                      <a:pPr algn="ctr"/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40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Юридическая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экспертиза</a:t>
                      </a:r>
                      <a:endParaRPr lang="en-US" sz="1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b"/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Сокращение</a:t>
                      </a:r>
                      <a:r>
                        <a:rPr lang="en-US" sz="1400" baseline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дублирования документов для комплексной юридической проверки со стороны нескольких учреждений ООН</a:t>
                      </a:r>
                      <a:endParaRPr lang="en-US" sz="14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i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Провести</a:t>
                      </a:r>
                      <a:r>
                        <a:rPr lang="en-US" sz="1400" i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анализ</a:t>
                      </a:r>
                      <a:r>
                        <a:rPr lang="en-US" sz="1400" i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baseline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основных</a:t>
                      </a:r>
                      <a:r>
                        <a:rPr lang="en-US" sz="1400" i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i="0" baseline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ценностей</a:t>
                      </a:r>
                      <a:endParaRPr lang="en-US" sz="1400" i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920" marR="121920" marT="60960" marB="6096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0" name="Group 336"/>
          <p:cNvGrpSpPr>
            <a:grpSpLocks noChangeAspect="1"/>
          </p:cNvGrpSpPr>
          <p:nvPr/>
        </p:nvGrpSpPr>
        <p:grpSpPr bwMode="auto">
          <a:xfrm>
            <a:off x="1279126" y="1768956"/>
            <a:ext cx="464202" cy="464196"/>
            <a:chOff x="4220" y="1197"/>
            <a:chExt cx="340" cy="340"/>
          </a:xfrm>
          <a:solidFill>
            <a:srgbClr val="7030A0"/>
          </a:solidFill>
        </p:grpSpPr>
        <p:sp>
          <p:nvSpPr>
            <p:cNvPr id="13" name="Freeform 337"/>
            <p:cNvSpPr>
              <a:spLocks noEditPoints="1"/>
            </p:cNvSpPr>
            <p:nvPr/>
          </p:nvSpPr>
          <p:spPr bwMode="auto">
            <a:xfrm>
              <a:off x="4220" y="1197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Freeform 338"/>
            <p:cNvSpPr>
              <a:spLocks noEditPoints="1"/>
            </p:cNvSpPr>
            <p:nvPr/>
          </p:nvSpPr>
          <p:spPr bwMode="auto">
            <a:xfrm>
              <a:off x="4312" y="1261"/>
              <a:ext cx="156" cy="212"/>
            </a:xfrm>
            <a:custGeom>
              <a:avLst/>
              <a:gdLst>
                <a:gd name="T0" fmla="*/ 234 w 235"/>
                <a:gd name="T1" fmla="*/ 81 h 320"/>
                <a:gd name="T2" fmla="*/ 232 w 235"/>
                <a:gd name="T3" fmla="*/ 77 h 320"/>
                <a:gd name="T4" fmla="*/ 157 w 235"/>
                <a:gd name="T5" fmla="*/ 3 h 320"/>
                <a:gd name="T6" fmla="*/ 154 w 235"/>
                <a:gd name="T7" fmla="*/ 0 h 320"/>
                <a:gd name="T8" fmla="*/ 150 w 235"/>
                <a:gd name="T9" fmla="*/ 0 h 320"/>
                <a:gd name="T10" fmla="*/ 11 w 235"/>
                <a:gd name="T11" fmla="*/ 0 h 320"/>
                <a:gd name="T12" fmla="*/ 0 w 235"/>
                <a:gd name="T13" fmla="*/ 10 h 320"/>
                <a:gd name="T14" fmla="*/ 0 w 235"/>
                <a:gd name="T15" fmla="*/ 309 h 320"/>
                <a:gd name="T16" fmla="*/ 11 w 235"/>
                <a:gd name="T17" fmla="*/ 320 h 320"/>
                <a:gd name="T18" fmla="*/ 224 w 235"/>
                <a:gd name="T19" fmla="*/ 320 h 320"/>
                <a:gd name="T20" fmla="*/ 235 w 235"/>
                <a:gd name="T21" fmla="*/ 309 h 320"/>
                <a:gd name="T22" fmla="*/ 235 w 235"/>
                <a:gd name="T23" fmla="*/ 85 h 320"/>
                <a:gd name="T24" fmla="*/ 234 w 235"/>
                <a:gd name="T25" fmla="*/ 81 h 320"/>
                <a:gd name="T26" fmla="*/ 160 w 235"/>
                <a:gd name="T27" fmla="*/ 36 h 320"/>
                <a:gd name="T28" fmla="*/ 199 w 235"/>
                <a:gd name="T29" fmla="*/ 74 h 320"/>
                <a:gd name="T30" fmla="*/ 160 w 235"/>
                <a:gd name="T31" fmla="*/ 74 h 320"/>
                <a:gd name="T32" fmla="*/ 160 w 235"/>
                <a:gd name="T33" fmla="*/ 36 h 320"/>
                <a:gd name="T34" fmla="*/ 22 w 235"/>
                <a:gd name="T35" fmla="*/ 298 h 320"/>
                <a:gd name="T36" fmla="*/ 22 w 235"/>
                <a:gd name="T37" fmla="*/ 21 h 320"/>
                <a:gd name="T38" fmla="*/ 139 w 235"/>
                <a:gd name="T39" fmla="*/ 21 h 320"/>
                <a:gd name="T40" fmla="*/ 139 w 235"/>
                <a:gd name="T41" fmla="*/ 85 h 320"/>
                <a:gd name="T42" fmla="*/ 150 w 235"/>
                <a:gd name="T43" fmla="*/ 96 h 320"/>
                <a:gd name="T44" fmla="*/ 214 w 235"/>
                <a:gd name="T45" fmla="*/ 96 h 320"/>
                <a:gd name="T46" fmla="*/ 214 w 235"/>
                <a:gd name="T47" fmla="*/ 298 h 320"/>
                <a:gd name="T48" fmla="*/ 22 w 235"/>
                <a:gd name="T49" fmla="*/ 29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235" h="320">
                  <a:moveTo>
                    <a:pt x="234" y="81"/>
                  </a:moveTo>
                  <a:cubicBezTo>
                    <a:pt x="234" y="80"/>
                    <a:pt x="233" y="78"/>
                    <a:pt x="232" y="77"/>
                  </a:cubicBezTo>
                  <a:cubicBezTo>
                    <a:pt x="157" y="3"/>
                    <a:pt x="157" y="3"/>
                    <a:pt x="157" y="3"/>
                  </a:cubicBezTo>
                  <a:cubicBezTo>
                    <a:pt x="156" y="2"/>
                    <a:pt x="155" y="1"/>
                    <a:pt x="154" y="0"/>
                  </a:cubicBezTo>
                  <a:cubicBezTo>
                    <a:pt x="152" y="0"/>
                    <a:pt x="151" y="0"/>
                    <a:pt x="15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5" y="320"/>
                    <a:pt x="11" y="320"/>
                  </a:cubicBezTo>
                  <a:cubicBezTo>
                    <a:pt x="224" y="320"/>
                    <a:pt x="224" y="320"/>
                    <a:pt x="224" y="320"/>
                  </a:cubicBezTo>
                  <a:cubicBezTo>
                    <a:pt x="230" y="320"/>
                    <a:pt x="235" y="315"/>
                    <a:pt x="235" y="309"/>
                  </a:cubicBezTo>
                  <a:cubicBezTo>
                    <a:pt x="235" y="85"/>
                    <a:pt x="235" y="85"/>
                    <a:pt x="235" y="85"/>
                  </a:cubicBezTo>
                  <a:cubicBezTo>
                    <a:pt x="235" y="84"/>
                    <a:pt x="235" y="82"/>
                    <a:pt x="234" y="81"/>
                  </a:cubicBezTo>
                  <a:close/>
                  <a:moveTo>
                    <a:pt x="160" y="36"/>
                  </a:moveTo>
                  <a:cubicBezTo>
                    <a:pt x="199" y="74"/>
                    <a:pt x="199" y="74"/>
                    <a:pt x="199" y="74"/>
                  </a:cubicBezTo>
                  <a:cubicBezTo>
                    <a:pt x="160" y="74"/>
                    <a:pt x="160" y="74"/>
                    <a:pt x="160" y="74"/>
                  </a:cubicBezTo>
                  <a:lnTo>
                    <a:pt x="160" y="36"/>
                  </a:lnTo>
                  <a:close/>
                  <a:moveTo>
                    <a:pt x="22" y="298"/>
                  </a:moveTo>
                  <a:cubicBezTo>
                    <a:pt x="22" y="21"/>
                    <a:pt x="22" y="21"/>
                    <a:pt x="22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39" y="85"/>
                    <a:pt x="139" y="85"/>
                    <a:pt x="139" y="85"/>
                  </a:cubicBezTo>
                  <a:cubicBezTo>
                    <a:pt x="139" y="91"/>
                    <a:pt x="144" y="96"/>
                    <a:pt x="150" y="96"/>
                  </a:cubicBezTo>
                  <a:cubicBezTo>
                    <a:pt x="214" y="96"/>
                    <a:pt x="214" y="96"/>
                    <a:pt x="214" y="96"/>
                  </a:cubicBezTo>
                  <a:cubicBezTo>
                    <a:pt x="214" y="298"/>
                    <a:pt x="214" y="298"/>
                    <a:pt x="214" y="298"/>
                  </a:cubicBezTo>
                  <a:lnTo>
                    <a:pt x="22" y="298"/>
                  </a:ln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Freeform 339"/>
            <p:cNvSpPr>
              <a:spLocks/>
            </p:cNvSpPr>
            <p:nvPr/>
          </p:nvSpPr>
          <p:spPr bwMode="auto">
            <a:xfrm>
              <a:off x="4340" y="1431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Freeform 340"/>
            <p:cNvSpPr>
              <a:spLocks/>
            </p:cNvSpPr>
            <p:nvPr/>
          </p:nvSpPr>
          <p:spPr bwMode="auto">
            <a:xfrm>
              <a:off x="4340" y="1402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1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1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7"/>
                    <a:pt x="149" y="11"/>
                  </a:cubicBezTo>
                  <a:cubicBezTo>
                    <a:pt x="149" y="5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Freeform 341"/>
            <p:cNvSpPr>
              <a:spLocks/>
            </p:cNvSpPr>
            <p:nvPr/>
          </p:nvSpPr>
          <p:spPr bwMode="auto">
            <a:xfrm>
              <a:off x="4340" y="1374"/>
              <a:ext cx="99" cy="14"/>
            </a:xfrm>
            <a:custGeom>
              <a:avLst/>
              <a:gdLst>
                <a:gd name="T0" fmla="*/ 139 w 149"/>
                <a:gd name="T1" fmla="*/ 0 h 22"/>
                <a:gd name="T2" fmla="*/ 11 w 149"/>
                <a:gd name="T3" fmla="*/ 0 h 22"/>
                <a:gd name="T4" fmla="*/ 0 w 149"/>
                <a:gd name="T5" fmla="*/ 11 h 22"/>
                <a:gd name="T6" fmla="*/ 11 w 149"/>
                <a:gd name="T7" fmla="*/ 22 h 22"/>
                <a:gd name="T8" fmla="*/ 139 w 149"/>
                <a:gd name="T9" fmla="*/ 22 h 22"/>
                <a:gd name="T10" fmla="*/ 149 w 149"/>
                <a:gd name="T11" fmla="*/ 11 h 22"/>
                <a:gd name="T12" fmla="*/ 139 w 149"/>
                <a:gd name="T13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2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139" y="22"/>
                    <a:pt x="139" y="22"/>
                    <a:pt x="139" y="22"/>
                  </a:cubicBezTo>
                  <a:cubicBezTo>
                    <a:pt x="145" y="22"/>
                    <a:pt x="149" y="17"/>
                    <a:pt x="149" y="11"/>
                  </a:cubicBezTo>
                  <a:cubicBezTo>
                    <a:pt x="149" y="5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Freeform 342"/>
            <p:cNvSpPr>
              <a:spLocks/>
            </p:cNvSpPr>
            <p:nvPr/>
          </p:nvSpPr>
          <p:spPr bwMode="auto">
            <a:xfrm>
              <a:off x="4340" y="1346"/>
              <a:ext cx="99" cy="14"/>
            </a:xfrm>
            <a:custGeom>
              <a:avLst/>
              <a:gdLst>
                <a:gd name="T0" fmla="*/ 139 w 149"/>
                <a:gd name="T1" fmla="*/ 0 h 21"/>
                <a:gd name="T2" fmla="*/ 11 w 149"/>
                <a:gd name="T3" fmla="*/ 0 h 21"/>
                <a:gd name="T4" fmla="*/ 0 w 149"/>
                <a:gd name="T5" fmla="*/ 10 h 21"/>
                <a:gd name="T6" fmla="*/ 11 w 149"/>
                <a:gd name="T7" fmla="*/ 21 h 21"/>
                <a:gd name="T8" fmla="*/ 139 w 149"/>
                <a:gd name="T9" fmla="*/ 21 h 21"/>
                <a:gd name="T10" fmla="*/ 149 w 149"/>
                <a:gd name="T11" fmla="*/ 10 h 21"/>
                <a:gd name="T12" fmla="*/ 139 w 149"/>
                <a:gd name="T13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21">
                  <a:moveTo>
                    <a:pt x="139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139" y="21"/>
                    <a:pt x="139" y="21"/>
                    <a:pt x="139" y="21"/>
                  </a:cubicBezTo>
                  <a:cubicBezTo>
                    <a:pt x="145" y="21"/>
                    <a:pt x="149" y="16"/>
                    <a:pt x="149" y="10"/>
                  </a:cubicBezTo>
                  <a:cubicBezTo>
                    <a:pt x="149" y="4"/>
                    <a:pt x="145" y="0"/>
                    <a:pt x="139" y="0"/>
                  </a:cubicBezTo>
                  <a:close/>
                </a:path>
              </a:pathLst>
            </a:custGeom>
            <a:grpFill/>
            <a:ln w="3175">
              <a:solidFill>
                <a:srgbClr val="7030A0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9" name="Freeform 189"/>
          <p:cNvSpPr>
            <a:spLocks noChangeAspect="1" noEditPoints="1"/>
          </p:cNvSpPr>
          <p:nvPr/>
        </p:nvSpPr>
        <p:spPr bwMode="auto">
          <a:xfrm>
            <a:off x="1317781" y="4969497"/>
            <a:ext cx="504911" cy="504908"/>
          </a:xfrm>
          <a:custGeom>
            <a:avLst/>
            <a:gdLst>
              <a:gd name="T0" fmla="*/ 0 w 512"/>
              <a:gd name="T1" fmla="*/ 256 h 512"/>
              <a:gd name="T2" fmla="*/ 512 w 512"/>
              <a:gd name="T3" fmla="*/ 256 h 512"/>
              <a:gd name="T4" fmla="*/ 416 w 512"/>
              <a:gd name="T5" fmla="*/ 330 h 512"/>
              <a:gd name="T6" fmla="*/ 394 w 512"/>
              <a:gd name="T7" fmla="*/ 341 h 512"/>
              <a:gd name="T8" fmla="*/ 384 w 512"/>
              <a:gd name="T9" fmla="*/ 320 h 512"/>
              <a:gd name="T10" fmla="*/ 371 w 512"/>
              <a:gd name="T11" fmla="*/ 334 h 512"/>
              <a:gd name="T12" fmla="*/ 338 w 512"/>
              <a:gd name="T13" fmla="*/ 359 h 512"/>
              <a:gd name="T14" fmla="*/ 318 w 512"/>
              <a:gd name="T15" fmla="*/ 376 h 512"/>
              <a:gd name="T16" fmla="*/ 277 w 512"/>
              <a:gd name="T17" fmla="*/ 370 h 512"/>
              <a:gd name="T18" fmla="*/ 250 w 512"/>
              <a:gd name="T19" fmla="*/ 384 h 512"/>
              <a:gd name="T20" fmla="*/ 217 w 512"/>
              <a:gd name="T21" fmla="*/ 381 h 512"/>
              <a:gd name="T22" fmla="*/ 172 w 512"/>
              <a:gd name="T23" fmla="*/ 368 h 512"/>
              <a:gd name="T24" fmla="*/ 128 w 512"/>
              <a:gd name="T25" fmla="*/ 320 h 512"/>
              <a:gd name="T26" fmla="*/ 117 w 512"/>
              <a:gd name="T27" fmla="*/ 341 h 512"/>
              <a:gd name="T28" fmla="*/ 96 w 512"/>
              <a:gd name="T29" fmla="*/ 330 h 512"/>
              <a:gd name="T30" fmla="*/ 106 w 512"/>
              <a:gd name="T31" fmla="*/ 170 h 512"/>
              <a:gd name="T32" fmla="*/ 106 w 512"/>
              <a:gd name="T33" fmla="*/ 149 h 512"/>
              <a:gd name="T34" fmla="*/ 128 w 512"/>
              <a:gd name="T35" fmla="*/ 160 h 512"/>
              <a:gd name="T36" fmla="*/ 224 w 512"/>
              <a:gd name="T37" fmla="*/ 181 h 512"/>
              <a:gd name="T38" fmla="*/ 261 w 512"/>
              <a:gd name="T39" fmla="*/ 161 h 512"/>
              <a:gd name="T40" fmla="*/ 343 w 512"/>
              <a:gd name="T41" fmla="*/ 181 h 512"/>
              <a:gd name="T42" fmla="*/ 384 w 512"/>
              <a:gd name="T43" fmla="*/ 160 h 512"/>
              <a:gd name="T44" fmla="*/ 405 w 512"/>
              <a:gd name="T45" fmla="*/ 149 h 512"/>
              <a:gd name="T46" fmla="*/ 405 w 512"/>
              <a:gd name="T47" fmla="*/ 170 h 512"/>
              <a:gd name="T48" fmla="*/ 416 w 512"/>
              <a:gd name="T49" fmla="*/ 330 h 512"/>
              <a:gd name="T50" fmla="*/ 350 w 512"/>
              <a:gd name="T51" fmla="*/ 328 h 512"/>
              <a:gd name="T52" fmla="*/ 335 w 512"/>
              <a:gd name="T53" fmla="*/ 337 h 512"/>
              <a:gd name="T54" fmla="*/ 328 w 512"/>
              <a:gd name="T55" fmla="*/ 332 h 512"/>
              <a:gd name="T56" fmla="*/ 294 w 512"/>
              <a:gd name="T57" fmla="*/ 274 h 512"/>
              <a:gd name="T58" fmla="*/ 275 w 512"/>
              <a:gd name="T59" fmla="*/ 284 h 512"/>
              <a:gd name="T60" fmla="*/ 310 w 512"/>
              <a:gd name="T61" fmla="*/ 343 h 512"/>
              <a:gd name="T62" fmla="*/ 290 w 512"/>
              <a:gd name="T63" fmla="*/ 353 h 512"/>
              <a:gd name="T64" fmla="*/ 243 w 512"/>
              <a:gd name="T65" fmla="*/ 296 h 512"/>
              <a:gd name="T66" fmla="*/ 260 w 512"/>
              <a:gd name="T67" fmla="*/ 345 h 512"/>
              <a:gd name="T68" fmla="*/ 256 w 512"/>
              <a:gd name="T69" fmla="*/ 361 h 512"/>
              <a:gd name="T70" fmla="*/ 239 w 512"/>
              <a:gd name="T71" fmla="*/ 357 h 512"/>
              <a:gd name="T72" fmla="*/ 228 w 512"/>
              <a:gd name="T73" fmla="*/ 337 h 512"/>
              <a:gd name="T74" fmla="*/ 220 w 512"/>
              <a:gd name="T75" fmla="*/ 325 h 512"/>
              <a:gd name="T76" fmla="*/ 202 w 512"/>
              <a:gd name="T77" fmla="*/ 337 h 512"/>
              <a:gd name="T78" fmla="*/ 207 w 512"/>
              <a:gd name="T79" fmla="*/ 363 h 512"/>
              <a:gd name="T80" fmla="*/ 158 w 512"/>
              <a:gd name="T81" fmla="*/ 304 h 512"/>
              <a:gd name="T82" fmla="*/ 128 w 512"/>
              <a:gd name="T83" fmla="*/ 298 h 512"/>
              <a:gd name="T84" fmla="*/ 184 w 512"/>
              <a:gd name="T85" fmla="*/ 202 h 512"/>
              <a:gd name="T86" fmla="*/ 160 w 512"/>
              <a:gd name="T87" fmla="*/ 234 h 512"/>
              <a:gd name="T88" fmla="*/ 193 w 512"/>
              <a:gd name="T89" fmla="*/ 266 h 512"/>
              <a:gd name="T90" fmla="*/ 349 w 512"/>
              <a:gd name="T91" fmla="*/ 319 h 512"/>
              <a:gd name="T92" fmla="*/ 384 w 512"/>
              <a:gd name="T93" fmla="*/ 202 h 512"/>
              <a:gd name="T94" fmla="*/ 362 w 512"/>
              <a:gd name="T95" fmla="*/ 298 h 512"/>
              <a:gd name="T96" fmla="*/ 322 w 512"/>
              <a:gd name="T97" fmla="*/ 230 h 512"/>
              <a:gd name="T98" fmla="*/ 190 w 512"/>
              <a:gd name="T99" fmla="*/ 245 h 512"/>
              <a:gd name="T100" fmla="*/ 181 w 512"/>
              <a:gd name="T101" fmla="*/ 234 h 512"/>
              <a:gd name="T102" fmla="*/ 268 w 512"/>
              <a:gd name="T103" fmla="*/ 182 h 512"/>
              <a:gd name="T104" fmla="*/ 341 w 512"/>
              <a:gd name="T105" fmla="*/ 202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512" h="512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6" y="330"/>
                </a:moveTo>
                <a:cubicBezTo>
                  <a:pt x="416" y="336"/>
                  <a:pt x="411" y="341"/>
                  <a:pt x="405" y="341"/>
                </a:cubicBezTo>
                <a:cubicBezTo>
                  <a:pt x="394" y="341"/>
                  <a:pt x="394" y="341"/>
                  <a:pt x="394" y="341"/>
                </a:cubicBezTo>
                <a:cubicBezTo>
                  <a:pt x="388" y="341"/>
                  <a:pt x="384" y="336"/>
                  <a:pt x="384" y="330"/>
                </a:cubicBezTo>
                <a:cubicBezTo>
                  <a:pt x="384" y="320"/>
                  <a:pt x="384" y="320"/>
                  <a:pt x="384" y="320"/>
                </a:cubicBezTo>
                <a:cubicBezTo>
                  <a:pt x="371" y="320"/>
                  <a:pt x="371" y="320"/>
                  <a:pt x="371" y="320"/>
                </a:cubicBezTo>
                <a:cubicBezTo>
                  <a:pt x="372" y="324"/>
                  <a:pt x="372" y="329"/>
                  <a:pt x="371" y="334"/>
                </a:cubicBezTo>
                <a:cubicBezTo>
                  <a:pt x="368" y="342"/>
                  <a:pt x="363" y="350"/>
                  <a:pt x="355" y="354"/>
                </a:cubicBezTo>
                <a:cubicBezTo>
                  <a:pt x="350" y="357"/>
                  <a:pt x="344" y="359"/>
                  <a:pt x="338" y="359"/>
                </a:cubicBezTo>
                <a:cubicBezTo>
                  <a:pt x="336" y="359"/>
                  <a:pt x="334" y="358"/>
                  <a:pt x="332" y="358"/>
                </a:cubicBezTo>
                <a:cubicBezTo>
                  <a:pt x="330" y="365"/>
                  <a:pt x="325" y="372"/>
                  <a:pt x="318" y="376"/>
                </a:cubicBezTo>
                <a:cubicBezTo>
                  <a:pt x="313" y="380"/>
                  <a:pt x="307" y="381"/>
                  <a:pt x="301" y="381"/>
                </a:cubicBezTo>
                <a:cubicBezTo>
                  <a:pt x="292" y="381"/>
                  <a:pt x="283" y="377"/>
                  <a:pt x="277" y="370"/>
                </a:cubicBezTo>
                <a:cubicBezTo>
                  <a:pt x="274" y="374"/>
                  <a:pt x="271" y="377"/>
                  <a:pt x="267" y="379"/>
                </a:cubicBezTo>
                <a:cubicBezTo>
                  <a:pt x="261" y="382"/>
                  <a:pt x="256" y="384"/>
                  <a:pt x="250" y="384"/>
                </a:cubicBezTo>
                <a:cubicBezTo>
                  <a:pt x="241" y="384"/>
                  <a:pt x="232" y="380"/>
                  <a:pt x="226" y="374"/>
                </a:cubicBezTo>
                <a:cubicBezTo>
                  <a:pt x="224" y="376"/>
                  <a:pt x="221" y="379"/>
                  <a:pt x="217" y="381"/>
                </a:cubicBezTo>
                <a:cubicBezTo>
                  <a:pt x="212" y="384"/>
                  <a:pt x="207" y="385"/>
                  <a:pt x="202" y="385"/>
                </a:cubicBezTo>
                <a:cubicBezTo>
                  <a:pt x="190" y="385"/>
                  <a:pt x="178" y="379"/>
                  <a:pt x="172" y="368"/>
                </a:cubicBezTo>
                <a:cubicBezTo>
                  <a:pt x="143" y="320"/>
                  <a:pt x="143" y="320"/>
                  <a:pt x="143" y="320"/>
                </a:cubicBezTo>
                <a:cubicBezTo>
                  <a:pt x="128" y="320"/>
                  <a:pt x="128" y="320"/>
                  <a:pt x="128" y="320"/>
                </a:cubicBezTo>
                <a:cubicBezTo>
                  <a:pt x="128" y="330"/>
                  <a:pt x="128" y="330"/>
                  <a:pt x="128" y="330"/>
                </a:cubicBezTo>
                <a:cubicBezTo>
                  <a:pt x="128" y="336"/>
                  <a:pt x="123" y="341"/>
                  <a:pt x="117" y="341"/>
                </a:cubicBezTo>
                <a:cubicBezTo>
                  <a:pt x="106" y="341"/>
                  <a:pt x="106" y="341"/>
                  <a:pt x="106" y="341"/>
                </a:cubicBezTo>
                <a:cubicBezTo>
                  <a:pt x="100" y="341"/>
                  <a:pt x="96" y="336"/>
                  <a:pt x="96" y="330"/>
                </a:cubicBezTo>
                <a:cubicBezTo>
                  <a:pt x="96" y="324"/>
                  <a:pt x="100" y="320"/>
                  <a:pt x="106" y="320"/>
                </a:cubicBezTo>
                <a:cubicBezTo>
                  <a:pt x="106" y="170"/>
                  <a:pt x="106" y="170"/>
                  <a:pt x="106" y="170"/>
                </a:cubicBezTo>
                <a:cubicBezTo>
                  <a:pt x="100" y="170"/>
                  <a:pt x="96" y="166"/>
                  <a:pt x="96" y="160"/>
                </a:cubicBezTo>
                <a:cubicBezTo>
                  <a:pt x="96" y="154"/>
                  <a:pt x="100" y="149"/>
                  <a:pt x="106" y="149"/>
                </a:cubicBezTo>
                <a:cubicBezTo>
                  <a:pt x="117" y="149"/>
                  <a:pt x="117" y="149"/>
                  <a:pt x="117" y="149"/>
                </a:cubicBezTo>
                <a:cubicBezTo>
                  <a:pt x="123" y="149"/>
                  <a:pt x="128" y="154"/>
                  <a:pt x="128" y="160"/>
                </a:cubicBezTo>
                <a:cubicBezTo>
                  <a:pt x="128" y="181"/>
                  <a:pt x="128" y="181"/>
                  <a:pt x="128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24" y="181"/>
                  <a:pt x="224" y="181"/>
                  <a:pt x="224" y="181"/>
                </a:cubicBezTo>
                <a:cubicBezTo>
                  <a:pt x="261" y="161"/>
                  <a:pt x="261" y="161"/>
                  <a:pt x="261" y="161"/>
                </a:cubicBezTo>
                <a:cubicBezTo>
                  <a:pt x="264" y="160"/>
                  <a:pt x="267" y="159"/>
                  <a:pt x="269" y="160"/>
                </a:cubicBezTo>
                <a:cubicBezTo>
                  <a:pt x="343" y="181"/>
                  <a:pt x="343" y="181"/>
                  <a:pt x="343" y="181"/>
                </a:cubicBezTo>
                <a:cubicBezTo>
                  <a:pt x="384" y="181"/>
                  <a:pt x="384" y="181"/>
                  <a:pt x="384" y="181"/>
                </a:cubicBezTo>
                <a:cubicBezTo>
                  <a:pt x="384" y="160"/>
                  <a:pt x="384" y="160"/>
                  <a:pt x="384" y="160"/>
                </a:cubicBezTo>
                <a:cubicBezTo>
                  <a:pt x="384" y="154"/>
                  <a:pt x="388" y="149"/>
                  <a:pt x="394" y="149"/>
                </a:cubicBezTo>
                <a:cubicBezTo>
                  <a:pt x="405" y="149"/>
                  <a:pt x="405" y="149"/>
                  <a:pt x="405" y="149"/>
                </a:cubicBezTo>
                <a:cubicBezTo>
                  <a:pt x="411" y="149"/>
                  <a:pt x="416" y="154"/>
                  <a:pt x="416" y="160"/>
                </a:cubicBezTo>
                <a:cubicBezTo>
                  <a:pt x="416" y="166"/>
                  <a:pt x="411" y="170"/>
                  <a:pt x="405" y="170"/>
                </a:cubicBezTo>
                <a:cubicBezTo>
                  <a:pt x="405" y="320"/>
                  <a:pt x="405" y="320"/>
                  <a:pt x="405" y="320"/>
                </a:cubicBezTo>
                <a:cubicBezTo>
                  <a:pt x="411" y="320"/>
                  <a:pt x="416" y="324"/>
                  <a:pt x="416" y="330"/>
                </a:cubicBezTo>
                <a:close/>
                <a:moveTo>
                  <a:pt x="349" y="319"/>
                </a:moveTo>
                <a:cubicBezTo>
                  <a:pt x="350" y="322"/>
                  <a:pt x="351" y="325"/>
                  <a:pt x="350" y="328"/>
                </a:cubicBezTo>
                <a:cubicBezTo>
                  <a:pt x="349" y="332"/>
                  <a:pt x="347" y="334"/>
                  <a:pt x="344" y="336"/>
                </a:cubicBezTo>
                <a:cubicBezTo>
                  <a:pt x="342" y="337"/>
                  <a:pt x="338" y="338"/>
                  <a:pt x="335" y="337"/>
                </a:cubicBezTo>
                <a:cubicBezTo>
                  <a:pt x="332" y="336"/>
                  <a:pt x="330" y="334"/>
                  <a:pt x="328" y="332"/>
                </a:cubicBezTo>
                <a:cubicBezTo>
                  <a:pt x="328" y="332"/>
                  <a:pt x="328" y="332"/>
                  <a:pt x="328" y="332"/>
                </a:cubicBezTo>
                <a:cubicBezTo>
                  <a:pt x="328" y="332"/>
                  <a:pt x="328" y="332"/>
                  <a:pt x="328" y="331"/>
                </a:cubicBezTo>
                <a:cubicBezTo>
                  <a:pt x="294" y="274"/>
                  <a:pt x="294" y="274"/>
                  <a:pt x="294" y="274"/>
                </a:cubicBezTo>
                <a:cubicBezTo>
                  <a:pt x="291" y="268"/>
                  <a:pt x="284" y="267"/>
                  <a:pt x="279" y="270"/>
                </a:cubicBezTo>
                <a:cubicBezTo>
                  <a:pt x="274" y="273"/>
                  <a:pt x="272" y="279"/>
                  <a:pt x="275" y="284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0" y="343"/>
                  <a:pt x="310" y="343"/>
                  <a:pt x="310" y="343"/>
                </a:cubicBezTo>
                <a:cubicBezTo>
                  <a:pt x="313" y="348"/>
                  <a:pt x="313" y="355"/>
                  <a:pt x="307" y="358"/>
                </a:cubicBezTo>
                <a:cubicBezTo>
                  <a:pt x="301" y="361"/>
                  <a:pt x="294" y="359"/>
                  <a:pt x="290" y="353"/>
                </a:cubicBezTo>
                <a:cubicBezTo>
                  <a:pt x="258" y="300"/>
                  <a:pt x="258" y="300"/>
                  <a:pt x="258" y="300"/>
                </a:cubicBezTo>
                <a:cubicBezTo>
                  <a:pt x="255" y="295"/>
                  <a:pt x="249" y="293"/>
                  <a:pt x="243" y="296"/>
                </a:cubicBezTo>
                <a:cubicBezTo>
                  <a:pt x="238" y="299"/>
                  <a:pt x="237" y="306"/>
                  <a:pt x="240" y="311"/>
                </a:cubicBezTo>
                <a:cubicBezTo>
                  <a:pt x="260" y="345"/>
                  <a:pt x="260" y="345"/>
                  <a:pt x="260" y="345"/>
                </a:cubicBezTo>
                <a:cubicBezTo>
                  <a:pt x="262" y="347"/>
                  <a:pt x="262" y="350"/>
                  <a:pt x="261" y="353"/>
                </a:cubicBezTo>
                <a:cubicBezTo>
                  <a:pt x="261" y="356"/>
                  <a:pt x="259" y="359"/>
                  <a:pt x="256" y="361"/>
                </a:cubicBezTo>
                <a:cubicBezTo>
                  <a:pt x="250" y="364"/>
                  <a:pt x="243" y="362"/>
                  <a:pt x="239" y="357"/>
                </a:cubicBezTo>
                <a:cubicBezTo>
                  <a:pt x="239" y="357"/>
                  <a:pt x="239" y="357"/>
                  <a:pt x="239" y="35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8" y="337"/>
                  <a:pt x="228" y="337"/>
                  <a:pt x="228" y="337"/>
                </a:cubicBezTo>
                <a:cubicBezTo>
                  <a:pt x="220" y="325"/>
                  <a:pt x="220" y="325"/>
                  <a:pt x="220" y="325"/>
                </a:cubicBezTo>
                <a:cubicBezTo>
                  <a:pt x="217" y="320"/>
                  <a:pt x="210" y="319"/>
                  <a:pt x="206" y="322"/>
                </a:cubicBezTo>
                <a:cubicBezTo>
                  <a:pt x="201" y="325"/>
                  <a:pt x="199" y="332"/>
                  <a:pt x="202" y="337"/>
                </a:cubicBezTo>
                <a:cubicBezTo>
                  <a:pt x="210" y="348"/>
                  <a:pt x="210" y="348"/>
                  <a:pt x="210" y="348"/>
                </a:cubicBezTo>
                <a:cubicBezTo>
                  <a:pt x="211" y="350"/>
                  <a:pt x="214" y="358"/>
                  <a:pt x="207" y="363"/>
                </a:cubicBezTo>
                <a:cubicBezTo>
                  <a:pt x="201" y="366"/>
                  <a:pt x="193" y="362"/>
                  <a:pt x="190" y="357"/>
                </a:cubicBezTo>
                <a:cubicBezTo>
                  <a:pt x="158" y="304"/>
                  <a:pt x="158" y="304"/>
                  <a:pt x="158" y="304"/>
                </a:cubicBezTo>
                <a:cubicBezTo>
                  <a:pt x="156" y="300"/>
                  <a:pt x="153" y="298"/>
                  <a:pt x="149" y="298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202"/>
                  <a:pt x="128" y="202"/>
                  <a:pt x="128" y="202"/>
                </a:cubicBezTo>
                <a:cubicBezTo>
                  <a:pt x="184" y="202"/>
                  <a:pt x="184" y="202"/>
                  <a:pt x="184" y="202"/>
                </a:cubicBezTo>
                <a:cubicBezTo>
                  <a:pt x="176" y="207"/>
                  <a:pt x="176" y="207"/>
                  <a:pt x="176" y="207"/>
                </a:cubicBezTo>
                <a:cubicBezTo>
                  <a:pt x="166" y="213"/>
                  <a:pt x="160" y="223"/>
                  <a:pt x="160" y="234"/>
                </a:cubicBezTo>
                <a:cubicBezTo>
                  <a:pt x="160" y="244"/>
                  <a:pt x="164" y="254"/>
                  <a:pt x="170" y="260"/>
                </a:cubicBezTo>
                <a:cubicBezTo>
                  <a:pt x="177" y="265"/>
                  <a:pt x="185" y="267"/>
                  <a:pt x="193" y="266"/>
                </a:cubicBezTo>
                <a:cubicBezTo>
                  <a:pt x="307" y="247"/>
                  <a:pt x="307" y="247"/>
                  <a:pt x="307" y="247"/>
                </a:cubicBezTo>
                <a:lnTo>
                  <a:pt x="349" y="319"/>
                </a:lnTo>
                <a:close/>
                <a:moveTo>
                  <a:pt x="341" y="202"/>
                </a:moveTo>
                <a:cubicBezTo>
                  <a:pt x="384" y="202"/>
                  <a:pt x="384" y="202"/>
                  <a:pt x="384" y="202"/>
                </a:cubicBezTo>
                <a:cubicBezTo>
                  <a:pt x="384" y="298"/>
                  <a:pt x="384" y="298"/>
                  <a:pt x="384" y="298"/>
                </a:cubicBezTo>
                <a:cubicBezTo>
                  <a:pt x="362" y="298"/>
                  <a:pt x="362" y="298"/>
                  <a:pt x="362" y="298"/>
                </a:cubicBezTo>
                <a:cubicBezTo>
                  <a:pt x="362" y="298"/>
                  <a:pt x="362" y="299"/>
                  <a:pt x="361" y="299"/>
                </a:cubicBezTo>
                <a:cubicBezTo>
                  <a:pt x="322" y="230"/>
                  <a:pt x="322" y="230"/>
                  <a:pt x="322" y="230"/>
                </a:cubicBezTo>
                <a:cubicBezTo>
                  <a:pt x="320" y="226"/>
                  <a:pt x="316" y="224"/>
                  <a:pt x="311" y="225"/>
                </a:cubicBezTo>
                <a:cubicBezTo>
                  <a:pt x="190" y="245"/>
                  <a:pt x="190" y="245"/>
                  <a:pt x="190" y="245"/>
                </a:cubicBezTo>
                <a:cubicBezTo>
                  <a:pt x="187" y="246"/>
                  <a:pt x="185" y="245"/>
                  <a:pt x="184" y="244"/>
                </a:cubicBezTo>
                <a:cubicBezTo>
                  <a:pt x="182" y="242"/>
                  <a:pt x="181" y="238"/>
                  <a:pt x="181" y="234"/>
                </a:cubicBezTo>
                <a:cubicBezTo>
                  <a:pt x="181" y="229"/>
                  <a:pt x="184" y="227"/>
                  <a:pt x="186" y="226"/>
                </a:cubicBezTo>
                <a:cubicBezTo>
                  <a:pt x="268" y="182"/>
                  <a:pt x="268" y="182"/>
                  <a:pt x="268" y="182"/>
                </a:cubicBezTo>
                <a:cubicBezTo>
                  <a:pt x="338" y="202"/>
                  <a:pt x="338" y="202"/>
                  <a:pt x="338" y="202"/>
                </a:cubicBezTo>
                <a:cubicBezTo>
                  <a:pt x="339" y="202"/>
                  <a:pt x="340" y="202"/>
                  <a:pt x="341" y="202"/>
                </a:cubicBez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Group 349"/>
          <p:cNvGrpSpPr>
            <a:grpSpLocks noChangeAspect="1"/>
          </p:cNvGrpSpPr>
          <p:nvPr/>
        </p:nvGrpSpPr>
        <p:grpSpPr bwMode="auto">
          <a:xfrm>
            <a:off x="1311517" y="4019200"/>
            <a:ext cx="485512" cy="485512"/>
            <a:chOff x="5018" y="1229"/>
            <a:chExt cx="340" cy="340"/>
          </a:xfrm>
          <a:solidFill>
            <a:srgbClr val="ED6113"/>
          </a:solidFill>
        </p:grpSpPr>
        <p:sp>
          <p:nvSpPr>
            <p:cNvPr id="21" name="Freeform 350"/>
            <p:cNvSpPr>
              <a:spLocks noEditPoints="1"/>
            </p:cNvSpPr>
            <p:nvPr/>
          </p:nvSpPr>
          <p:spPr bwMode="auto">
            <a:xfrm>
              <a:off x="5103" y="1293"/>
              <a:ext cx="170" cy="212"/>
            </a:xfrm>
            <a:custGeom>
              <a:avLst/>
              <a:gdLst>
                <a:gd name="T0" fmla="*/ 160 w 256"/>
                <a:gd name="T1" fmla="*/ 85 h 320"/>
                <a:gd name="T2" fmla="*/ 10 w 256"/>
                <a:gd name="T3" fmla="*/ 85 h 320"/>
                <a:gd name="T4" fmla="*/ 0 w 256"/>
                <a:gd name="T5" fmla="*/ 96 h 320"/>
                <a:gd name="T6" fmla="*/ 0 w 256"/>
                <a:gd name="T7" fmla="*/ 309 h 320"/>
                <a:gd name="T8" fmla="*/ 10 w 256"/>
                <a:gd name="T9" fmla="*/ 320 h 320"/>
                <a:gd name="T10" fmla="*/ 160 w 256"/>
                <a:gd name="T11" fmla="*/ 320 h 320"/>
                <a:gd name="T12" fmla="*/ 170 w 256"/>
                <a:gd name="T13" fmla="*/ 309 h 320"/>
                <a:gd name="T14" fmla="*/ 170 w 256"/>
                <a:gd name="T15" fmla="*/ 96 h 320"/>
                <a:gd name="T16" fmla="*/ 160 w 256"/>
                <a:gd name="T17" fmla="*/ 85 h 320"/>
                <a:gd name="T18" fmla="*/ 149 w 256"/>
                <a:gd name="T19" fmla="*/ 298 h 320"/>
                <a:gd name="T20" fmla="*/ 21 w 256"/>
                <a:gd name="T21" fmla="*/ 298 h 320"/>
                <a:gd name="T22" fmla="*/ 21 w 256"/>
                <a:gd name="T23" fmla="*/ 106 h 320"/>
                <a:gd name="T24" fmla="*/ 149 w 256"/>
                <a:gd name="T25" fmla="*/ 106 h 320"/>
                <a:gd name="T26" fmla="*/ 149 w 256"/>
                <a:gd name="T27" fmla="*/ 298 h 320"/>
                <a:gd name="T28" fmla="*/ 213 w 256"/>
                <a:gd name="T29" fmla="*/ 53 h 320"/>
                <a:gd name="T30" fmla="*/ 213 w 256"/>
                <a:gd name="T31" fmla="*/ 266 h 320"/>
                <a:gd name="T32" fmla="*/ 202 w 256"/>
                <a:gd name="T33" fmla="*/ 277 h 320"/>
                <a:gd name="T34" fmla="*/ 192 w 256"/>
                <a:gd name="T35" fmla="*/ 266 h 320"/>
                <a:gd name="T36" fmla="*/ 192 w 256"/>
                <a:gd name="T37" fmla="*/ 64 h 320"/>
                <a:gd name="T38" fmla="*/ 53 w 256"/>
                <a:gd name="T39" fmla="*/ 64 h 320"/>
                <a:gd name="T40" fmla="*/ 42 w 256"/>
                <a:gd name="T41" fmla="*/ 53 h 320"/>
                <a:gd name="T42" fmla="*/ 53 w 256"/>
                <a:gd name="T43" fmla="*/ 42 h 320"/>
                <a:gd name="T44" fmla="*/ 202 w 256"/>
                <a:gd name="T45" fmla="*/ 42 h 320"/>
                <a:gd name="T46" fmla="*/ 213 w 256"/>
                <a:gd name="T47" fmla="*/ 53 h 320"/>
                <a:gd name="T48" fmla="*/ 256 w 256"/>
                <a:gd name="T49" fmla="*/ 10 h 320"/>
                <a:gd name="T50" fmla="*/ 256 w 256"/>
                <a:gd name="T51" fmla="*/ 224 h 320"/>
                <a:gd name="T52" fmla="*/ 245 w 256"/>
                <a:gd name="T53" fmla="*/ 234 h 320"/>
                <a:gd name="T54" fmla="*/ 234 w 256"/>
                <a:gd name="T55" fmla="*/ 224 h 320"/>
                <a:gd name="T56" fmla="*/ 234 w 256"/>
                <a:gd name="T57" fmla="*/ 21 h 320"/>
                <a:gd name="T58" fmla="*/ 96 w 256"/>
                <a:gd name="T59" fmla="*/ 21 h 320"/>
                <a:gd name="T60" fmla="*/ 85 w 256"/>
                <a:gd name="T61" fmla="*/ 10 h 320"/>
                <a:gd name="T62" fmla="*/ 96 w 256"/>
                <a:gd name="T63" fmla="*/ 0 h 320"/>
                <a:gd name="T64" fmla="*/ 245 w 256"/>
                <a:gd name="T65" fmla="*/ 0 h 320"/>
                <a:gd name="T66" fmla="*/ 256 w 256"/>
                <a:gd name="T67" fmla="*/ 10 h 320"/>
                <a:gd name="T68" fmla="*/ 32 w 256"/>
                <a:gd name="T69" fmla="*/ 266 h 320"/>
                <a:gd name="T70" fmla="*/ 42 w 256"/>
                <a:gd name="T71" fmla="*/ 256 h 320"/>
                <a:gd name="T72" fmla="*/ 128 w 256"/>
                <a:gd name="T73" fmla="*/ 256 h 320"/>
                <a:gd name="T74" fmla="*/ 138 w 256"/>
                <a:gd name="T75" fmla="*/ 266 h 320"/>
                <a:gd name="T76" fmla="*/ 128 w 256"/>
                <a:gd name="T77" fmla="*/ 277 h 320"/>
                <a:gd name="T78" fmla="*/ 42 w 256"/>
                <a:gd name="T79" fmla="*/ 277 h 320"/>
                <a:gd name="T80" fmla="*/ 32 w 256"/>
                <a:gd name="T81" fmla="*/ 266 h 320"/>
                <a:gd name="T82" fmla="*/ 32 w 256"/>
                <a:gd name="T83" fmla="*/ 224 h 320"/>
                <a:gd name="T84" fmla="*/ 42 w 256"/>
                <a:gd name="T85" fmla="*/ 213 h 320"/>
                <a:gd name="T86" fmla="*/ 128 w 256"/>
                <a:gd name="T87" fmla="*/ 213 h 320"/>
                <a:gd name="T88" fmla="*/ 138 w 256"/>
                <a:gd name="T89" fmla="*/ 224 h 320"/>
                <a:gd name="T90" fmla="*/ 128 w 256"/>
                <a:gd name="T91" fmla="*/ 234 h 320"/>
                <a:gd name="T92" fmla="*/ 42 w 256"/>
                <a:gd name="T93" fmla="*/ 234 h 320"/>
                <a:gd name="T94" fmla="*/ 32 w 256"/>
                <a:gd name="T95" fmla="*/ 224 h 320"/>
                <a:gd name="T96" fmla="*/ 32 w 256"/>
                <a:gd name="T97" fmla="*/ 181 h 320"/>
                <a:gd name="T98" fmla="*/ 42 w 256"/>
                <a:gd name="T99" fmla="*/ 170 h 320"/>
                <a:gd name="T100" fmla="*/ 128 w 256"/>
                <a:gd name="T101" fmla="*/ 170 h 320"/>
                <a:gd name="T102" fmla="*/ 138 w 256"/>
                <a:gd name="T103" fmla="*/ 181 h 320"/>
                <a:gd name="T104" fmla="*/ 128 w 256"/>
                <a:gd name="T105" fmla="*/ 192 h 320"/>
                <a:gd name="T106" fmla="*/ 42 w 256"/>
                <a:gd name="T107" fmla="*/ 192 h 320"/>
                <a:gd name="T108" fmla="*/ 32 w 256"/>
                <a:gd name="T109" fmla="*/ 181 h 320"/>
                <a:gd name="T110" fmla="*/ 32 w 256"/>
                <a:gd name="T111" fmla="*/ 138 h 320"/>
                <a:gd name="T112" fmla="*/ 42 w 256"/>
                <a:gd name="T113" fmla="*/ 128 h 320"/>
                <a:gd name="T114" fmla="*/ 128 w 256"/>
                <a:gd name="T115" fmla="*/ 128 h 320"/>
                <a:gd name="T116" fmla="*/ 138 w 256"/>
                <a:gd name="T117" fmla="*/ 138 h 320"/>
                <a:gd name="T118" fmla="*/ 128 w 256"/>
                <a:gd name="T119" fmla="*/ 149 h 320"/>
                <a:gd name="T120" fmla="*/ 42 w 256"/>
                <a:gd name="T121" fmla="*/ 149 h 320"/>
                <a:gd name="T122" fmla="*/ 32 w 256"/>
                <a:gd name="T123" fmla="*/ 138 h 3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56" h="320">
                  <a:moveTo>
                    <a:pt x="160" y="85"/>
                  </a:moveTo>
                  <a:cubicBezTo>
                    <a:pt x="10" y="85"/>
                    <a:pt x="10" y="85"/>
                    <a:pt x="10" y="85"/>
                  </a:cubicBezTo>
                  <a:cubicBezTo>
                    <a:pt x="4" y="85"/>
                    <a:pt x="0" y="90"/>
                    <a:pt x="0" y="96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4" y="320"/>
                    <a:pt x="10" y="320"/>
                  </a:cubicBezTo>
                  <a:cubicBezTo>
                    <a:pt x="160" y="320"/>
                    <a:pt x="160" y="320"/>
                    <a:pt x="160" y="320"/>
                  </a:cubicBezTo>
                  <a:cubicBezTo>
                    <a:pt x="166" y="320"/>
                    <a:pt x="170" y="315"/>
                    <a:pt x="170" y="309"/>
                  </a:cubicBezTo>
                  <a:cubicBezTo>
                    <a:pt x="170" y="96"/>
                    <a:pt x="170" y="96"/>
                    <a:pt x="170" y="96"/>
                  </a:cubicBezTo>
                  <a:cubicBezTo>
                    <a:pt x="170" y="90"/>
                    <a:pt x="166" y="85"/>
                    <a:pt x="160" y="85"/>
                  </a:cubicBezTo>
                  <a:close/>
                  <a:moveTo>
                    <a:pt x="149" y="298"/>
                  </a:moveTo>
                  <a:cubicBezTo>
                    <a:pt x="21" y="298"/>
                    <a:pt x="21" y="298"/>
                    <a:pt x="21" y="298"/>
                  </a:cubicBezTo>
                  <a:cubicBezTo>
                    <a:pt x="21" y="106"/>
                    <a:pt x="21" y="106"/>
                    <a:pt x="21" y="106"/>
                  </a:cubicBezTo>
                  <a:cubicBezTo>
                    <a:pt x="149" y="106"/>
                    <a:pt x="149" y="106"/>
                    <a:pt x="149" y="106"/>
                  </a:cubicBezTo>
                  <a:lnTo>
                    <a:pt x="149" y="298"/>
                  </a:lnTo>
                  <a:close/>
                  <a:moveTo>
                    <a:pt x="213" y="53"/>
                  </a:moveTo>
                  <a:cubicBezTo>
                    <a:pt x="213" y="266"/>
                    <a:pt x="213" y="266"/>
                    <a:pt x="213" y="266"/>
                  </a:cubicBezTo>
                  <a:cubicBezTo>
                    <a:pt x="213" y="272"/>
                    <a:pt x="208" y="277"/>
                    <a:pt x="202" y="277"/>
                  </a:cubicBezTo>
                  <a:cubicBezTo>
                    <a:pt x="196" y="277"/>
                    <a:pt x="192" y="272"/>
                    <a:pt x="192" y="266"/>
                  </a:cubicBezTo>
                  <a:cubicBezTo>
                    <a:pt x="192" y="64"/>
                    <a:pt x="192" y="64"/>
                    <a:pt x="192" y="64"/>
                  </a:cubicBezTo>
                  <a:cubicBezTo>
                    <a:pt x="53" y="64"/>
                    <a:pt x="53" y="64"/>
                    <a:pt x="53" y="64"/>
                  </a:cubicBezTo>
                  <a:cubicBezTo>
                    <a:pt x="47" y="64"/>
                    <a:pt x="42" y="59"/>
                    <a:pt x="42" y="53"/>
                  </a:cubicBezTo>
                  <a:cubicBezTo>
                    <a:pt x="42" y="47"/>
                    <a:pt x="47" y="42"/>
                    <a:pt x="53" y="42"/>
                  </a:cubicBezTo>
                  <a:cubicBezTo>
                    <a:pt x="202" y="42"/>
                    <a:pt x="202" y="42"/>
                    <a:pt x="202" y="42"/>
                  </a:cubicBezTo>
                  <a:cubicBezTo>
                    <a:pt x="208" y="42"/>
                    <a:pt x="213" y="47"/>
                    <a:pt x="213" y="53"/>
                  </a:cubicBezTo>
                  <a:close/>
                  <a:moveTo>
                    <a:pt x="256" y="10"/>
                  </a:moveTo>
                  <a:cubicBezTo>
                    <a:pt x="256" y="224"/>
                    <a:pt x="256" y="224"/>
                    <a:pt x="256" y="224"/>
                  </a:cubicBezTo>
                  <a:cubicBezTo>
                    <a:pt x="256" y="230"/>
                    <a:pt x="251" y="234"/>
                    <a:pt x="245" y="234"/>
                  </a:cubicBezTo>
                  <a:cubicBezTo>
                    <a:pt x="239" y="234"/>
                    <a:pt x="234" y="230"/>
                    <a:pt x="234" y="224"/>
                  </a:cubicBezTo>
                  <a:cubicBezTo>
                    <a:pt x="234" y="21"/>
                    <a:pt x="234" y="21"/>
                    <a:pt x="234" y="21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0" y="21"/>
                    <a:pt x="85" y="16"/>
                    <a:pt x="85" y="10"/>
                  </a:cubicBezTo>
                  <a:cubicBezTo>
                    <a:pt x="85" y="4"/>
                    <a:pt x="90" y="0"/>
                    <a:pt x="96" y="0"/>
                  </a:cubicBezTo>
                  <a:cubicBezTo>
                    <a:pt x="245" y="0"/>
                    <a:pt x="245" y="0"/>
                    <a:pt x="245" y="0"/>
                  </a:cubicBezTo>
                  <a:cubicBezTo>
                    <a:pt x="251" y="0"/>
                    <a:pt x="256" y="4"/>
                    <a:pt x="256" y="10"/>
                  </a:cubicBezTo>
                  <a:close/>
                  <a:moveTo>
                    <a:pt x="32" y="266"/>
                  </a:moveTo>
                  <a:cubicBezTo>
                    <a:pt x="32" y="260"/>
                    <a:pt x="36" y="256"/>
                    <a:pt x="42" y="256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134" y="256"/>
                    <a:pt x="138" y="260"/>
                    <a:pt x="138" y="266"/>
                  </a:cubicBezTo>
                  <a:cubicBezTo>
                    <a:pt x="138" y="272"/>
                    <a:pt x="134" y="277"/>
                    <a:pt x="128" y="277"/>
                  </a:cubicBezTo>
                  <a:cubicBezTo>
                    <a:pt x="42" y="277"/>
                    <a:pt x="42" y="277"/>
                    <a:pt x="42" y="277"/>
                  </a:cubicBezTo>
                  <a:cubicBezTo>
                    <a:pt x="36" y="277"/>
                    <a:pt x="32" y="272"/>
                    <a:pt x="32" y="266"/>
                  </a:cubicBezTo>
                  <a:close/>
                  <a:moveTo>
                    <a:pt x="32" y="224"/>
                  </a:moveTo>
                  <a:cubicBezTo>
                    <a:pt x="32" y="218"/>
                    <a:pt x="36" y="213"/>
                    <a:pt x="42" y="213"/>
                  </a:cubicBezTo>
                  <a:cubicBezTo>
                    <a:pt x="128" y="213"/>
                    <a:pt x="128" y="213"/>
                    <a:pt x="128" y="213"/>
                  </a:cubicBezTo>
                  <a:cubicBezTo>
                    <a:pt x="134" y="213"/>
                    <a:pt x="138" y="218"/>
                    <a:pt x="138" y="224"/>
                  </a:cubicBezTo>
                  <a:cubicBezTo>
                    <a:pt x="138" y="230"/>
                    <a:pt x="134" y="234"/>
                    <a:pt x="128" y="234"/>
                  </a:cubicBezTo>
                  <a:cubicBezTo>
                    <a:pt x="42" y="234"/>
                    <a:pt x="42" y="234"/>
                    <a:pt x="42" y="234"/>
                  </a:cubicBezTo>
                  <a:cubicBezTo>
                    <a:pt x="36" y="234"/>
                    <a:pt x="32" y="230"/>
                    <a:pt x="32" y="224"/>
                  </a:cubicBezTo>
                  <a:close/>
                  <a:moveTo>
                    <a:pt x="32" y="181"/>
                  </a:moveTo>
                  <a:cubicBezTo>
                    <a:pt x="32" y="175"/>
                    <a:pt x="36" y="170"/>
                    <a:pt x="42" y="170"/>
                  </a:cubicBezTo>
                  <a:cubicBezTo>
                    <a:pt x="128" y="170"/>
                    <a:pt x="128" y="170"/>
                    <a:pt x="128" y="170"/>
                  </a:cubicBezTo>
                  <a:cubicBezTo>
                    <a:pt x="134" y="170"/>
                    <a:pt x="138" y="175"/>
                    <a:pt x="138" y="181"/>
                  </a:cubicBezTo>
                  <a:cubicBezTo>
                    <a:pt x="138" y="187"/>
                    <a:pt x="134" y="192"/>
                    <a:pt x="128" y="192"/>
                  </a:cubicBezTo>
                  <a:cubicBezTo>
                    <a:pt x="42" y="192"/>
                    <a:pt x="42" y="192"/>
                    <a:pt x="42" y="192"/>
                  </a:cubicBezTo>
                  <a:cubicBezTo>
                    <a:pt x="36" y="192"/>
                    <a:pt x="32" y="187"/>
                    <a:pt x="32" y="181"/>
                  </a:cubicBezTo>
                  <a:close/>
                  <a:moveTo>
                    <a:pt x="32" y="138"/>
                  </a:moveTo>
                  <a:cubicBezTo>
                    <a:pt x="32" y="132"/>
                    <a:pt x="36" y="128"/>
                    <a:pt x="42" y="128"/>
                  </a:cubicBezTo>
                  <a:cubicBezTo>
                    <a:pt x="128" y="128"/>
                    <a:pt x="128" y="128"/>
                    <a:pt x="128" y="128"/>
                  </a:cubicBezTo>
                  <a:cubicBezTo>
                    <a:pt x="134" y="128"/>
                    <a:pt x="138" y="132"/>
                    <a:pt x="138" y="138"/>
                  </a:cubicBezTo>
                  <a:cubicBezTo>
                    <a:pt x="138" y="144"/>
                    <a:pt x="134" y="149"/>
                    <a:pt x="128" y="149"/>
                  </a:cubicBezTo>
                  <a:cubicBezTo>
                    <a:pt x="42" y="149"/>
                    <a:pt x="42" y="149"/>
                    <a:pt x="42" y="149"/>
                  </a:cubicBezTo>
                  <a:cubicBezTo>
                    <a:pt x="36" y="149"/>
                    <a:pt x="32" y="144"/>
                    <a:pt x="32" y="138"/>
                  </a:cubicBezTo>
                  <a:close/>
                </a:path>
              </a:pathLst>
            </a:custGeom>
            <a:grpFill/>
            <a:ln w="3175">
              <a:solidFill>
                <a:srgbClr val="ED611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Freeform 351"/>
            <p:cNvSpPr>
              <a:spLocks noEditPoints="1"/>
            </p:cNvSpPr>
            <p:nvPr/>
          </p:nvSpPr>
          <p:spPr bwMode="auto">
            <a:xfrm>
              <a:off x="5018" y="1229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3175">
              <a:solidFill>
                <a:srgbClr val="ED6113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2"/>
          <a:srcRect l="12916" t="17846" r="8102" b="2816"/>
          <a:stretch/>
        </p:blipFill>
        <p:spPr>
          <a:xfrm>
            <a:off x="1269724" y="2632195"/>
            <a:ext cx="569098" cy="602575"/>
          </a:xfrm>
          <a:prstGeom prst="rect">
            <a:avLst/>
          </a:prstGeom>
        </p:spPr>
      </p:pic>
      <p:grpSp>
        <p:nvGrpSpPr>
          <p:cNvPr id="24" name="Group 902"/>
          <p:cNvGrpSpPr>
            <a:grpSpLocks noChangeAspect="1"/>
          </p:cNvGrpSpPr>
          <p:nvPr/>
        </p:nvGrpSpPr>
        <p:grpSpPr bwMode="auto">
          <a:xfrm>
            <a:off x="1317781" y="5847733"/>
            <a:ext cx="483058" cy="483061"/>
            <a:chOff x="4880" y="3759"/>
            <a:chExt cx="340" cy="340"/>
          </a:xfrm>
          <a:solidFill>
            <a:srgbClr val="00B050"/>
          </a:solidFill>
        </p:grpSpPr>
        <p:sp>
          <p:nvSpPr>
            <p:cNvPr id="25" name="Freeform 903"/>
            <p:cNvSpPr>
              <a:spLocks noEditPoints="1"/>
            </p:cNvSpPr>
            <p:nvPr/>
          </p:nvSpPr>
          <p:spPr bwMode="auto">
            <a:xfrm>
              <a:off x="4880" y="3759"/>
              <a:ext cx="340" cy="340"/>
            </a:xfrm>
            <a:custGeom>
              <a:avLst/>
              <a:gdLst>
                <a:gd name="T0" fmla="*/ 256 w 512"/>
                <a:gd name="T1" fmla="*/ 21 h 512"/>
                <a:gd name="T2" fmla="*/ 490 w 512"/>
                <a:gd name="T3" fmla="*/ 256 h 512"/>
                <a:gd name="T4" fmla="*/ 256 w 512"/>
                <a:gd name="T5" fmla="*/ 490 h 512"/>
                <a:gd name="T6" fmla="*/ 21 w 512"/>
                <a:gd name="T7" fmla="*/ 256 h 512"/>
                <a:gd name="T8" fmla="*/ 256 w 512"/>
                <a:gd name="T9" fmla="*/ 21 h 512"/>
                <a:gd name="T10" fmla="*/ 256 w 512"/>
                <a:gd name="T11" fmla="*/ 0 h 512"/>
                <a:gd name="T12" fmla="*/ 0 w 512"/>
                <a:gd name="T13" fmla="*/ 256 h 512"/>
                <a:gd name="T14" fmla="*/ 256 w 512"/>
                <a:gd name="T15" fmla="*/ 512 h 512"/>
                <a:gd name="T16" fmla="*/ 512 w 512"/>
                <a:gd name="T17" fmla="*/ 256 h 512"/>
                <a:gd name="T18" fmla="*/ 256 w 512"/>
                <a:gd name="T19" fmla="*/ 0 h 5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2" h="512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 w="6350">
              <a:solidFill>
                <a:schemeClr val="accent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Freeform 904"/>
            <p:cNvSpPr>
              <a:spLocks noEditPoints="1"/>
            </p:cNvSpPr>
            <p:nvPr/>
          </p:nvSpPr>
          <p:spPr bwMode="auto">
            <a:xfrm>
              <a:off x="4958" y="3851"/>
              <a:ext cx="199" cy="163"/>
            </a:xfrm>
            <a:custGeom>
              <a:avLst/>
              <a:gdLst>
                <a:gd name="T0" fmla="*/ 296 w 300"/>
                <a:gd name="T1" fmla="*/ 25 h 246"/>
                <a:gd name="T2" fmla="*/ 281 w 300"/>
                <a:gd name="T3" fmla="*/ 24 h 246"/>
                <a:gd name="T4" fmla="*/ 245 w 300"/>
                <a:gd name="T5" fmla="*/ 55 h 246"/>
                <a:gd name="T6" fmla="*/ 245 w 300"/>
                <a:gd name="T7" fmla="*/ 11 h 246"/>
                <a:gd name="T8" fmla="*/ 235 w 300"/>
                <a:gd name="T9" fmla="*/ 0 h 246"/>
                <a:gd name="T10" fmla="*/ 11 w 300"/>
                <a:gd name="T11" fmla="*/ 0 h 246"/>
                <a:gd name="T12" fmla="*/ 0 w 300"/>
                <a:gd name="T13" fmla="*/ 11 h 246"/>
                <a:gd name="T14" fmla="*/ 0 w 300"/>
                <a:gd name="T15" fmla="*/ 235 h 246"/>
                <a:gd name="T16" fmla="*/ 11 w 300"/>
                <a:gd name="T17" fmla="*/ 246 h 246"/>
                <a:gd name="T18" fmla="*/ 235 w 300"/>
                <a:gd name="T19" fmla="*/ 246 h 246"/>
                <a:gd name="T20" fmla="*/ 245 w 300"/>
                <a:gd name="T21" fmla="*/ 235 h 246"/>
                <a:gd name="T22" fmla="*/ 245 w 300"/>
                <a:gd name="T23" fmla="*/ 84 h 246"/>
                <a:gd name="T24" fmla="*/ 295 w 300"/>
                <a:gd name="T25" fmla="*/ 40 h 246"/>
                <a:gd name="T26" fmla="*/ 296 w 300"/>
                <a:gd name="T27" fmla="*/ 25 h 246"/>
                <a:gd name="T28" fmla="*/ 224 w 300"/>
                <a:gd name="T29" fmla="*/ 224 h 246"/>
                <a:gd name="T30" fmla="*/ 21 w 300"/>
                <a:gd name="T31" fmla="*/ 224 h 246"/>
                <a:gd name="T32" fmla="*/ 21 w 300"/>
                <a:gd name="T33" fmla="*/ 22 h 246"/>
                <a:gd name="T34" fmla="*/ 224 w 300"/>
                <a:gd name="T35" fmla="*/ 22 h 246"/>
                <a:gd name="T36" fmla="*/ 224 w 300"/>
                <a:gd name="T37" fmla="*/ 74 h 246"/>
                <a:gd name="T38" fmla="*/ 119 w 300"/>
                <a:gd name="T39" fmla="*/ 166 h 246"/>
                <a:gd name="T40" fmla="*/ 72 w 300"/>
                <a:gd name="T41" fmla="*/ 111 h 246"/>
                <a:gd name="T42" fmla="*/ 57 w 300"/>
                <a:gd name="T43" fmla="*/ 109 h 246"/>
                <a:gd name="T44" fmla="*/ 56 w 300"/>
                <a:gd name="T45" fmla="*/ 125 h 246"/>
                <a:gd name="T46" fmla="*/ 109 w 300"/>
                <a:gd name="T47" fmla="*/ 189 h 246"/>
                <a:gd name="T48" fmla="*/ 109 w 300"/>
                <a:gd name="T49" fmla="*/ 189 h 246"/>
                <a:gd name="T50" fmla="*/ 117 w 300"/>
                <a:gd name="T51" fmla="*/ 192 h 246"/>
                <a:gd name="T52" fmla="*/ 124 w 300"/>
                <a:gd name="T53" fmla="*/ 190 h 246"/>
                <a:gd name="T54" fmla="*/ 224 w 300"/>
                <a:gd name="T55" fmla="*/ 103 h 246"/>
                <a:gd name="T56" fmla="*/ 224 w 300"/>
                <a:gd name="T57" fmla="*/ 224 h 2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00" h="246">
                  <a:moveTo>
                    <a:pt x="296" y="25"/>
                  </a:moveTo>
                  <a:cubicBezTo>
                    <a:pt x="292" y="21"/>
                    <a:pt x="285" y="20"/>
                    <a:pt x="281" y="24"/>
                  </a:cubicBezTo>
                  <a:cubicBezTo>
                    <a:pt x="245" y="55"/>
                    <a:pt x="245" y="55"/>
                    <a:pt x="245" y="55"/>
                  </a:cubicBezTo>
                  <a:cubicBezTo>
                    <a:pt x="245" y="11"/>
                    <a:pt x="245" y="11"/>
                    <a:pt x="245" y="11"/>
                  </a:cubicBezTo>
                  <a:cubicBezTo>
                    <a:pt x="245" y="5"/>
                    <a:pt x="241" y="0"/>
                    <a:pt x="235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1"/>
                    <a:pt x="5" y="246"/>
                    <a:pt x="11" y="246"/>
                  </a:cubicBezTo>
                  <a:cubicBezTo>
                    <a:pt x="235" y="246"/>
                    <a:pt x="235" y="246"/>
                    <a:pt x="235" y="246"/>
                  </a:cubicBezTo>
                  <a:cubicBezTo>
                    <a:pt x="241" y="246"/>
                    <a:pt x="245" y="241"/>
                    <a:pt x="245" y="235"/>
                  </a:cubicBezTo>
                  <a:cubicBezTo>
                    <a:pt x="245" y="84"/>
                    <a:pt x="245" y="84"/>
                    <a:pt x="245" y="84"/>
                  </a:cubicBezTo>
                  <a:cubicBezTo>
                    <a:pt x="295" y="40"/>
                    <a:pt x="295" y="40"/>
                    <a:pt x="295" y="40"/>
                  </a:cubicBezTo>
                  <a:cubicBezTo>
                    <a:pt x="299" y="36"/>
                    <a:pt x="300" y="30"/>
                    <a:pt x="296" y="25"/>
                  </a:cubicBezTo>
                  <a:close/>
                  <a:moveTo>
                    <a:pt x="224" y="224"/>
                  </a:moveTo>
                  <a:cubicBezTo>
                    <a:pt x="21" y="224"/>
                    <a:pt x="21" y="224"/>
                    <a:pt x="21" y="224"/>
                  </a:cubicBezTo>
                  <a:cubicBezTo>
                    <a:pt x="21" y="22"/>
                    <a:pt x="21" y="22"/>
                    <a:pt x="21" y="22"/>
                  </a:cubicBezTo>
                  <a:cubicBezTo>
                    <a:pt x="224" y="22"/>
                    <a:pt x="224" y="22"/>
                    <a:pt x="224" y="22"/>
                  </a:cubicBezTo>
                  <a:cubicBezTo>
                    <a:pt x="224" y="74"/>
                    <a:pt x="224" y="74"/>
                    <a:pt x="224" y="74"/>
                  </a:cubicBezTo>
                  <a:cubicBezTo>
                    <a:pt x="119" y="166"/>
                    <a:pt x="119" y="166"/>
                    <a:pt x="119" y="166"/>
                  </a:cubicBezTo>
                  <a:cubicBezTo>
                    <a:pt x="72" y="111"/>
                    <a:pt x="72" y="111"/>
                    <a:pt x="72" y="111"/>
                  </a:cubicBezTo>
                  <a:cubicBezTo>
                    <a:pt x="68" y="106"/>
                    <a:pt x="62" y="106"/>
                    <a:pt x="57" y="109"/>
                  </a:cubicBezTo>
                  <a:cubicBezTo>
                    <a:pt x="53" y="113"/>
                    <a:pt x="52" y="120"/>
                    <a:pt x="56" y="125"/>
                  </a:cubicBezTo>
                  <a:cubicBezTo>
                    <a:pt x="109" y="189"/>
                    <a:pt x="109" y="189"/>
                    <a:pt x="109" y="189"/>
                  </a:cubicBezTo>
                  <a:cubicBezTo>
                    <a:pt x="109" y="189"/>
                    <a:pt x="109" y="189"/>
                    <a:pt x="109" y="189"/>
                  </a:cubicBezTo>
                  <a:cubicBezTo>
                    <a:pt x="111" y="191"/>
                    <a:pt x="114" y="192"/>
                    <a:pt x="117" y="192"/>
                  </a:cubicBezTo>
                  <a:cubicBezTo>
                    <a:pt x="120" y="192"/>
                    <a:pt x="122" y="191"/>
                    <a:pt x="124" y="190"/>
                  </a:cubicBezTo>
                  <a:cubicBezTo>
                    <a:pt x="224" y="103"/>
                    <a:pt x="224" y="103"/>
                    <a:pt x="224" y="103"/>
                  </a:cubicBezTo>
                  <a:lnTo>
                    <a:pt x="224" y="224"/>
                  </a:lnTo>
                  <a:close/>
                </a:path>
              </a:pathLst>
            </a:custGeom>
            <a:grpFill/>
            <a:ln w="6350">
              <a:solidFill>
                <a:schemeClr val="accent6"/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47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0" y="193947"/>
            <a:ext cx="8624046" cy="1037492"/>
          </a:xfrm>
          <a:prstGeom prst="rect">
            <a:avLst/>
          </a:prstGeom>
          <a:solidFill>
            <a:schemeClr val="bg2">
              <a:lumMod val="25000"/>
              <a:alpha val="41000"/>
            </a:schemeClr>
          </a:solidFill>
        </p:spPr>
        <p:txBody>
          <a:bodyPr vert="horz" lIns="91440" tIns="45720" rIns="91440" bIns="4572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b="1">
                <a:solidFill>
                  <a:schemeClr val="bg1"/>
                </a:solidFill>
              </a:rPr>
              <a:t>Навигация и ключевые функции</a:t>
            </a:r>
          </a:p>
        </p:txBody>
      </p:sp>
    </p:spTree>
    <p:extLst>
      <p:ext uri="{BB962C8B-B14F-4D97-AF65-F5344CB8AC3E}">
        <p14:creationId xmlns:p14="http://schemas.microsoft.com/office/powerpoint/2010/main" val="208221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765B3D0-21E3-4814-B8D0-3A03AB815F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8056"/>
            <a:ext cx="12192000" cy="678188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52827" y="847022"/>
            <a:ext cx="1905802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>
                <a:solidFill>
                  <a:schemeClr val="bg1"/>
                </a:solidFill>
              </a:rPr>
              <a:t>Работаем вместе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52749" y="932045"/>
            <a:ext cx="2820203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Перспективные возможности партнерства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246220" y="999422"/>
            <a:ext cx="24752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Библиотека ресурсов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803909" y="290725"/>
            <a:ext cx="247529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Зарегистрироваться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001675" y="1070544"/>
            <a:ext cx="119032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Войти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45332" y="2220226"/>
            <a:ext cx="697831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>
                <a:solidFill>
                  <a:schemeClr val="bg1"/>
                </a:solidFill>
              </a:rPr>
              <a:t>Добро пожаловать на Портал партнеров ООН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348564" y="3315902"/>
            <a:ext cx="8508733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>
                <a:solidFill>
                  <a:schemeClr val="bg1"/>
                </a:solidFill>
              </a:rPr>
              <a:t>Это место, где объединяются Партнеры агентств ООН и гражданского общества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315902"/>
            <a:ext cx="2589195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1200">
                <a:solidFill>
                  <a:schemeClr val="bg1"/>
                </a:solidFill>
              </a:rPr>
              <a:t>УВКБ, ЮНИСЕФ и ВПП объединили усилия для разработки Портала партнеров – платформы для организаций гражданского общества для  привлечения ООН к участию в  потенциальных возможностях партнерства с целью оказания помощи тем, кому мы служим.  Портал предназначен для содействия гармонизированному, эффективному и простому сотрудничеству между ООН и партнерами.</a:t>
            </a:r>
          </a:p>
        </p:txBody>
      </p:sp>
    </p:spTree>
    <p:extLst>
      <p:ext uri="{BB962C8B-B14F-4D97-AF65-F5344CB8AC3E}">
        <p14:creationId xmlns:p14="http://schemas.microsoft.com/office/powerpoint/2010/main" val="156226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EADE579-5742-4D0D-975A-AF872678E9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49"/>
          <a:stretch/>
        </p:blipFill>
        <p:spPr>
          <a:xfrm>
            <a:off x="5271247" y="54624"/>
            <a:ext cx="6831106" cy="679972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C69548D-6774-4E63-A4BA-AAA3F61E26B2}"/>
              </a:ext>
            </a:extLst>
          </p:cNvPr>
          <p:cNvSpPr txBox="1"/>
          <p:nvPr/>
        </p:nvSpPr>
        <p:spPr>
          <a:xfrm>
            <a:off x="52420" y="906893"/>
            <a:ext cx="5318923" cy="6093976"/>
          </a:xfrm>
          <a:prstGeom prst="rect">
            <a:avLst/>
          </a:prstGeom>
          <a:noFill/>
        </p:spPr>
        <p:txBody>
          <a:bodyPr wrap="square">
            <a:normAutofit fontScale="85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/>
              <a:t>Агентства ООН уже опубликовали несколько возможностей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/>
              <a:t>На веб-странице представлена основная информация о возможностях партнерства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000"/>
              <a:t>Организации могут скачать Возможности Партнерства в формате PDF для просмотра дополнительной информации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/>
              <a:t>Это можно сделать без входа на портал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300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3000"/>
              <a:t>Для подачи заявки организации необходимо зарегистрироваться и войти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A4B3AB0-22F6-449A-87A9-D1C48D62674C}"/>
              </a:ext>
            </a:extLst>
          </p:cNvPr>
          <p:cNvCxnSpPr>
            <a:cxnSpLocks/>
          </p:cNvCxnSpPr>
          <p:nvPr/>
        </p:nvCxnSpPr>
        <p:spPr>
          <a:xfrm>
            <a:off x="7620807" y="293945"/>
            <a:ext cx="968559" cy="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79294" y="54624"/>
            <a:ext cx="1807904" cy="4786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5A48DD7-5CE8-488B-AC5A-96A9FB9BA2E0}"/>
              </a:ext>
            </a:extLst>
          </p:cNvPr>
          <p:cNvSpPr/>
          <p:nvPr/>
        </p:nvSpPr>
        <p:spPr>
          <a:xfrm>
            <a:off x="5541366" y="992224"/>
            <a:ext cx="6096000" cy="79226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Потенциальные возможности Партнерства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Для подачи заявки на потенциальные возможности партнерства в любое агентство необходимо зарегистрироваться и войти на Портал партнеров ООН</a:t>
            </a:r>
            <a:endParaRPr lang="en-US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3DC9E8E-FE5C-4B1D-9C07-909DC1C18FB1}"/>
              </a:ext>
            </a:extLst>
          </p:cNvPr>
          <p:cNvSpPr/>
          <p:nvPr/>
        </p:nvSpPr>
        <p:spPr>
          <a:xfrm>
            <a:off x="10146597" y="271657"/>
            <a:ext cx="17876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latin typeface="Times New Roman" panose="02020603050405020304" pitchFamily="18" charset="0"/>
                <a:ea typeface="Calibri" panose="020F0502020204030204" pitchFamily="34" charset="0"/>
              </a:rPr>
              <a:t>Зарегистрироваться Войти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5756396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87300F4-61E7-4139-8E78-9D73A9EE9C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5483" y="108294"/>
            <a:ext cx="8624047" cy="662014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Регистрация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ACA94AD-552F-4B25-9BF8-6BF0B56854A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93184" y="903675"/>
            <a:ext cx="5830496" cy="57148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Новые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регистрирующиеся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системе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сначала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создать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учетную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запись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администратора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регистрации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Зарегистрируйтесь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сейчас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0" indent="0">
              <a:buNone/>
            </a:pPr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международных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неправительственных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Головной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офис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должен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зарегистрироваться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Затем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головной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офис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присвоит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профили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страновых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отделений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При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регистрации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представить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один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из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следующих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документов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Регистрационный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1"/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Документ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корпоративного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управления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Рекомендательное</a:t>
            </a:r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err="1">
                <a:latin typeface="Arial" panose="020B0604020202020204" pitchFamily="34" charset="0"/>
                <a:cs typeface="Arial" panose="020B0604020202020204" pitchFamily="34" charset="0"/>
              </a:rPr>
              <a:t>письмо</a:t>
            </a:r>
            <a:endParaRPr lang="en-US" sz="12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Организации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должны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подтвердить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свое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соответствие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основным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ценностям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ООН</a:t>
            </a:r>
          </a:p>
          <a:p>
            <a:endParaRPr lang="en-US" sz="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Система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будет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определять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любые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потенциальные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дублирования</a:t>
            </a: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err="1">
                <a:latin typeface="Arial" panose="020B0604020202020204" pitchFamily="34" charset="0"/>
                <a:cs typeface="Arial" panose="020B0604020202020204" pitchFamily="34" charset="0"/>
              </a:rPr>
              <a:t>организаций</a:t>
            </a:r>
            <a:endParaRPr 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90" t="1" r="4804" b="1998"/>
          <a:stretch/>
        </p:blipFill>
        <p:spPr>
          <a:xfrm>
            <a:off x="7901077" y="1250577"/>
            <a:ext cx="4368433" cy="43197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1610" y="3463608"/>
            <a:ext cx="1881957" cy="241426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6775" y="1151069"/>
            <a:ext cx="1796792" cy="2135966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6808628" y="3222812"/>
            <a:ext cx="524436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r="2760"/>
          <a:stretch/>
        </p:blipFill>
        <p:spPr>
          <a:xfrm>
            <a:off x="10085294" y="219252"/>
            <a:ext cx="1807904" cy="47864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91F3DF8-84E1-4427-8CB0-501F324D6999}"/>
              </a:ext>
            </a:extLst>
          </p:cNvPr>
          <p:cNvSpPr/>
          <p:nvPr/>
        </p:nvSpPr>
        <p:spPr>
          <a:xfrm>
            <a:off x="9418142" y="1287685"/>
            <a:ext cx="2475056" cy="291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Регистрирующая организация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FEF64B-0035-4273-8D06-D884CE1C3FB1}"/>
              </a:ext>
            </a:extLst>
          </p:cNvPr>
          <p:cNvSpPr/>
          <p:nvPr/>
        </p:nvSpPr>
        <p:spPr>
          <a:xfrm>
            <a:off x="9163414" y="1615412"/>
            <a:ext cx="2078967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 Выберите тип организации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F613A9C-AAF6-43CE-B0C4-020D6CC8B34C}"/>
              </a:ext>
            </a:extLst>
          </p:cNvPr>
          <p:cNvSpPr/>
          <p:nvPr/>
        </p:nvSpPr>
        <p:spPr>
          <a:xfrm>
            <a:off x="8136285" y="1908052"/>
            <a:ext cx="2989921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</a:rPr>
              <a:t>Портал партнеров ООН предназначен исключительно для</a:t>
            </a:r>
            <a:r>
              <a:rPr lang="en-US" sz="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</a:rPr>
              <a:t>НПО 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1855A7F-2902-40C9-AFD4-BEC5F5CF16F3}"/>
              </a:ext>
            </a:extLst>
          </p:cNvPr>
          <p:cNvSpPr/>
          <p:nvPr/>
        </p:nvSpPr>
        <p:spPr>
          <a:xfrm>
            <a:off x="9496572" y="2995737"/>
            <a:ext cx="1963551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Выберите тип организации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AAC84AB-EEF8-474D-9529-A0089FC6F3C3}"/>
              </a:ext>
            </a:extLst>
          </p:cNvPr>
          <p:cNvSpPr/>
          <p:nvPr/>
        </p:nvSpPr>
        <p:spPr>
          <a:xfrm>
            <a:off x="7901077" y="3777746"/>
            <a:ext cx="3845989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Введите основную идентификационную информацию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A77FF7A-5134-485A-B048-46F6CD4379E6}"/>
              </a:ext>
            </a:extLst>
          </p:cNvPr>
          <p:cNvSpPr/>
          <p:nvPr/>
        </p:nvSpPr>
        <p:spPr>
          <a:xfrm>
            <a:off x="8046612" y="4364413"/>
            <a:ext cx="1687963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Юридический статус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C1B70C-8A16-45D3-983C-B29559E0D88E}"/>
              </a:ext>
            </a:extLst>
          </p:cNvPr>
          <p:cNvSpPr/>
          <p:nvPr/>
        </p:nvSpPr>
        <p:spPr>
          <a:xfrm>
            <a:off x="7932243" y="4877117"/>
            <a:ext cx="1704121" cy="2912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6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 Декларация партнера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12AB47-5FD6-46CB-AD82-2A2DDEDEEE8B}"/>
              </a:ext>
            </a:extLst>
          </p:cNvPr>
          <p:cNvSpPr/>
          <p:nvPr/>
        </p:nvSpPr>
        <p:spPr>
          <a:xfrm>
            <a:off x="7932243" y="5559684"/>
            <a:ext cx="267355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</a:rPr>
              <a:t>5 Условия использования и Политика </a:t>
            </a:r>
            <a:endParaRPr lang="en-US" sz="1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223B0F1-A4D4-4B26-B28F-58A63936FD7D}"/>
              </a:ext>
            </a:extLst>
          </p:cNvPr>
          <p:cNvSpPr/>
          <p:nvPr/>
        </p:nvSpPr>
        <p:spPr>
          <a:xfrm>
            <a:off x="5682263" y="3177338"/>
            <a:ext cx="2517036" cy="224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вас нет учетной записи? Зарегистрируйтесь сейчас.</a:t>
            </a: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7930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spe:Receivers xmlns:spe="http://schemas.microsoft.com/sharepoint/events"/>
</file>

<file path=customXml/item4.xml><?xml version="1.0" encoding="utf-8"?>
<?mso-contentType ?>
<SharedContentType xmlns="Microsoft.SharePoint.Taxonomy.ContentTypeSync" SourceId="73f51738-d318-4883-9d64-4f0bd0ccc55e" ContentTypeId="0x0101009BA85F8052A6DA4FA3E31FF9F74C6970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UNICEF Document" ma:contentTypeID="0x0101009BA85F8052A6DA4FA3E31FF9F74C6970002228F38ED015B44CABA0207BC07DAAD5" ma:contentTypeVersion="30" ma:contentTypeDescription="" ma:contentTypeScope="" ma:versionID="1b43d8fad3866f282cfe0100be9ac227">
  <xsd:schema xmlns:xsd="http://www.w3.org/2001/XMLSchema" xmlns:xs="http://www.w3.org/2001/XMLSchema" xmlns:p="http://schemas.microsoft.com/office/2006/metadata/properties" xmlns:ns1="http://schemas.microsoft.com/sharepoint/v3" xmlns:ns2="ca283e0b-db31-4043-a2ef-b80661bf084a" xmlns:ns3="http://schemas.microsoft.com/sharepoint.v3" xmlns:ns4="http://schemas.microsoft.com/sharepoint/v4" xmlns:ns5="2db7eba1-300a-4d29-b50d-1fece37a5a89" xmlns:ns6="51843b5a-f0cb-4653-85ee-4748f9e937ef" targetNamespace="http://schemas.microsoft.com/office/2006/metadata/properties" ma:root="true" ma:fieldsID="8c4d7a1582a08d0d44633b8a4901030b" ns1:_="" ns2:_="" ns3:_="" ns4:_="" ns5:_="" ns6:_="">
    <xsd:import namespace="http://schemas.microsoft.com/sharepoint/v3"/>
    <xsd:import namespace="ca283e0b-db31-4043-a2ef-b80661bf084a"/>
    <xsd:import namespace="http://schemas.microsoft.com/sharepoint.v3"/>
    <xsd:import namespace="http://schemas.microsoft.com/sharepoint/v4"/>
    <xsd:import namespace="2db7eba1-300a-4d29-b50d-1fece37a5a89"/>
    <xsd:import namespace="51843b5a-f0cb-4653-85ee-4748f9e937ef"/>
    <xsd:element name="properties">
      <xsd:complexType>
        <xsd:sequence>
          <xsd:element name="documentManagement">
            <xsd:complexType>
              <xsd:all>
                <xsd:element ref="ns2:WrittenBy" minOccurs="0"/>
                <xsd:element ref="ns2:ContentLanguage" minOccurs="0"/>
                <xsd:element ref="ns3:CategoryDescription" minOccurs="0"/>
                <xsd:element ref="ns2:RecipientsEmail" minOccurs="0"/>
                <xsd:element ref="ns2:SenderEmail" minOccurs="0"/>
                <xsd:element ref="ns2:DateTransmittedEmail" minOccurs="0"/>
                <xsd:element ref="ns2:k8c968e8c72a4eda96b7e8fdbe192be2" minOccurs="0"/>
                <xsd:element ref="ns2:ga975397408f43e4b84ec8e5a598e523" minOccurs="0"/>
                <xsd:element ref="ns2:mda26ace941f4791a7314a339fee829c" minOccurs="0"/>
                <xsd:element ref="ns2:TaxCatchAllLabel" minOccurs="0"/>
                <xsd:element ref="ns2:TaxCatchAll" minOccurs="0"/>
                <xsd:element ref="ns2:h6a71f3e574e4344bc34f3fc9dd20054" minOccurs="0"/>
                <xsd:element ref="ns2:ContentStatus" minOccurs="0"/>
                <xsd:element ref="ns4:IconOverlay" minOccurs="0"/>
                <xsd:element ref="ns1:_vti_ItemDeclaredRecord" minOccurs="0"/>
                <xsd:element ref="ns1:_vti_ItemHoldRecordStatus" minOccurs="0"/>
                <xsd:element ref="ns5:TaxKeywordTaxHTField" minOccurs="0"/>
                <xsd:element ref="ns6:MediaServiceMetadata" minOccurs="0"/>
                <xsd:element ref="ns6:MediaServiceFastMetadata" minOccurs="0"/>
                <xsd:element ref="ns6:MediaServiceAutoTags" minOccurs="0"/>
                <xsd:element ref="ns6:MediaServiceOCR" minOccurs="0"/>
                <xsd:element ref="ns6:MediaServiceGenerationTime" minOccurs="0"/>
                <xsd:element ref="ns6:MediaServiceEventHashCode" minOccurs="0"/>
                <xsd:element ref="ns5:SharedWithUsers" minOccurs="0"/>
                <xsd:element ref="ns5:SharedWithDetails" minOccurs="0"/>
                <xsd:element ref="ns6:MediaServiceDateTaken" minOccurs="0"/>
                <xsd:element ref="ns6:MediaServiceAutoKeyPoints" minOccurs="0"/>
                <xsd:element ref="ns6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vti_ItemDeclaredRecord" ma:index="27" nillable="true" ma:displayName="Declared Record" ma:hidden="true" ma:internalName="_vti_ItemDeclaredRecord" ma:readOnly="true">
      <xsd:simpleType>
        <xsd:restriction base="dms:DateTime"/>
      </xsd:simpleType>
    </xsd:element>
    <xsd:element name="_vti_ItemHoldRecordStatus" ma:index="28" nillable="true" ma:displayName="Hold and Record Status" ma:decimals="0" ma:description="" ma:hidden="true" ma:indexed="true" ma:internalName="_vti_ItemHoldRecordStatu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283e0b-db31-4043-a2ef-b80661bf084a" elementFormDefault="qualified">
    <xsd:import namespace="http://schemas.microsoft.com/office/2006/documentManagement/types"/>
    <xsd:import namespace="http://schemas.microsoft.com/office/infopath/2007/PartnerControls"/>
    <xsd:element name="WrittenBy" ma:index="3" nillable="true" ma:displayName="Written By" ma:description="‘Written By’ is auto-completed with the name of the uploader, but can be edited if you are uploading on behalf of someone else." ma:list="UserInfo" ma:SharePointGroup="0" ma:internalName="WrittenBy" ma:readOnly="fals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Language" ma:index="4" nillable="true" ma:displayName="Content Language *" ma:default="English" ma:format="RadioButtons" ma:indexed="true" ma:internalName="ContentLanguage" ma:readOnly="false">
      <xsd:simpleType>
        <xsd:restriction base="dms:Choice">
          <xsd:enumeration value="English"/>
          <xsd:enumeration value="French"/>
          <xsd:enumeration value="Spanish"/>
          <xsd:enumeration value="Russian"/>
          <xsd:enumeration value="Chinese"/>
          <xsd:enumeration value="Arabic"/>
          <xsd:enumeration value="other"/>
        </xsd:restriction>
      </xsd:simpleType>
    </xsd:element>
    <xsd:element name="RecipientsEmail" ma:index="9" nillable="true" ma:displayName="Recipients (email)" ma:hidden="true" ma:internalName="RecipientsEmail" ma:readOnly="false">
      <xsd:simpleType>
        <xsd:restriction base="dms:Text">
          <xsd:maxLength value="255"/>
        </xsd:restriction>
      </xsd:simpleType>
    </xsd:element>
    <xsd:element name="SenderEmail" ma:index="10" nillable="true" ma:displayName="Sender (email)" ma:hidden="true" ma:internalName="SenderEmail" ma:readOnly="false">
      <xsd:simpleType>
        <xsd:restriction base="dms:Text">
          <xsd:maxLength value="255"/>
        </xsd:restriction>
      </xsd:simpleType>
    </xsd:element>
    <xsd:element name="DateTransmittedEmail" ma:index="11" nillable="true" ma:displayName="Date transmitted (email)" ma:format="DateTime" ma:hidden="true" ma:internalName="DateTransmittedEmail" ma:readOnly="false">
      <xsd:simpleType>
        <xsd:restriction base="dms:DateTime"/>
      </xsd:simpleType>
    </xsd:element>
    <xsd:element name="k8c968e8c72a4eda96b7e8fdbe192be2" ma:index="12" nillable="true" ma:taxonomy="true" ma:internalName="k8c968e8c72a4eda96b7e8fdbe192be2" ma:taxonomyFieldName="GeographicScope" ma:displayName="Geographic Scope" ma:default="" ma:fieldId="{48c968e8-c72a-4eda-96b7-e8fdbe192be2}" ma:taxonomyMulti="true" ma:sspId="73f51738-d318-4883-9d64-4f0bd0ccc55e" ma:termSetId="0a00fedf-defc-4fe3-a3bf-9929b29a638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ga975397408f43e4b84ec8e5a598e523" ma:index="16" nillable="true" ma:taxonomy="true" ma:internalName="ga975397408f43e4b84ec8e5a598e523" ma:taxonomyFieldName="OfficeDivision" ma:displayName="Office/Division *" ma:default="179;#Kazakhstan-2390|28fadecc-7b22-4380-944f-0d36a89eaf8c" ma:fieldId="{0a975397-408f-43e4-b84e-c8e5a598e523}" ma:sspId="73f51738-d318-4883-9d64-4f0bd0ccc55e" ma:termSetId="1761a25e-44f4-4213-964a-f96c515e12c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da26ace941f4791a7314a339fee829c" ma:index="17" nillable="true" ma:taxonomy="true" ma:internalName="mda26ace941f4791a7314a339fee829c" ma:taxonomyFieldName="DocumentType" ma:displayName="Document Type *" ma:indexed="true" ma:readOnly="false" ma:default="" ma:fieldId="{6da26ace-941f-4791-a731-4a339fee829c}" ma:sspId="73f51738-d318-4883-9d64-4f0bd0ccc55e" ma:termSetId="f93b6877-8902-4378-8587-5ec85f36ead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18" nillable="true" ma:displayName="Taxonomy Catch All Column1" ma:hidden="true" ma:list="{64d6e93d-1d4d-44bb-a181-b72c686e82c0}" ma:internalName="TaxCatchAllLabel" ma:readOnly="true" ma:showField="CatchAllDataLabel" ma:web="2db7eba1-300a-4d29-b50d-1fece37a5a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" ma:index="22" nillable="true" ma:displayName="Taxonomy Catch All Column" ma:hidden="true" ma:list="{64d6e93d-1d4d-44bb-a181-b72c686e82c0}" ma:internalName="TaxCatchAll" ma:showField="CatchAllData" ma:web="2db7eba1-300a-4d29-b50d-1fece37a5a8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6a71f3e574e4344bc34f3fc9dd20054" ma:index="23" nillable="true" ma:taxonomy="true" ma:internalName="h6a71f3e574e4344bc34f3fc9dd20054" ma:taxonomyFieldName="Topic" ma:displayName="Topic *" ma:readOnly="false" ma:default="" ma:fieldId="{16a71f3e-574e-4344-bc34-f3fc9dd20054}" ma:taxonomyMulti="true" ma:sspId="73f51738-d318-4883-9d64-4f0bd0ccc55e" ma:termSetId="9561e0e6-71cf-4f3c-87c3-08a6b5d907e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ntentStatus" ma:index="25" nillable="true" ma:displayName="Content Status" ma:description="Optional column to indicate document status: no status, draft, final or expired.​" ma:format="RadioButtons" ma:internalName="ContentStatus">
      <xsd:simpleType>
        <xsd:restriction base="dms:Choice">
          <xsd:enumeration value="­"/>
          <xsd:enumeration value="Draft"/>
          <xsd:enumeration value="Final"/>
          <xsd:enumeration value="Expir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.v3" elementFormDefault="qualified">
    <xsd:import namespace="http://schemas.microsoft.com/office/2006/documentManagement/types"/>
    <xsd:import namespace="http://schemas.microsoft.com/office/infopath/2007/PartnerControls"/>
    <xsd:element name="CategoryDescription" ma:index="6" nillable="true" ma:displayName="Description" ma:internalName="Category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26" nillable="true" ma:displayName="IconOverlay" ma:hidden="true" ma:internalName="IconOverlay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b7eba1-300a-4d29-b50d-1fece37a5a89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29" nillable="true" ma:taxonomy="true" ma:internalName="TaxKeywordTaxHTField" ma:taxonomyFieldName="TaxKeyword" ma:displayName="Enterprise Keywords" ma:fieldId="{23f27201-bee3-471e-b2e7-b64fd8b7ca38}" ma:taxonomyMulti="true" ma:sspId="73f51738-d318-4883-9d64-4f0bd0ccc55e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SharedWithUsers" ma:index="3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3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843b5a-f0cb-4653-85ee-4748f9e937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3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3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33" nillable="true" ma:displayName="Tags" ma:internalName="MediaServiceAutoTags" ma:readOnly="true">
      <xsd:simpleType>
        <xsd:restriction base="dms:Text"/>
      </xsd:simpleType>
    </xsd:element>
    <xsd:element name="MediaServiceOCR" ma:index="3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3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3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4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4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0" ma:displayName="Content Type"/>
        <xsd:element ref="dc:title" minOccurs="0" maxOccurs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6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283e0b-db31-4043-a2ef-b80661bf084a">
      <Value>3</Value>
    </TaxCatchAll>
    <ga975397408f43e4b84ec8e5a598e523 xmlns="ca283e0b-db31-4043-a2ef-b80661bf084a">
      <Terms xmlns="http://schemas.microsoft.com/office/infopath/2007/PartnerControls">
        <TermInfo xmlns="http://schemas.microsoft.com/office/infopath/2007/PartnerControls">
          <TermName xmlns="http://schemas.microsoft.com/office/infopath/2007/PartnerControls">Kazakhstan-2390</TermName>
          <TermId xmlns="http://schemas.microsoft.com/office/infopath/2007/PartnerControls">28fadecc-7b22-4380-944f-0d36a89eaf8c</TermId>
        </TermInfo>
      </Terms>
    </ga975397408f43e4b84ec8e5a598e523>
    <k8c968e8c72a4eda96b7e8fdbe192be2 xmlns="ca283e0b-db31-4043-a2ef-b80661bf084a">
      <Terms xmlns="http://schemas.microsoft.com/office/infopath/2007/PartnerControls"/>
    </k8c968e8c72a4eda96b7e8fdbe192be2>
    <DateTransmittedEmail xmlns="ca283e0b-db31-4043-a2ef-b80661bf084a" xsi:nil="true"/>
    <ContentStatus xmlns="ca283e0b-db31-4043-a2ef-b80661bf084a" xsi:nil="true"/>
    <SenderEmail xmlns="ca283e0b-db31-4043-a2ef-b80661bf084a" xsi:nil="true"/>
    <IconOverlay xmlns="http://schemas.microsoft.com/sharepoint/v4" xsi:nil="true"/>
    <ContentLanguage xmlns="ca283e0b-db31-4043-a2ef-b80661bf084a">English</ContentLanguage>
    <h6a71f3e574e4344bc34f3fc9dd20054 xmlns="ca283e0b-db31-4043-a2ef-b80661bf084a">
      <Terms xmlns="http://schemas.microsoft.com/office/infopath/2007/PartnerControls"/>
    </h6a71f3e574e4344bc34f3fc9dd20054>
    <TaxKeywordTaxHTField xmlns="2db7eba1-300a-4d29-b50d-1fece37a5a89">
      <Terms xmlns="http://schemas.microsoft.com/office/infopath/2007/PartnerControls"/>
    </TaxKeywordTaxHTField>
    <CategoryDescription xmlns="http://schemas.microsoft.com/sharepoint.v3" xsi:nil="true"/>
    <RecipientsEmail xmlns="ca283e0b-db31-4043-a2ef-b80661bf084a" xsi:nil="true"/>
    <mda26ace941f4791a7314a339fee829c xmlns="ca283e0b-db31-4043-a2ef-b80661bf084a">
      <Terms xmlns="http://schemas.microsoft.com/office/infopath/2007/PartnerControls"/>
    </mda26ace941f4791a7314a339fee829c>
    <WrittenBy xmlns="ca283e0b-db31-4043-a2ef-b80661bf084a">
      <UserInfo>
        <DisplayName/>
        <AccountId xsi:nil="true"/>
        <AccountType/>
      </UserInfo>
    </WrittenBy>
  </documentManagement>
</p:properties>
</file>

<file path=customXml/itemProps1.xml><?xml version="1.0" encoding="utf-8"?>
<ds:datastoreItem xmlns:ds="http://schemas.openxmlformats.org/officeDocument/2006/customXml" ds:itemID="{267349B8-83F7-4805-A4B5-468E0868EF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4C51C0-ECEE-46AF-84D2-CB3A3D7C97A2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CB4B40F9-4801-49CC-B3C3-3DC7B7CF8828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18F4CCD8-CD31-4C89-83FE-F15EFBEDB688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B0537BDB-9E8F-4E7B-8490-FF636D3347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a283e0b-db31-4043-a2ef-b80661bf084a"/>
    <ds:schemaRef ds:uri="http://schemas.microsoft.com/sharepoint.v3"/>
    <ds:schemaRef ds:uri="http://schemas.microsoft.com/sharepoint/v4"/>
    <ds:schemaRef ds:uri="2db7eba1-300a-4d29-b50d-1fece37a5a89"/>
    <ds:schemaRef ds:uri="51843b5a-f0cb-4653-85ee-4748f9e937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6.xml><?xml version="1.0" encoding="utf-8"?>
<ds:datastoreItem xmlns:ds="http://schemas.openxmlformats.org/officeDocument/2006/customXml" ds:itemID="{C895E3ED-2889-4066-A23E-DD7FEAC3E51F}">
  <ds:schemaRefs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51843b5a-f0cb-4653-85ee-4748f9e937ef"/>
    <ds:schemaRef ds:uri="2db7eba1-300a-4d29-b50d-1fece37a5a89"/>
    <ds:schemaRef ds:uri="http://purl.org/dc/terms/"/>
    <ds:schemaRef ds:uri="http://schemas.microsoft.com/sharepoint/v4"/>
    <ds:schemaRef ds:uri="http://schemas.microsoft.com/sharepoint/v3"/>
    <ds:schemaRef ds:uri="http://schemas.microsoft.com/sharepoint.v3"/>
    <ds:schemaRef ds:uri="ca283e0b-db31-4043-a2ef-b80661bf084a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9762</TotalTime>
  <Words>1645</Words>
  <Application>Microsoft Office PowerPoint</Application>
  <PresentationFormat>Widescreen</PresentationFormat>
  <Paragraphs>227</Paragraphs>
  <Slides>29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Office Theme</vt:lpstr>
      <vt:lpstr>PowerPoint Presentation</vt:lpstr>
      <vt:lpstr>Что такое Портал партнеров ООН?</vt:lpstr>
      <vt:lpstr>Что такое Портал партнеров ООН?</vt:lpstr>
      <vt:lpstr>Кто участвует в программе?</vt:lpstr>
      <vt:lpstr>Преимущества и особенности Портала партнеров ООН</vt:lpstr>
      <vt:lpstr>PowerPoint Presentation</vt:lpstr>
      <vt:lpstr>PowerPoint Presentation</vt:lpstr>
      <vt:lpstr>PowerPoint Presentation</vt:lpstr>
      <vt:lpstr>Регистрация</vt:lpstr>
      <vt:lpstr>PowerPoint Presentation</vt:lpstr>
      <vt:lpstr>Особенности портала</vt:lpstr>
      <vt:lpstr>PowerPoint Presentation</vt:lpstr>
      <vt:lpstr>PowerPoint Presentation</vt:lpstr>
      <vt:lpstr>PowerPoint Presentation</vt:lpstr>
      <vt:lpstr>PowerPoint Presentation</vt:lpstr>
      <vt:lpstr>Управление пользователями</vt:lpstr>
      <vt:lpstr>PowerPoint Presentation</vt:lpstr>
      <vt:lpstr>PowerPoint Presentation</vt:lpstr>
      <vt:lpstr>Перемещенные партнеры из портала УВКБ ООН</vt:lpstr>
      <vt:lpstr>Вход для Перемещенных партнеров</vt:lpstr>
      <vt:lpstr>Вход для Перемещенных партнеров</vt:lpstr>
      <vt:lpstr>Вход для Перемещенных партнеров</vt:lpstr>
      <vt:lpstr>Как заполнить профиль</vt:lpstr>
      <vt:lpstr>PowerPoint Presentation</vt:lpstr>
      <vt:lpstr>Партнерский портал ООН</vt:lpstr>
      <vt:lpstr>Портал партнеров ООН и ЮНИСЕФ</vt:lpstr>
      <vt:lpstr>PowerPoint Presentation</vt:lpstr>
      <vt:lpstr>Часто задаваемые вопросы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Frankie Chen</dc:creator>
  <cp:lastModifiedBy>Aman Haile</cp:lastModifiedBy>
  <cp:revision>140</cp:revision>
  <dcterms:created xsi:type="dcterms:W3CDTF">2018-11-26T17:30:14Z</dcterms:created>
  <dcterms:modified xsi:type="dcterms:W3CDTF">2020-05-21T21:33:54Z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0x0101009BA85F8052A6DA4FA3E31FF9F74C6970002228F38ED015B44CABA0207BC07DAAD5</vt:lpwstr>
  </property>
  <property fmtid="{D5CDD505-2E9C-101B-9397-08002B2CF9AE}" pid="3" name="TaxKeyword">
    <vt:lpwstr/>
  </property>
  <property fmtid="{D5CDD505-2E9C-101B-9397-08002B2CF9AE}" pid="4" name="Topic">
    <vt:lpwstr/>
  </property>
  <property fmtid="{D5CDD505-2E9C-101B-9397-08002B2CF9AE}" pid="5" name="OfficeDivision">
    <vt:lpwstr>3;#Kazakhstan-2390|28fadecc-7b22-4380-944f-0d36a89eaf8c</vt:lpwstr>
  </property>
  <property fmtid="{D5CDD505-2E9C-101B-9397-08002B2CF9AE}" pid="6" name="DocumentType">
    <vt:lpwstr/>
  </property>
  <property fmtid="{D5CDD505-2E9C-101B-9397-08002B2CF9AE}" pid="7" name="GeographicScope">
    <vt:lpwstr/>
  </property>
</Properties>
</file>