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7FFFD51E_17E341A.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7"/>
  </p:notesMasterIdLst>
  <p:sldIdLst>
    <p:sldId id="2147469297" r:id="rId6"/>
    <p:sldId id="2147472607" r:id="rId7"/>
    <p:sldId id="2147472647" r:id="rId8"/>
    <p:sldId id="2147472648" r:id="rId9"/>
    <p:sldId id="2147472704" r:id="rId10"/>
    <p:sldId id="2147472736" r:id="rId11"/>
    <p:sldId id="2147472707" r:id="rId12"/>
    <p:sldId id="2147472705" r:id="rId13"/>
    <p:sldId id="2147472708" r:id="rId14"/>
    <p:sldId id="2147472723" r:id="rId15"/>
    <p:sldId id="2147472659" r:id="rId16"/>
    <p:sldId id="2147472660" r:id="rId17"/>
    <p:sldId id="2147472716" r:id="rId18"/>
    <p:sldId id="2147472737" r:id="rId19"/>
    <p:sldId id="2147472718" r:id="rId20"/>
    <p:sldId id="2147472719" r:id="rId21"/>
    <p:sldId id="2147472720" r:id="rId22"/>
    <p:sldId id="2147472721" r:id="rId23"/>
    <p:sldId id="2147472696" r:id="rId24"/>
    <p:sldId id="2147472697" r:id="rId25"/>
    <p:sldId id="2147472698" r:id="rId26"/>
    <p:sldId id="2147472655" r:id="rId27"/>
    <p:sldId id="2147472656" r:id="rId28"/>
    <p:sldId id="2147472657" r:id="rId29"/>
    <p:sldId id="2147472728" r:id="rId30"/>
    <p:sldId id="2147472699" r:id="rId31"/>
    <p:sldId id="2147472700" r:id="rId32"/>
    <p:sldId id="2147472701" r:id="rId33"/>
    <p:sldId id="2147472734" r:id="rId34"/>
    <p:sldId id="2147472702" r:id="rId35"/>
    <p:sldId id="2147472725" r:id="rId36"/>
    <p:sldId id="2147472730" r:id="rId37"/>
    <p:sldId id="2147472729" r:id="rId38"/>
    <p:sldId id="2147472573" r:id="rId39"/>
    <p:sldId id="2147472740" r:id="rId40"/>
    <p:sldId id="2147472667" r:id="rId41"/>
    <p:sldId id="2147472668" r:id="rId42"/>
    <p:sldId id="2147472669" r:id="rId43"/>
    <p:sldId id="2147472670" r:id="rId44"/>
    <p:sldId id="2147472589" r:id="rId45"/>
    <p:sldId id="2147472731" r:id="rId46"/>
    <p:sldId id="2147472583" r:id="rId47"/>
    <p:sldId id="2147472741" r:id="rId48"/>
    <p:sldId id="2147472673" r:id="rId49"/>
    <p:sldId id="2147472674" r:id="rId50"/>
    <p:sldId id="2147472675" r:id="rId51"/>
    <p:sldId id="2147472676" r:id="rId52"/>
    <p:sldId id="2147472732" r:id="rId53"/>
    <p:sldId id="2147472742" r:id="rId54"/>
    <p:sldId id="2147472744" r:id="rId55"/>
    <p:sldId id="838841852" r:id="rId5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360" userDrawn="1">
          <p15:clr>
            <a:srgbClr val="A4A3A4"/>
          </p15:clr>
        </p15:guide>
        <p15:guide id="2" orient="horz" pos="576" userDrawn="1">
          <p15:clr>
            <a:srgbClr val="A4A3A4"/>
          </p15:clr>
        </p15:guide>
        <p15:guide id="3" orient="horz" pos="2160" userDrawn="1">
          <p15:clr>
            <a:srgbClr val="A4A3A4"/>
          </p15:clr>
        </p15:guide>
        <p15:guide id="4" orient="horz" pos="23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3F4D1D-324C-E133-85BD-22105DF5EC38}" name="Basie Lombard" initials="BL" userId="S::lombard@unhcr.org::82530f5b-78a9-483e-9e40-dcaff7174cfa" providerId="AD"/>
  <p188:author id="{C8E3EF3F-B992-13A1-ADA1-381B92120574}" name="Katharina Thote" initials="KT" userId="S::thote@unhcr.org::5be32c46-3be7-4096-aca1-0dcfaf9af256" providerId="AD"/>
  <p188:author id="{18E73C5E-84FE-CA7E-D299-F5E3634B64D5}" name="Hadir Shady" initials="HS" userId="S::shady@unhcr.org::b6b5d1f9-b061-4f3e-9799-232326fa69d8" providerId="AD"/>
  <p188:author id="{5F88BD70-684B-0E59-9394-15884D8544A0}" name="Shaza Shekfeh" initials="SS" userId="S::shekfehs@unhcr.org::0d2757ef-af22-437a-80e1-034286346907" providerId="AD"/>
  <p188:author id="{D0C1DFA6-CA5E-D16F-17C8-4D48DE9FC2A8}" name="Deogratias Habimana" initials="DH" userId="S::habimade@unhcr.org::0a7ea1f3-903e-445e-91b4-bb3ea604fc50" providerId="AD"/>
  <p188:author id="{606BF3A9-8064-39FB-0D7D-F1A6D8C1BE3E}" name="Clare Askew" initials="CA" userId="Clare Askew" providerId="None"/>
  <p188:author id="{89B109AF-58EC-471A-03F0-5E47B7677150}" name="Clare Askew" initials="CA" userId="S::askew@unhcr.org::4b4404f9-4faa-400f-a4df-c9be234e94fb" providerId="AD"/>
  <p188:author id="{D62D03C8-687C-34F5-03D9-3FC5CD62D939}" name="Phoebe Goodwin" initials="PG" userId="S::goodwin@unhcr.org::e507e1e6-5e73-4181-9e8e-84f4925c65fb" providerId="AD"/>
  <p188:author id="{8F96B7E0-C386-6384-56BB-CF1CBDA50AE0}" name="Ann-Marie Carroll" initials="AMC" userId="S::carrolla@unhcr.org::50603917-cb26-4dc9-8033-d82b48a3c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72BC"/>
    <a:srgbClr val="ECECEC"/>
    <a:srgbClr val="CCCCCC"/>
    <a:srgbClr val="F0F0F0"/>
    <a:srgbClr val="CCE3F2"/>
    <a:srgbClr val="E7F2F9"/>
    <a:srgbClr val="E6E6E6"/>
    <a:srgbClr val="EF4A60"/>
    <a:srgbClr val="FAE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488D8-8605-1624-D531-28FE35DC1CDC}" v="44" dt="2024-03-21T08:06:35.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7" autoAdjust="0"/>
    <p:restoredTop sz="94660"/>
  </p:normalViewPr>
  <p:slideViewPr>
    <p:cSldViewPr snapToGrid="0">
      <p:cViewPr varScale="1">
        <p:scale>
          <a:sx n="104" d="100"/>
          <a:sy n="104" d="100"/>
        </p:scale>
        <p:origin x="120" y="120"/>
      </p:cViewPr>
      <p:guideLst>
        <p:guide pos="360"/>
        <p:guide orient="horz" pos="576"/>
        <p:guide orient="horz" pos="2160"/>
        <p:guide orient="horz" pos="23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omments/modernComment_7FFFD51E_17E341A.xml><?xml version="1.0" encoding="utf-8"?>
<p188:cmLst xmlns:a="http://schemas.openxmlformats.org/drawingml/2006/main" xmlns:r="http://schemas.openxmlformats.org/officeDocument/2006/relationships" xmlns:p188="http://schemas.microsoft.com/office/powerpoint/2018/8/main">
  <p188:cm id="{69C1716E-C755-40CC-A791-19B3FB27C646}" authorId="{606BF3A9-8064-39FB-0D7D-F1A6D8C1BE3E}" created="2024-03-11T16:39:23.759">
    <pc:sldMkLst xmlns:pc="http://schemas.microsoft.com/office/powerpoint/2013/main/command">
      <pc:docMk/>
      <pc:sldMk cId="25048090" sldId="2147472670"/>
    </pc:sldMkLst>
    <p188:txBody>
      <a:bodyPr/>
      <a:lstStyle/>
      <a:p>
        <a:r>
          <a:rPr lang="en-US"/>
          <a:t>Great idea to refer them to the UNHCR Programme Handbook for Partners [@Ann-marie Carroll] ! And I added one slide (a new #29) above on new elements of eligible expenditure etc. in terms of interest and non-interest revenue. I don't think we need speak to the rest as there is no change - so a referral to the handbook would be enough/great.</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695F0-912F-46B7-9537-DD14BB481E9E}"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C62A5F61-3D73-4B30-86BD-BF4240BC125D}">
      <dgm:prSet phldrT="[Text]" custT="1"/>
      <dgm:spPr>
        <a:ln>
          <a:solidFill>
            <a:srgbClr val="0072BC"/>
          </a:solidFill>
        </a:ln>
      </dgm:spPr>
      <dgm:t>
        <a:bodyPr/>
        <a:lstStyle/>
        <a:p>
          <a:r>
            <a:rPr lang="en-US" sz="1400"/>
            <a:t>Partners are engaged in discussions on internal control improvements, and areas are identified where UNHCR may provide support to develop their project management capacity.</a:t>
          </a:r>
        </a:p>
      </dgm:t>
    </dgm:pt>
    <dgm:pt modelId="{E0621C10-D658-4035-802C-6E5DC8D08925}" type="parTrans" cxnId="{7CBF49E5-8E2C-41DC-B17F-2F475A2FBC48}">
      <dgm:prSet/>
      <dgm:spPr/>
      <dgm:t>
        <a:bodyPr/>
        <a:lstStyle/>
        <a:p>
          <a:endParaRPr lang="en-US" sz="1400"/>
        </a:p>
      </dgm:t>
    </dgm:pt>
    <dgm:pt modelId="{DFE1B78A-013D-47AC-B734-C8F799613FD1}" type="sibTrans" cxnId="{7CBF49E5-8E2C-41DC-B17F-2F475A2FBC48}">
      <dgm:prSet custT="1"/>
      <dgm:spPr>
        <a:solidFill>
          <a:srgbClr val="99C7E4">
            <a:alpha val="89804"/>
          </a:srgbClr>
        </a:solidFill>
        <a:ln>
          <a:solidFill>
            <a:srgbClr val="0072BC">
              <a:alpha val="90000"/>
            </a:srgbClr>
          </a:solidFill>
        </a:ln>
      </dgm:spPr>
      <dgm:t>
        <a:bodyPr/>
        <a:lstStyle/>
        <a:p>
          <a:endParaRPr lang="en-US" sz="1400"/>
        </a:p>
      </dgm:t>
    </dgm:pt>
    <dgm:pt modelId="{01515ADC-58C6-42D5-A61E-8C13F3600373}">
      <dgm:prSet phldrT="[Text]" custT="1"/>
      <dgm:spPr>
        <a:ln>
          <a:solidFill>
            <a:srgbClr val="0072BC"/>
          </a:solidFill>
        </a:ln>
      </dgm:spPr>
      <dgm:t>
        <a:bodyPr/>
        <a:lstStyle/>
        <a:p>
          <a:r>
            <a:rPr lang="en-US" sz="1400"/>
            <a:t>The results of the assessments also assist in identifying the timing and nature of ongoing implementation monitoring.</a:t>
          </a:r>
        </a:p>
      </dgm:t>
    </dgm:pt>
    <dgm:pt modelId="{D4168343-3610-4205-A17E-E7813277FF25}" type="parTrans" cxnId="{D8ED4B7A-8961-4383-86BA-8C8F432DD0B8}">
      <dgm:prSet/>
      <dgm:spPr/>
      <dgm:t>
        <a:bodyPr/>
        <a:lstStyle/>
        <a:p>
          <a:endParaRPr lang="en-US" sz="1400"/>
        </a:p>
      </dgm:t>
    </dgm:pt>
    <dgm:pt modelId="{C7069DBE-F1B7-4EC9-ACF3-5F29B5FA4961}" type="sibTrans" cxnId="{D8ED4B7A-8961-4383-86BA-8C8F432DD0B8}">
      <dgm:prSet custT="1"/>
      <dgm:spPr>
        <a:solidFill>
          <a:srgbClr val="99C7E4">
            <a:alpha val="89804"/>
          </a:srgbClr>
        </a:solidFill>
        <a:ln>
          <a:solidFill>
            <a:srgbClr val="0072BC">
              <a:alpha val="90000"/>
            </a:srgbClr>
          </a:solidFill>
        </a:ln>
      </dgm:spPr>
      <dgm:t>
        <a:bodyPr/>
        <a:lstStyle/>
        <a:p>
          <a:endParaRPr lang="en-US" sz="1400"/>
        </a:p>
      </dgm:t>
    </dgm:pt>
    <dgm:pt modelId="{7F686219-05D3-43D9-B3EC-88BD3CC00B93}">
      <dgm:prSet phldrT="[Text]" custT="1"/>
      <dgm:spPr>
        <a:ln>
          <a:solidFill>
            <a:srgbClr val="0072BC"/>
          </a:solidFill>
        </a:ln>
      </dgm:spPr>
      <dgm:t>
        <a:bodyPr/>
        <a:lstStyle/>
        <a:p>
          <a:r>
            <a:rPr lang="en-US" sz="1400"/>
            <a:t>Leading on from the finalization of the ICA report, UNHCR identifies recommendations to improve the partner’s controls and shares them with the partner through PROMS.</a:t>
          </a:r>
        </a:p>
      </dgm:t>
    </dgm:pt>
    <dgm:pt modelId="{6BFE1890-0B9C-4975-A642-C546B5CB3AA0}" type="parTrans" cxnId="{272AEFA8-17E8-4AFA-B65F-EECFAD685BE9}">
      <dgm:prSet/>
      <dgm:spPr/>
      <dgm:t>
        <a:bodyPr/>
        <a:lstStyle/>
        <a:p>
          <a:endParaRPr lang="en-US" sz="1400"/>
        </a:p>
      </dgm:t>
    </dgm:pt>
    <dgm:pt modelId="{AD38F949-D814-42B1-A129-B3250B727861}" type="sibTrans" cxnId="{272AEFA8-17E8-4AFA-B65F-EECFAD685BE9}">
      <dgm:prSet custT="1"/>
      <dgm:spPr>
        <a:solidFill>
          <a:srgbClr val="99C7E4">
            <a:alpha val="89804"/>
          </a:srgbClr>
        </a:solidFill>
        <a:ln>
          <a:solidFill>
            <a:srgbClr val="0072BC">
              <a:alpha val="90000"/>
            </a:srgbClr>
          </a:solidFill>
        </a:ln>
      </dgm:spPr>
      <dgm:t>
        <a:bodyPr/>
        <a:lstStyle/>
        <a:p>
          <a:endParaRPr lang="en-US" sz="1400"/>
        </a:p>
      </dgm:t>
    </dgm:pt>
    <dgm:pt modelId="{4F6BB8E2-9190-4717-BBBE-D71DE63F4C31}">
      <dgm:prSet custT="1"/>
      <dgm:spPr>
        <a:ln>
          <a:solidFill>
            <a:srgbClr val="0072BC"/>
          </a:solidFill>
        </a:ln>
      </dgm:spPr>
      <dgm:t>
        <a:bodyPr/>
        <a:lstStyle/>
        <a:p>
          <a:r>
            <a:rPr lang="en-US" sz="1400"/>
            <a:t>UNHCR is responsible for following up on procurement recommendations as a result of the ICA.</a:t>
          </a:r>
          <a:endParaRPr lang="en-US" sz="1400" b="1" i="1">
            <a:solidFill>
              <a:srgbClr val="0072BC"/>
            </a:solidFill>
          </a:endParaRPr>
        </a:p>
      </dgm:t>
    </dgm:pt>
    <dgm:pt modelId="{1C9AA16B-82DB-47DA-803C-CBD9387D1028}" type="parTrans" cxnId="{F508D459-AC69-446C-B103-9067168561D2}">
      <dgm:prSet/>
      <dgm:spPr/>
      <dgm:t>
        <a:bodyPr/>
        <a:lstStyle/>
        <a:p>
          <a:endParaRPr lang="en-US" sz="1400"/>
        </a:p>
      </dgm:t>
    </dgm:pt>
    <dgm:pt modelId="{6C99F0F4-E126-4F98-B227-5FAD287C26FE}" type="sibTrans" cxnId="{F508D459-AC69-446C-B103-9067168561D2}">
      <dgm:prSet/>
      <dgm:spPr/>
      <dgm:t>
        <a:bodyPr/>
        <a:lstStyle/>
        <a:p>
          <a:endParaRPr lang="en-US" sz="1400"/>
        </a:p>
      </dgm:t>
    </dgm:pt>
    <dgm:pt modelId="{242E9D08-E03D-44E4-9954-B6ADAE393458}" type="pres">
      <dgm:prSet presAssocID="{F33695F0-912F-46B7-9537-DD14BB481E9E}" presName="outerComposite" presStyleCnt="0">
        <dgm:presLayoutVars>
          <dgm:chMax val="5"/>
          <dgm:dir/>
          <dgm:resizeHandles val="exact"/>
        </dgm:presLayoutVars>
      </dgm:prSet>
      <dgm:spPr/>
    </dgm:pt>
    <dgm:pt modelId="{EE1B03AC-DC8E-4181-8EBB-2DB30FD3C09A}" type="pres">
      <dgm:prSet presAssocID="{F33695F0-912F-46B7-9537-DD14BB481E9E}" presName="dummyMaxCanvas" presStyleCnt="0">
        <dgm:presLayoutVars/>
      </dgm:prSet>
      <dgm:spPr/>
    </dgm:pt>
    <dgm:pt modelId="{26B727F2-32F6-458F-8F4F-776C0477E8F1}" type="pres">
      <dgm:prSet presAssocID="{F33695F0-912F-46B7-9537-DD14BB481E9E}" presName="FourNodes_1" presStyleLbl="node1" presStyleIdx="0" presStyleCnt="4" custScaleY="77065">
        <dgm:presLayoutVars>
          <dgm:bulletEnabled val="1"/>
        </dgm:presLayoutVars>
      </dgm:prSet>
      <dgm:spPr/>
    </dgm:pt>
    <dgm:pt modelId="{E6E488EB-5078-41DC-8142-5890FB245DA6}" type="pres">
      <dgm:prSet presAssocID="{F33695F0-912F-46B7-9537-DD14BB481E9E}" presName="FourNodes_2" presStyleLbl="node1" presStyleIdx="1" presStyleCnt="4" custScaleY="80830" custLinFactNeighborY="-22429">
        <dgm:presLayoutVars>
          <dgm:bulletEnabled val="1"/>
        </dgm:presLayoutVars>
      </dgm:prSet>
      <dgm:spPr/>
    </dgm:pt>
    <dgm:pt modelId="{3A1A6A14-ABAD-4A20-A6CD-1F0E3414876B}" type="pres">
      <dgm:prSet presAssocID="{F33695F0-912F-46B7-9537-DD14BB481E9E}" presName="FourNodes_3" presStyleLbl="node1" presStyleIdx="2" presStyleCnt="4" custLinFactNeighborY="-35206">
        <dgm:presLayoutVars>
          <dgm:bulletEnabled val="1"/>
        </dgm:presLayoutVars>
      </dgm:prSet>
      <dgm:spPr/>
    </dgm:pt>
    <dgm:pt modelId="{955F9DF3-49EE-4B75-BA27-99EFE7DB952A}" type="pres">
      <dgm:prSet presAssocID="{F33695F0-912F-46B7-9537-DD14BB481E9E}" presName="FourNodes_4" presStyleLbl="node1" presStyleIdx="3" presStyleCnt="4" custScaleY="99876" custLinFactNeighborY="-38213">
        <dgm:presLayoutVars>
          <dgm:bulletEnabled val="1"/>
        </dgm:presLayoutVars>
      </dgm:prSet>
      <dgm:spPr/>
    </dgm:pt>
    <dgm:pt modelId="{AE6CA391-AEC4-4E59-82F3-7DD2F8F28DD1}" type="pres">
      <dgm:prSet presAssocID="{F33695F0-912F-46B7-9537-DD14BB481E9E}" presName="FourConn_1-2" presStyleLbl="fgAccFollowNode1" presStyleIdx="0" presStyleCnt="3" custLinFactNeighborY="-34507">
        <dgm:presLayoutVars>
          <dgm:bulletEnabled val="1"/>
        </dgm:presLayoutVars>
      </dgm:prSet>
      <dgm:spPr/>
    </dgm:pt>
    <dgm:pt modelId="{9653E9B7-0B89-416F-BCE7-3B2B489DAD31}" type="pres">
      <dgm:prSet presAssocID="{F33695F0-912F-46B7-9537-DD14BB481E9E}" presName="FourConn_2-3" presStyleLbl="fgAccFollowNode1" presStyleIdx="1" presStyleCnt="3" custLinFactNeighborY="-54169">
        <dgm:presLayoutVars>
          <dgm:bulletEnabled val="1"/>
        </dgm:presLayoutVars>
      </dgm:prSet>
      <dgm:spPr/>
    </dgm:pt>
    <dgm:pt modelId="{FD78229A-9FD5-45FC-AFFC-CB97C528E6BA}" type="pres">
      <dgm:prSet presAssocID="{F33695F0-912F-46B7-9537-DD14BB481E9E}" presName="FourConn_3-4" presStyleLbl="fgAccFollowNode1" presStyleIdx="2" presStyleCnt="3" custLinFactNeighborY="-58794">
        <dgm:presLayoutVars>
          <dgm:bulletEnabled val="1"/>
        </dgm:presLayoutVars>
      </dgm:prSet>
      <dgm:spPr/>
    </dgm:pt>
    <dgm:pt modelId="{1AEF1143-0796-44DA-9A75-A661128C8E2B}" type="pres">
      <dgm:prSet presAssocID="{F33695F0-912F-46B7-9537-DD14BB481E9E}" presName="FourNodes_1_text" presStyleLbl="node1" presStyleIdx="3" presStyleCnt="4">
        <dgm:presLayoutVars>
          <dgm:bulletEnabled val="1"/>
        </dgm:presLayoutVars>
      </dgm:prSet>
      <dgm:spPr/>
    </dgm:pt>
    <dgm:pt modelId="{46D75EC2-E568-4D37-A374-DBFE680A8ECB}" type="pres">
      <dgm:prSet presAssocID="{F33695F0-912F-46B7-9537-DD14BB481E9E}" presName="FourNodes_2_text" presStyleLbl="node1" presStyleIdx="3" presStyleCnt="4">
        <dgm:presLayoutVars>
          <dgm:bulletEnabled val="1"/>
        </dgm:presLayoutVars>
      </dgm:prSet>
      <dgm:spPr/>
    </dgm:pt>
    <dgm:pt modelId="{2599EF48-24EE-4368-ADE5-C6E71DCA3C27}" type="pres">
      <dgm:prSet presAssocID="{F33695F0-912F-46B7-9537-DD14BB481E9E}" presName="FourNodes_3_text" presStyleLbl="node1" presStyleIdx="3" presStyleCnt="4">
        <dgm:presLayoutVars>
          <dgm:bulletEnabled val="1"/>
        </dgm:presLayoutVars>
      </dgm:prSet>
      <dgm:spPr/>
    </dgm:pt>
    <dgm:pt modelId="{62D7E0B2-290F-4E43-8BC2-4AA3BDEDC465}" type="pres">
      <dgm:prSet presAssocID="{F33695F0-912F-46B7-9537-DD14BB481E9E}" presName="FourNodes_4_text" presStyleLbl="node1" presStyleIdx="3" presStyleCnt="4">
        <dgm:presLayoutVars>
          <dgm:bulletEnabled val="1"/>
        </dgm:presLayoutVars>
      </dgm:prSet>
      <dgm:spPr/>
    </dgm:pt>
  </dgm:ptLst>
  <dgm:cxnLst>
    <dgm:cxn modelId="{71EF4E0E-8E25-4174-AAD1-6597D113A95A}" type="presOf" srcId="{01515ADC-58C6-42D5-A61E-8C13F3600373}" destId="{E6E488EB-5078-41DC-8142-5890FB245DA6}" srcOrd="0" destOrd="0" presId="urn:microsoft.com/office/officeart/2005/8/layout/vProcess5"/>
    <dgm:cxn modelId="{24A54A1D-6337-45DB-9D3F-4A473C1D5563}" type="presOf" srcId="{AD38F949-D814-42B1-A129-B3250B727861}" destId="{FD78229A-9FD5-45FC-AFFC-CB97C528E6BA}" srcOrd="0" destOrd="0" presId="urn:microsoft.com/office/officeart/2005/8/layout/vProcess5"/>
    <dgm:cxn modelId="{EE518029-9027-4338-B09A-94CED7EF6AD3}" type="presOf" srcId="{7F686219-05D3-43D9-B3EC-88BD3CC00B93}" destId="{3A1A6A14-ABAD-4A20-A6CD-1F0E3414876B}" srcOrd="0" destOrd="0" presId="urn:microsoft.com/office/officeart/2005/8/layout/vProcess5"/>
    <dgm:cxn modelId="{C7BDFE2C-53D9-4207-8005-20F0442D315F}" type="presOf" srcId="{C7069DBE-F1B7-4EC9-ACF3-5F29B5FA4961}" destId="{9653E9B7-0B89-416F-BCE7-3B2B489DAD31}" srcOrd="0" destOrd="0" presId="urn:microsoft.com/office/officeart/2005/8/layout/vProcess5"/>
    <dgm:cxn modelId="{3ADC6B39-1244-4B2A-B0EA-47FEB5AAD4A2}" type="presOf" srcId="{DFE1B78A-013D-47AC-B734-C8F799613FD1}" destId="{AE6CA391-AEC4-4E59-82F3-7DD2F8F28DD1}" srcOrd="0" destOrd="0" presId="urn:microsoft.com/office/officeart/2005/8/layout/vProcess5"/>
    <dgm:cxn modelId="{DF828E63-3FDA-4E7B-BACB-B45EC4B8E4A6}" type="presOf" srcId="{01515ADC-58C6-42D5-A61E-8C13F3600373}" destId="{46D75EC2-E568-4D37-A374-DBFE680A8ECB}" srcOrd="1" destOrd="0" presId="urn:microsoft.com/office/officeart/2005/8/layout/vProcess5"/>
    <dgm:cxn modelId="{F508D459-AC69-446C-B103-9067168561D2}" srcId="{F33695F0-912F-46B7-9537-DD14BB481E9E}" destId="{4F6BB8E2-9190-4717-BBBE-D71DE63F4C31}" srcOrd="3" destOrd="0" parTransId="{1C9AA16B-82DB-47DA-803C-CBD9387D1028}" sibTransId="{6C99F0F4-E126-4F98-B227-5FAD287C26FE}"/>
    <dgm:cxn modelId="{D8ED4B7A-8961-4383-86BA-8C8F432DD0B8}" srcId="{F33695F0-912F-46B7-9537-DD14BB481E9E}" destId="{01515ADC-58C6-42D5-A61E-8C13F3600373}" srcOrd="1" destOrd="0" parTransId="{D4168343-3610-4205-A17E-E7813277FF25}" sibTransId="{C7069DBE-F1B7-4EC9-ACF3-5F29B5FA4961}"/>
    <dgm:cxn modelId="{0473AA83-85F6-4D96-B4BF-ABED64E97420}" type="presOf" srcId="{7F686219-05D3-43D9-B3EC-88BD3CC00B93}" destId="{2599EF48-24EE-4368-ADE5-C6E71DCA3C27}" srcOrd="1" destOrd="0" presId="urn:microsoft.com/office/officeart/2005/8/layout/vProcess5"/>
    <dgm:cxn modelId="{DACCE483-90E4-4BD2-BA4C-97F8B4B9D805}" type="presOf" srcId="{C62A5F61-3D73-4B30-86BD-BF4240BC125D}" destId="{26B727F2-32F6-458F-8F4F-776C0477E8F1}" srcOrd="0" destOrd="0" presId="urn:microsoft.com/office/officeart/2005/8/layout/vProcess5"/>
    <dgm:cxn modelId="{554FED90-30BC-4967-A014-E6472A04860A}" type="presOf" srcId="{C62A5F61-3D73-4B30-86BD-BF4240BC125D}" destId="{1AEF1143-0796-44DA-9A75-A661128C8E2B}" srcOrd="1" destOrd="0" presId="urn:microsoft.com/office/officeart/2005/8/layout/vProcess5"/>
    <dgm:cxn modelId="{7E76B091-5E84-4609-A3CB-8448EF367D24}" type="presOf" srcId="{F33695F0-912F-46B7-9537-DD14BB481E9E}" destId="{242E9D08-E03D-44E4-9954-B6ADAE393458}" srcOrd="0" destOrd="0" presId="urn:microsoft.com/office/officeart/2005/8/layout/vProcess5"/>
    <dgm:cxn modelId="{272AEFA8-17E8-4AFA-B65F-EECFAD685BE9}" srcId="{F33695F0-912F-46B7-9537-DD14BB481E9E}" destId="{7F686219-05D3-43D9-B3EC-88BD3CC00B93}" srcOrd="2" destOrd="0" parTransId="{6BFE1890-0B9C-4975-A642-C546B5CB3AA0}" sibTransId="{AD38F949-D814-42B1-A129-B3250B727861}"/>
    <dgm:cxn modelId="{7CBF49E5-8E2C-41DC-B17F-2F475A2FBC48}" srcId="{F33695F0-912F-46B7-9537-DD14BB481E9E}" destId="{C62A5F61-3D73-4B30-86BD-BF4240BC125D}" srcOrd="0" destOrd="0" parTransId="{E0621C10-D658-4035-802C-6E5DC8D08925}" sibTransId="{DFE1B78A-013D-47AC-B734-C8F799613FD1}"/>
    <dgm:cxn modelId="{4EFFA7E6-08FB-46EF-AB9E-94AF1CE01B64}" type="presOf" srcId="{4F6BB8E2-9190-4717-BBBE-D71DE63F4C31}" destId="{955F9DF3-49EE-4B75-BA27-99EFE7DB952A}" srcOrd="0" destOrd="0" presId="urn:microsoft.com/office/officeart/2005/8/layout/vProcess5"/>
    <dgm:cxn modelId="{CAD1BDFD-BF9F-4C8B-B57C-65A0EC23057A}" type="presOf" srcId="{4F6BB8E2-9190-4717-BBBE-D71DE63F4C31}" destId="{62D7E0B2-290F-4E43-8BC2-4AA3BDEDC465}" srcOrd="1" destOrd="0" presId="urn:microsoft.com/office/officeart/2005/8/layout/vProcess5"/>
    <dgm:cxn modelId="{6BE39E01-CF44-4599-8436-B92A82971157}" type="presParOf" srcId="{242E9D08-E03D-44E4-9954-B6ADAE393458}" destId="{EE1B03AC-DC8E-4181-8EBB-2DB30FD3C09A}" srcOrd="0" destOrd="0" presId="urn:microsoft.com/office/officeart/2005/8/layout/vProcess5"/>
    <dgm:cxn modelId="{FF229E28-7FFF-4A0F-A2CE-8D289642D157}" type="presParOf" srcId="{242E9D08-E03D-44E4-9954-B6ADAE393458}" destId="{26B727F2-32F6-458F-8F4F-776C0477E8F1}" srcOrd="1" destOrd="0" presId="urn:microsoft.com/office/officeart/2005/8/layout/vProcess5"/>
    <dgm:cxn modelId="{DD1CF78E-D356-4C45-A239-2915598C2F91}" type="presParOf" srcId="{242E9D08-E03D-44E4-9954-B6ADAE393458}" destId="{E6E488EB-5078-41DC-8142-5890FB245DA6}" srcOrd="2" destOrd="0" presId="urn:microsoft.com/office/officeart/2005/8/layout/vProcess5"/>
    <dgm:cxn modelId="{E9CC8322-47E0-4113-B23F-AD6CAD0EC88A}" type="presParOf" srcId="{242E9D08-E03D-44E4-9954-B6ADAE393458}" destId="{3A1A6A14-ABAD-4A20-A6CD-1F0E3414876B}" srcOrd="3" destOrd="0" presId="urn:microsoft.com/office/officeart/2005/8/layout/vProcess5"/>
    <dgm:cxn modelId="{2D773300-AA45-4A21-A4DB-FB34E38D4403}" type="presParOf" srcId="{242E9D08-E03D-44E4-9954-B6ADAE393458}" destId="{955F9DF3-49EE-4B75-BA27-99EFE7DB952A}" srcOrd="4" destOrd="0" presId="urn:microsoft.com/office/officeart/2005/8/layout/vProcess5"/>
    <dgm:cxn modelId="{0A5AD74F-7F28-43DE-A2D8-770F4591669C}" type="presParOf" srcId="{242E9D08-E03D-44E4-9954-B6ADAE393458}" destId="{AE6CA391-AEC4-4E59-82F3-7DD2F8F28DD1}" srcOrd="5" destOrd="0" presId="urn:microsoft.com/office/officeart/2005/8/layout/vProcess5"/>
    <dgm:cxn modelId="{5F90DA67-2B42-4423-B32F-B557D8FF63B3}" type="presParOf" srcId="{242E9D08-E03D-44E4-9954-B6ADAE393458}" destId="{9653E9B7-0B89-416F-BCE7-3B2B489DAD31}" srcOrd="6" destOrd="0" presId="urn:microsoft.com/office/officeart/2005/8/layout/vProcess5"/>
    <dgm:cxn modelId="{F4BF95B7-55D4-4D3C-A9FA-440F1786B69C}" type="presParOf" srcId="{242E9D08-E03D-44E4-9954-B6ADAE393458}" destId="{FD78229A-9FD5-45FC-AFFC-CB97C528E6BA}" srcOrd="7" destOrd="0" presId="urn:microsoft.com/office/officeart/2005/8/layout/vProcess5"/>
    <dgm:cxn modelId="{E15A3E78-6EF0-4C02-9620-5A6EBDD86706}" type="presParOf" srcId="{242E9D08-E03D-44E4-9954-B6ADAE393458}" destId="{1AEF1143-0796-44DA-9A75-A661128C8E2B}" srcOrd="8" destOrd="0" presId="urn:microsoft.com/office/officeart/2005/8/layout/vProcess5"/>
    <dgm:cxn modelId="{6BF2EB34-5A87-4EBF-9A23-FBD4744A3527}" type="presParOf" srcId="{242E9D08-E03D-44E4-9954-B6ADAE393458}" destId="{46D75EC2-E568-4D37-A374-DBFE680A8ECB}" srcOrd="9" destOrd="0" presId="urn:microsoft.com/office/officeart/2005/8/layout/vProcess5"/>
    <dgm:cxn modelId="{0AB22FEB-E122-49DB-ADE1-9142C2905877}" type="presParOf" srcId="{242E9D08-E03D-44E4-9954-B6ADAE393458}" destId="{2599EF48-24EE-4368-ADE5-C6E71DCA3C27}" srcOrd="10" destOrd="0" presId="urn:microsoft.com/office/officeart/2005/8/layout/vProcess5"/>
    <dgm:cxn modelId="{13377CC2-C5B2-4E5A-9E05-DE02CB44009C}" type="presParOf" srcId="{242E9D08-E03D-44E4-9954-B6ADAE393458}" destId="{62D7E0B2-290F-4E43-8BC2-4AA3BDEDC465}"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727F2-32F6-458F-8F4F-776C0477E8F1}">
      <dsp:nvSpPr>
        <dsp:cNvPr id="0" name=""/>
        <dsp:cNvSpPr/>
      </dsp:nvSpPr>
      <dsp:spPr>
        <a:xfrm>
          <a:off x="0" y="77416"/>
          <a:ext cx="8849799" cy="520258"/>
        </a:xfrm>
        <a:prstGeom prst="roundRect">
          <a:avLst>
            <a:gd name="adj" fmla="val 10000"/>
          </a:avLst>
        </a:prstGeom>
        <a:solidFill>
          <a:schemeClr val="lt1">
            <a:hueOff val="0"/>
            <a:satOff val="0"/>
            <a:lumOff val="0"/>
            <a:alphaOff val="0"/>
          </a:schemeClr>
        </a:solidFill>
        <a:ln w="12700" cap="flat" cmpd="sng" algn="ctr">
          <a:solidFill>
            <a:srgbClr val="0072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Partners are engaged in discussions on internal control improvements, and areas are identified where UNHCR may provide support to develop their project management capacity.</a:t>
          </a:r>
        </a:p>
      </dsp:txBody>
      <dsp:txXfrm>
        <a:off x="15238" y="92654"/>
        <a:ext cx="8073347" cy="489782"/>
      </dsp:txXfrm>
    </dsp:sp>
    <dsp:sp modelId="{E6E488EB-5078-41DC-8142-5890FB245DA6}">
      <dsp:nvSpPr>
        <dsp:cNvPr id="0" name=""/>
        <dsp:cNvSpPr/>
      </dsp:nvSpPr>
      <dsp:spPr>
        <a:xfrm>
          <a:off x="741170" y="711126"/>
          <a:ext cx="8849799" cy="545675"/>
        </a:xfrm>
        <a:prstGeom prst="roundRect">
          <a:avLst>
            <a:gd name="adj" fmla="val 10000"/>
          </a:avLst>
        </a:prstGeom>
        <a:solidFill>
          <a:schemeClr val="lt1">
            <a:hueOff val="0"/>
            <a:satOff val="0"/>
            <a:lumOff val="0"/>
            <a:alphaOff val="0"/>
          </a:schemeClr>
        </a:solidFill>
        <a:ln w="12700" cap="flat" cmpd="sng" algn="ctr">
          <a:solidFill>
            <a:srgbClr val="0072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results of the assessments also assist in identifying the timing and nature of ongoing implementation monitoring.</a:t>
          </a:r>
        </a:p>
      </dsp:txBody>
      <dsp:txXfrm>
        <a:off x="757152" y="727108"/>
        <a:ext cx="7637855" cy="513711"/>
      </dsp:txXfrm>
    </dsp:sp>
    <dsp:sp modelId="{3A1A6A14-ABAD-4A20-A6CD-1F0E3414876B}">
      <dsp:nvSpPr>
        <dsp:cNvPr id="0" name=""/>
        <dsp:cNvSpPr/>
      </dsp:nvSpPr>
      <dsp:spPr>
        <a:xfrm>
          <a:off x="1471279" y="1357996"/>
          <a:ext cx="8849799" cy="675090"/>
        </a:xfrm>
        <a:prstGeom prst="roundRect">
          <a:avLst>
            <a:gd name="adj" fmla="val 10000"/>
          </a:avLst>
        </a:prstGeom>
        <a:solidFill>
          <a:schemeClr val="lt1">
            <a:hueOff val="0"/>
            <a:satOff val="0"/>
            <a:lumOff val="0"/>
            <a:alphaOff val="0"/>
          </a:schemeClr>
        </a:solidFill>
        <a:ln w="12700" cap="flat" cmpd="sng" algn="ctr">
          <a:solidFill>
            <a:srgbClr val="0072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Leading on from the finalization of the ICA report, UNHCR identifies recommendations to improve the partner’s controls and shares them with the partner through PROMS.</a:t>
          </a:r>
        </a:p>
      </dsp:txBody>
      <dsp:txXfrm>
        <a:off x="1491052" y="1377769"/>
        <a:ext cx="7641335" cy="635544"/>
      </dsp:txXfrm>
    </dsp:sp>
    <dsp:sp modelId="{955F9DF3-49EE-4B75-BA27-99EFE7DB952A}">
      <dsp:nvSpPr>
        <dsp:cNvPr id="0" name=""/>
        <dsp:cNvSpPr/>
      </dsp:nvSpPr>
      <dsp:spPr>
        <a:xfrm>
          <a:off x="2212449" y="2135950"/>
          <a:ext cx="8849799" cy="674253"/>
        </a:xfrm>
        <a:prstGeom prst="roundRect">
          <a:avLst>
            <a:gd name="adj" fmla="val 10000"/>
          </a:avLst>
        </a:prstGeom>
        <a:solidFill>
          <a:schemeClr val="lt1">
            <a:hueOff val="0"/>
            <a:satOff val="0"/>
            <a:lumOff val="0"/>
            <a:alphaOff val="0"/>
          </a:schemeClr>
        </a:solidFill>
        <a:ln w="12700" cap="flat" cmpd="sng" algn="ctr">
          <a:solidFill>
            <a:srgbClr val="0072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UNHCR is responsible for following up on procurement recommendations as a result of the ICA.</a:t>
          </a:r>
          <a:endParaRPr lang="en-US" sz="1400" b="1" i="1" kern="1200">
            <a:solidFill>
              <a:srgbClr val="0072BC"/>
            </a:solidFill>
          </a:endParaRPr>
        </a:p>
      </dsp:txBody>
      <dsp:txXfrm>
        <a:off x="2232197" y="2155698"/>
        <a:ext cx="7630323" cy="634757"/>
      </dsp:txXfrm>
    </dsp:sp>
    <dsp:sp modelId="{AE6CA391-AEC4-4E59-82F3-7DD2F8F28DD1}">
      <dsp:nvSpPr>
        <dsp:cNvPr id="0" name=""/>
        <dsp:cNvSpPr/>
      </dsp:nvSpPr>
      <dsp:spPr>
        <a:xfrm>
          <a:off x="8410990" y="365638"/>
          <a:ext cx="438809" cy="438809"/>
        </a:xfrm>
        <a:prstGeom prst="downArrow">
          <a:avLst>
            <a:gd name="adj1" fmla="val 55000"/>
            <a:gd name="adj2" fmla="val 45000"/>
          </a:avLst>
        </a:prstGeom>
        <a:solidFill>
          <a:srgbClr val="99C7E4">
            <a:alpha val="89804"/>
          </a:srgbClr>
        </a:solidFill>
        <a:ln w="12700" cap="flat" cmpd="sng" algn="ctr">
          <a:solidFill>
            <a:srgbClr val="0072B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509722" y="365638"/>
        <a:ext cx="241345" cy="330204"/>
      </dsp:txXfrm>
    </dsp:sp>
    <dsp:sp modelId="{9653E9B7-0B89-416F-BCE7-3B2B489DAD31}">
      <dsp:nvSpPr>
        <dsp:cNvPr id="0" name=""/>
        <dsp:cNvSpPr/>
      </dsp:nvSpPr>
      <dsp:spPr>
        <a:xfrm>
          <a:off x="9152160" y="1077194"/>
          <a:ext cx="438809" cy="438809"/>
        </a:xfrm>
        <a:prstGeom prst="downArrow">
          <a:avLst>
            <a:gd name="adj1" fmla="val 55000"/>
            <a:gd name="adj2" fmla="val 45000"/>
          </a:avLst>
        </a:prstGeom>
        <a:solidFill>
          <a:srgbClr val="99C7E4">
            <a:alpha val="89804"/>
          </a:srgbClr>
        </a:solidFill>
        <a:ln w="12700" cap="flat" cmpd="sng" algn="ctr">
          <a:solidFill>
            <a:srgbClr val="0072B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250892" y="1077194"/>
        <a:ext cx="241345" cy="330204"/>
      </dsp:txXfrm>
    </dsp:sp>
    <dsp:sp modelId="{FD78229A-9FD5-45FC-AFFC-CB97C528E6BA}">
      <dsp:nvSpPr>
        <dsp:cNvPr id="0" name=""/>
        <dsp:cNvSpPr/>
      </dsp:nvSpPr>
      <dsp:spPr>
        <a:xfrm>
          <a:off x="9882269" y="1854734"/>
          <a:ext cx="438809" cy="438809"/>
        </a:xfrm>
        <a:prstGeom prst="downArrow">
          <a:avLst>
            <a:gd name="adj1" fmla="val 55000"/>
            <a:gd name="adj2" fmla="val 45000"/>
          </a:avLst>
        </a:prstGeom>
        <a:solidFill>
          <a:srgbClr val="99C7E4">
            <a:alpha val="89804"/>
          </a:srgbClr>
        </a:solidFill>
        <a:ln w="12700" cap="flat" cmpd="sng" algn="ctr">
          <a:solidFill>
            <a:srgbClr val="0072B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981001" y="1854734"/>
        <a:ext cx="241345" cy="3302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7C0120-51D4-449F-0B8A-2F8FF1D4F789}"/>
              </a:ext>
            </a:extLst>
          </p:cNvPr>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3" name="Date Placeholder 2">
            <a:extLst>
              <a:ext uri="{FF2B5EF4-FFF2-40B4-BE49-F238E27FC236}">
                <a16:creationId xmlns:a16="http://schemas.microsoft.com/office/drawing/2014/main" id="{C95C4853-91D2-123C-94EA-98B271DAFE63}"/>
              </a:ext>
            </a:extLst>
          </p:cNvPr>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BA1EB181-B0D5-4791-B2A8-E0C61BE5A1B9}" type="datetime1">
              <a:rPr lang="en-US"/>
              <a:pPr>
                <a:defRPr/>
              </a:pPr>
              <a:t>3/21/2024</a:t>
            </a:fld>
            <a:endParaRPr/>
          </a:p>
        </p:txBody>
      </p:sp>
      <p:sp>
        <p:nvSpPr>
          <p:cNvPr id="2052" name="Slide Image Placeholder 3">
            <a:extLst>
              <a:ext uri="{FF2B5EF4-FFF2-40B4-BE49-F238E27FC236}">
                <a16:creationId xmlns:a16="http://schemas.microsoft.com/office/drawing/2014/main" id="{54915DDD-D866-382A-00B1-C8E5556E9B09}"/>
              </a:ext>
            </a:extLst>
          </p:cNvPr>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8A910BB5-F8E4-13C7-8568-B5AF865B8CB6}"/>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8862D71-D4E2-7C4D-CB09-B9CE9F5E2046}"/>
              </a:ext>
            </a:extLst>
          </p:cNvPr>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7" name="Slide Number Placeholder 6">
            <a:extLst>
              <a:ext uri="{FF2B5EF4-FFF2-40B4-BE49-F238E27FC236}">
                <a16:creationId xmlns:a16="http://schemas.microsoft.com/office/drawing/2014/main" id="{7ED04508-A1D7-52EC-EF64-91790B04E7B6}"/>
              </a:ext>
            </a:extLst>
          </p:cNvPr>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F97EACA1-4FD1-44FC-BFBF-2A7D785EF41B}"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upportcso.unpartnerportal.org/hc/en-us/sections/14883240182807-PSEA-Module-User-Guides-and-Resource-Material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supportagency.unpartnerportal.org/hc/en-us/categories/12381607665943-Inter-agency-IP-Protocol-for-PSEA-Resource-Library" TargetMode="External"/><Relationship Id="rId4" Type="http://schemas.openxmlformats.org/officeDocument/2006/relationships/hyperlink" Target="https://intranet.unhcr.org/en/protection-programme/programme-hub/programme-cycle/plan/partnership-engagement.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kobo.unhcr.org/accounts/logi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ntranet.unhcr.org/en/protection-programme/programme-hub/programme-cycle/show/project-closur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prog-hub/documents/proms-tips/2.GET-S4%203.pdf"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intranet.unhcr.org/content/dam/unhcr/intranet/protection-operations/prog-hub/documents/workarounds/PROMS%20Software%20Tip%20Workarounds.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partnerportal.org/land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2C71D-D1B7-4B30-9006-07BE7570F67B}" type="slidenum">
              <a:rPr lang="en-GB" smtClean="0"/>
              <a:t>1</a:t>
            </a:fld>
            <a:endParaRPr lang="en-GB"/>
          </a:p>
        </p:txBody>
      </p:sp>
    </p:spTree>
    <p:extLst>
      <p:ext uri="{BB962C8B-B14F-4D97-AF65-F5344CB8AC3E}">
        <p14:creationId xmlns:p14="http://schemas.microsoft.com/office/powerpoint/2010/main" val="3179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807BA699-EA35-4545-8515-E1CCD6EC863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10</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485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Clr>
                <a:schemeClr val="accent1"/>
              </a:buClr>
              <a:buFont typeface="Wingdings" panose="05000000000000000000" pitchFamily="2" charset="2"/>
              <a:buChar char="§"/>
            </a:pPr>
            <a:r>
              <a:rPr lang="en-US" sz="1200" b="0" i="0">
                <a:solidFill>
                  <a:srgbClr val="252525"/>
                </a:solidFill>
                <a:effectLst/>
                <a:latin typeface="proxima_nova"/>
              </a:rPr>
              <a:t>Irrespective of their level of capacity, partners are monitored regularly for measures they take to mitigate and respond to sexual exploitation and abuse (SEA). </a:t>
            </a:r>
          </a:p>
          <a:p>
            <a:pPr algn="l">
              <a:buClr>
                <a:schemeClr val="accent1"/>
              </a:buClr>
              <a:buFont typeface="Wingdings" panose="05000000000000000000" pitchFamily="2" charset="2"/>
              <a:buChar char="§"/>
            </a:pPr>
            <a:r>
              <a:rPr lang="en-US" sz="1200" b="0" i="0">
                <a:solidFill>
                  <a:srgbClr val="252525"/>
                </a:solidFill>
                <a:effectLst/>
                <a:latin typeface="proxima_nova"/>
              </a:rPr>
              <a:t>If the partner has a PSEA Capacity Strengthening Implementation Plan (CSIP) in place, UNHCR continuously monitors its implementation, so that the partner becomes fully compliant with the eight core standards within the completion date. If the partner is unable to complete the CSIP activities within six months, the plan can be extended for an additional three months in the UNPP. </a:t>
            </a:r>
          </a:p>
          <a:p>
            <a:pPr algn="l">
              <a:buClr>
                <a:schemeClr val="accent1"/>
              </a:buClr>
              <a:buFont typeface="Wingdings" panose="05000000000000000000" pitchFamily="2" charset="2"/>
              <a:buChar char="§"/>
            </a:pPr>
            <a:r>
              <a:rPr lang="en-US" sz="1200" b="0" i="0">
                <a:solidFill>
                  <a:srgbClr val="252525"/>
                </a:solidFill>
                <a:effectLst/>
                <a:latin typeface="proxima_nova"/>
              </a:rPr>
              <a:t>A progress review of the CSIP takes place after six or nine months, as indicated in the </a:t>
            </a:r>
            <a:r>
              <a:rPr lang="en-US" sz="1200" b="0" i="0" u="none" strike="noStrike">
                <a:solidFill>
                  <a:srgbClr val="0072BC"/>
                </a:solidFill>
                <a:effectLst/>
                <a:latin typeface="proxima_nova"/>
                <a:hlinkClick r:id="rId3"/>
              </a:rPr>
              <a:t>UNPP PSEA guidance</a:t>
            </a:r>
            <a:r>
              <a:rPr lang="en-US" sz="1200" b="0" i="0">
                <a:solidFill>
                  <a:srgbClr val="252525"/>
                </a:solidFill>
                <a:effectLst/>
                <a:latin typeface="proxima_nova"/>
              </a:rPr>
              <a:t>. UNHCR updates the partner’s implementation of the CSIP activities and uploads supporting documents once any activity is completed onto the UNPP, adding monitoring comments, whereby the overall scoring of the partner’s capacity is automatically re-calculated.</a:t>
            </a:r>
          </a:p>
          <a:p>
            <a:pPr algn="l">
              <a:buClr>
                <a:schemeClr val="accent1"/>
              </a:buClr>
              <a:buFont typeface="Wingdings" panose="05000000000000000000" pitchFamily="2" charset="2"/>
              <a:buChar char="§"/>
            </a:pPr>
            <a:r>
              <a:rPr lang="en-US" sz="1200" b="0" i="0">
                <a:solidFill>
                  <a:srgbClr val="252525"/>
                </a:solidFill>
                <a:effectLst/>
                <a:latin typeface="proxima_nova"/>
              </a:rPr>
              <a:t>In addition, UNHCR uses the project performance verification to monitor measures taken by the partner to strengthen PSEA, including the risks identified in the project workplan.</a:t>
            </a:r>
          </a:p>
          <a:p>
            <a:pPr algn="l">
              <a:buClr>
                <a:schemeClr val="accent1"/>
              </a:buClr>
              <a:buFont typeface="Wingdings" panose="05000000000000000000" pitchFamily="2" charset="2"/>
              <a:buChar char="§"/>
            </a:pPr>
            <a:r>
              <a:rPr lang="en-US" sz="1200" b="0" i="0">
                <a:solidFill>
                  <a:srgbClr val="252525"/>
                </a:solidFill>
                <a:effectLst/>
                <a:latin typeface="proxima_nova"/>
              </a:rPr>
              <a:t>At the end of the six or nine months of the CSIP, the final determination of a partner’s PSEA capacity is concluded and is rated as full, medium or low. If no CSIP is developed for low- or medium-capacity partners within seven months since the preliminary determination of PSEA capacity, the UNPP module automatically concludes the final determination based on the preliminary score. </a:t>
            </a:r>
          </a:p>
          <a:p>
            <a:pPr algn="l">
              <a:buClr>
                <a:schemeClr val="accent1"/>
              </a:buClr>
              <a:buFont typeface="Wingdings" panose="05000000000000000000" pitchFamily="2" charset="2"/>
              <a:buChar char="§"/>
            </a:pPr>
            <a:r>
              <a:rPr lang="en-US" sz="1200" b="0" i="0">
                <a:solidFill>
                  <a:srgbClr val="252525"/>
                </a:solidFill>
                <a:effectLst/>
                <a:latin typeface="proxima_nova"/>
              </a:rPr>
              <a:t>The final determination is valid for five years, unless any circumstances occur that trigger a re-assessment.  For more information on partner’s PSEA capacity assessment, see </a:t>
            </a:r>
            <a:r>
              <a:rPr lang="en-US" sz="1200">
                <a:solidFill>
                  <a:srgbClr val="0072BC"/>
                </a:solidFill>
                <a:latin typeface="proxima_nova"/>
                <a:hlinkClick r:id="rId4"/>
              </a:rPr>
              <a:t>PLAN</a:t>
            </a:r>
            <a:r>
              <a:rPr lang="en-US" sz="1200" b="0" i="0" u="none" strike="noStrike">
                <a:solidFill>
                  <a:srgbClr val="0072BC"/>
                </a:solidFill>
                <a:effectLst/>
                <a:latin typeface="proxima_nova"/>
                <a:hlinkClick r:id="rId4"/>
              </a:rPr>
              <a:t> – Section 9</a:t>
            </a:r>
            <a:r>
              <a:rPr lang="en-US" sz="1200" b="0" i="0">
                <a:solidFill>
                  <a:srgbClr val="252525"/>
                </a:solidFill>
                <a:effectLst/>
                <a:latin typeface="proxima_nova"/>
              </a:rPr>
              <a:t>.</a:t>
            </a:r>
            <a:endParaRPr lang="en-US" sz="1200">
              <a:solidFill>
                <a:srgbClr val="252525"/>
              </a:solidFill>
              <a:latin typeface="proxima_nova"/>
            </a:endParaRPr>
          </a:p>
          <a:p>
            <a:pPr marL="0" indent="0" algn="ctr">
              <a:buClr>
                <a:schemeClr val="accent1"/>
              </a:buClr>
              <a:buNone/>
            </a:pPr>
            <a:r>
              <a:rPr lang="en-US" sz="1200" b="0" i="1">
                <a:solidFill>
                  <a:schemeClr val="accent1"/>
                </a:solidFill>
                <a:effectLst/>
                <a:latin typeface="proxima_nova"/>
              </a:rPr>
              <a:t>*The designated UNPP MFT User can access the UNPP to update a CSIP, enter comments and extend the three months duration. See further guidance on updating a CSIP in the </a:t>
            </a:r>
            <a:r>
              <a:rPr lang="en-US" sz="1200" b="0" i="1" u="none" strike="noStrike">
                <a:solidFill>
                  <a:schemeClr val="accent1"/>
                </a:solidFill>
                <a:effectLst/>
                <a:latin typeface="proxima_nova"/>
                <a:hlinkClick r:id="rId5">
                  <a:extLst>
                    <a:ext uri="{A12FA001-AC4F-418D-AE19-62706E023703}">
                      <ahyp:hlinkClr xmlns:ahyp="http://schemas.microsoft.com/office/drawing/2018/hyperlinkcolor" val="tx"/>
                    </a:ext>
                  </a:extLst>
                </a:hlinkClick>
              </a:rPr>
              <a:t>PSEA Module User Guides and Resource Materials</a:t>
            </a:r>
            <a:r>
              <a:rPr lang="en-US" sz="1200" b="0" i="1">
                <a:solidFill>
                  <a:schemeClr val="accent1"/>
                </a:solidFill>
                <a:effectLst/>
                <a:latin typeface="proxima_nova"/>
              </a:rPr>
              <a:t> of the UNPP*</a:t>
            </a:r>
            <a:endParaRPr lang="en-US" sz="1200" b="0" i="0">
              <a:solidFill>
                <a:schemeClr val="accent1"/>
              </a:solidFill>
              <a:effectLst/>
              <a:latin typeface="proxima_nova"/>
            </a:endParaRPr>
          </a:p>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11</a:t>
            </a:fld>
            <a:endParaRPr lang="de-CH"/>
          </a:p>
        </p:txBody>
      </p:sp>
    </p:spTree>
    <p:extLst>
      <p:ext uri="{BB962C8B-B14F-4D97-AF65-F5344CB8AC3E}">
        <p14:creationId xmlns:p14="http://schemas.microsoft.com/office/powerpoint/2010/main" val="309788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sz="1200" b="0" i="0">
                <a:solidFill>
                  <a:srgbClr val="252525"/>
                </a:solidFill>
                <a:effectLst/>
                <a:latin typeface="proxima_nova"/>
              </a:rPr>
              <a:t>Partners are engaged in discussions on internal control improvements, and areas are identified where UNHCR may provide support to develop their project management capacity (e.g. training and additional project funding). The results of the assessments also assist in identifying the timing and nature of ongoing implementation monitoring and determine the types, timing, and extent of procedures applicable to subsequent project audits.</a:t>
            </a:r>
          </a:p>
          <a:p>
            <a:pPr algn="l"/>
            <a:endParaRPr lang="en-US" sz="1200" b="0" i="0">
              <a:solidFill>
                <a:srgbClr val="252525"/>
              </a:solidFill>
              <a:effectLst/>
              <a:latin typeface="proxima_nova"/>
            </a:endParaRPr>
          </a:p>
          <a:p>
            <a:pPr algn="l"/>
            <a:r>
              <a:rPr lang="en-US" sz="1200" b="0" i="0">
                <a:solidFill>
                  <a:srgbClr val="252525"/>
                </a:solidFill>
                <a:effectLst/>
                <a:latin typeface="proxima_nova"/>
              </a:rPr>
              <a:t>Leading on from the finalization of the ICA report, project control is responsible for identifying recommendations to improve the partner’s controls and for sharing them with the partner through PROMS</a:t>
            </a:r>
            <a:r>
              <a:rPr lang="en-US" sz="1200">
                <a:solidFill>
                  <a:srgbClr val="252525"/>
                </a:solidFill>
                <a:latin typeface="proxima_nova"/>
              </a:rPr>
              <a:t>.</a:t>
            </a:r>
          </a:p>
          <a:p>
            <a:pPr algn="l"/>
            <a:endParaRPr lang="en-US" sz="1200">
              <a:solidFill>
                <a:srgbClr val="252525"/>
              </a:solidFill>
              <a:latin typeface="proxima_nova"/>
            </a:endParaRPr>
          </a:p>
          <a:p>
            <a:pPr algn="l"/>
            <a:r>
              <a:rPr lang="en-US" sz="1200" b="0" i="0">
                <a:solidFill>
                  <a:srgbClr val="252525"/>
                </a:solidFill>
                <a:effectLst/>
                <a:latin typeface="proxima_nova"/>
              </a:rPr>
              <a:t>Leading on from the finalization of the ICA report, project control is responsible for identifying recommendations to improve the partner’s controls and for sharing them with the partner through PROMS.</a:t>
            </a:r>
          </a:p>
          <a:p>
            <a:pPr algn="l"/>
            <a:endParaRPr lang="en-US" sz="1200" b="0" i="0">
              <a:solidFill>
                <a:srgbClr val="252525"/>
              </a:solidFill>
              <a:effectLst/>
              <a:latin typeface="proxima_nova"/>
            </a:endParaRPr>
          </a:p>
          <a:p>
            <a:pPr algn="l"/>
            <a:r>
              <a:rPr lang="en-US" sz="1200" b="0" i="0">
                <a:solidFill>
                  <a:srgbClr val="252525"/>
                </a:solidFill>
                <a:effectLst/>
                <a:latin typeface="proxima_nova"/>
              </a:rPr>
              <a:t>The operation and partner take remedial measures to timely address any observations or recommendations.  UNHCR may request a refund from partners for ineligible expenditures identified by external or internal auditors. The operation analyses the audit certificates to determine the amount to be recovered. If the operation agrees with the partner's justification and the refund amounts assessed by auditors are deemed eligible, the bureau director is consulted for approval. If the audit results in a modified opinion, DSPR/IMAS approval is required.</a:t>
            </a:r>
          </a:p>
          <a:p>
            <a:pPr algn="l"/>
            <a:endParaRPr lang="en-US" sz="1200" b="0" i="0">
              <a:solidFill>
                <a:srgbClr val="252525"/>
              </a:solidFill>
              <a:effectLst/>
              <a:latin typeface="proxima_nova"/>
            </a:endParaRPr>
          </a:p>
          <a:p>
            <a:pPr algn="l"/>
            <a:r>
              <a:rPr lang="en-US" sz="1200" b="0" i="0">
                <a:solidFill>
                  <a:srgbClr val="252525"/>
                </a:solidFill>
                <a:effectLst/>
                <a:latin typeface="proxima_nova"/>
              </a:rPr>
              <a:t>Project control is responsible for extracting the audit recommendations from the UNPP audit module and sharing them with the partner via PROMS for follow-up on the required actions. </a:t>
            </a:r>
          </a:p>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12</a:t>
            </a:fld>
            <a:endParaRPr lang="de-CH"/>
          </a:p>
        </p:txBody>
      </p:sp>
    </p:spTree>
    <p:extLst>
      <p:ext uri="{BB962C8B-B14F-4D97-AF65-F5344CB8AC3E}">
        <p14:creationId xmlns:p14="http://schemas.microsoft.com/office/powerpoint/2010/main" val="193468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2C71D-D1B7-4B30-9006-07BE7570F67B}" type="slidenum">
              <a:rPr lang="en-GB" smtClean="0"/>
              <a:t>19</a:t>
            </a:fld>
            <a:endParaRPr lang="en-GB"/>
          </a:p>
        </p:txBody>
      </p:sp>
    </p:spTree>
    <p:extLst>
      <p:ext uri="{BB962C8B-B14F-4D97-AF65-F5344CB8AC3E}">
        <p14:creationId xmlns:p14="http://schemas.microsoft.com/office/powerpoint/2010/main" val="2936491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A699-EA35-4545-8515-E1CCD6EC863A}" type="slidenum">
              <a:rPr kumimoji="0" lang="de-CH"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69597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97EACA1-4FD1-44FC-BFBF-2A7D785EF41B}" type="slidenum">
              <a:rPr lang="en-US" smtClean="0"/>
              <a:pPr>
                <a:defRPr/>
              </a:pPr>
              <a:t>21</a:t>
            </a:fld>
            <a:endParaRPr lang="en-US"/>
          </a:p>
        </p:txBody>
      </p:sp>
    </p:spTree>
    <p:extLst>
      <p:ext uri="{BB962C8B-B14F-4D97-AF65-F5344CB8AC3E}">
        <p14:creationId xmlns:p14="http://schemas.microsoft.com/office/powerpoint/2010/main" val="328851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22</a:t>
            </a:fld>
            <a:endParaRPr lang="de-CH"/>
          </a:p>
        </p:txBody>
      </p:sp>
    </p:spTree>
    <p:extLst>
      <p:ext uri="{BB962C8B-B14F-4D97-AF65-F5344CB8AC3E}">
        <p14:creationId xmlns:p14="http://schemas.microsoft.com/office/powerpoint/2010/main" val="82110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23</a:t>
            </a:fld>
            <a:endParaRPr lang="de-CH"/>
          </a:p>
        </p:txBody>
      </p:sp>
    </p:spTree>
    <p:extLst>
      <p:ext uri="{BB962C8B-B14F-4D97-AF65-F5344CB8AC3E}">
        <p14:creationId xmlns:p14="http://schemas.microsoft.com/office/powerpoint/2010/main" val="1632089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24</a:t>
            </a:fld>
            <a:endParaRPr lang="de-CH"/>
          </a:p>
        </p:txBody>
      </p:sp>
    </p:spTree>
    <p:extLst>
      <p:ext uri="{BB962C8B-B14F-4D97-AF65-F5344CB8AC3E}">
        <p14:creationId xmlns:p14="http://schemas.microsoft.com/office/powerpoint/2010/main" val="4211703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2C71D-D1B7-4B30-9006-07BE7570F67B}" type="slidenum">
              <a:rPr lang="en-GB" smtClean="0"/>
              <a:t>25</a:t>
            </a:fld>
            <a:endParaRPr lang="en-GB"/>
          </a:p>
        </p:txBody>
      </p:sp>
    </p:spTree>
    <p:extLst>
      <p:ext uri="{BB962C8B-B14F-4D97-AF65-F5344CB8AC3E}">
        <p14:creationId xmlns:p14="http://schemas.microsoft.com/office/powerpoint/2010/main" val="393686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600"/>
              </a:spcBef>
              <a:spcAft>
                <a:spcPts val="1200"/>
              </a:spcAft>
              <a:buClr>
                <a:srgbClr val="0072BC"/>
              </a:buClr>
              <a:buNone/>
            </a:pPr>
            <a:r>
              <a:rPr lang="en-US" sz="1200" b="0" i="0">
                <a:solidFill>
                  <a:srgbClr val="252525"/>
                </a:solidFill>
                <a:effectLst/>
                <a:latin typeface="proxima_nova"/>
              </a:rPr>
              <a:t>Throughout the year, multi-functional teams surrounding partnership management are primarily focused on both results and implementation monitoring, guided by the multi-year </a:t>
            </a:r>
            <a:r>
              <a:rPr lang="en-US" sz="1200" i="0">
                <a:solidFill>
                  <a:srgbClr val="252525"/>
                </a:solidFill>
                <a:effectLst/>
                <a:latin typeface="proxima_nova"/>
              </a:rPr>
              <a:t>monitoring and evaluation (M&amp;E) plan </a:t>
            </a:r>
            <a:r>
              <a:rPr lang="en-US" sz="1200" b="0" i="0">
                <a:solidFill>
                  <a:srgbClr val="252525"/>
                </a:solidFill>
                <a:effectLst/>
                <a:latin typeface="proxima_nova"/>
              </a:rPr>
              <a:t>and the </a:t>
            </a:r>
            <a:r>
              <a:rPr lang="en-US" sz="1200" b="1" i="0">
                <a:solidFill>
                  <a:srgbClr val="252525"/>
                </a:solidFill>
                <a:effectLst/>
                <a:latin typeface="proxima_nova"/>
              </a:rPr>
              <a:t>annual assessment, monitoring and evaluation workplan</a:t>
            </a:r>
            <a:r>
              <a:rPr lang="en-US" sz="1200" b="0" i="0">
                <a:solidFill>
                  <a:srgbClr val="252525"/>
                </a:solidFill>
                <a:effectLst/>
                <a:latin typeface="proxima_nova"/>
              </a:rPr>
              <a:t>. </a:t>
            </a:r>
          </a:p>
          <a:p>
            <a:pPr marL="0" indent="0" algn="just">
              <a:spcBef>
                <a:spcPts val="600"/>
              </a:spcBef>
              <a:spcAft>
                <a:spcPts val="1200"/>
              </a:spcAft>
              <a:buClr>
                <a:srgbClr val="0072BC"/>
              </a:buClr>
              <a:buNone/>
            </a:pPr>
            <a:endParaRPr lang="en-US" sz="1200" b="0" i="0">
              <a:solidFill>
                <a:srgbClr val="252525"/>
              </a:solidFill>
              <a:effectLst/>
              <a:latin typeface="proxima_nova"/>
            </a:endParaRPr>
          </a:p>
          <a:p>
            <a:pPr marL="0" indent="0" algn="just">
              <a:spcBef>
                <a:spcPts val="600"/>
              </a:spcBef>
              <a:spcAft>
                <a:spcPts val="1200"/>
              </a:spcAft>
              <a:buClr>
                <a:srgbClr val="0072BC"/>
              </a:buClr>
              <a:buNone/>
            </a:pPr>
            <a:r>
              <a:rPr lang="en-US" sz="1200" b="0" i="0">
                <a:solidFill>
                  <a:srgbClr val="252525"/>
                </a:solidFill>
                <a:effectLst/>
                <a:latin typeface="proxima_nova"/>
              </a:rPr>
              <a:t>Monitoring is used to make necessary adjustments to improve the delivery of goods and services to forcibly displaced and stateless persons.</a:t>
            </a:r>
          </a:p>
          <a:p>
            <a:endParaRPr lang="en-GB">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b="1"/>
              <a:t>This training now focuses on </a:t>
            </a:r>
            <a:r>
              <a:rPr lang="en-GB" b="1" u="sng"/>
              <a:t>implementation monitoring </a:t>
            </a:r>
            <a:r>
              <a:rPr lang="en-US" b="1" i="0">
                <a:solidFill>
                  <a:srgbClr val="252525"/>
                </a:solidFill>
                <a:effectLst/>
                <a:latin typeface="proxima_nova"/>
              </a:rPr>
              <a:t>which enables an operation to understand progress and detect problems that may need to be addressed, both for activities under direct implementation (DI) and those carried out by funded partners.</a:t>
            </a:r>
            <a:endParaRPr lang="en-GB" b="1"/>
          </a:p>
          <a:p>
            <a:endParaRPr lang="en-US">
              <a:cs typeface="Calibri"/>
            </a:endParaRPr>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DCB2C71D-D1B7-4B30-9006-07BE7570F6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93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a:solidFill>
                  <a:srgbClr val="252525"/>
                </a:solidFill>
                <a:effectLst/>
                <a:latin typeface="proxima_nova"/>
              </a:rPr>
              <a:t>To monitor performance during the implementation year, a funded partner reports to UNHCR on the agreed indicators, in accordance with the indicator reporting frequency and through the data collection system or tool stipulated in the project workplan. UNHCR and partners may use </a:t>
            </a:r>
            <a:r>
              <a:rPr lang="en-US" b="0" i="0" err="1">
                <a:solidFill>
                  <a:srgbClr val="252525"/>
                </a:solidFill>
                <a:effectLst/>
                <a:latin typeface="proxima_nova"/>
              </a:rPr>
              <a:t>ActivityInfo</a:t>
            </a:r>
            <a:r>
              <a:rPr lang="en-US" b="0" i="0">
                <a:solidFill>
                  <a:srgbClr val="252525"/>
                </a:solidFill>
                <a:effectLst/>
                <a:latin typeface="proxima_nova"/>
              </a:rPr>
              <a:t> or similar tools for reporting from both funded and non-funded partners. </a:t>
            </a:r>
            <a:r>
              <a:rPr lang="en-US" sz="1800" b="0" i="0">
                <a:solidFill>
                  <a:srgbClr val="252525"/>
                </a:solidFill>
                <a:effectLst/>
                <a:latin typeface="Segoe UI" panose="020B0502040204020203" pitchFamily="34" charset="0"/>
              </a:rPr>
              <a:t>W</a:t>
            </a:r>
            <a:r>
              <a:rPr lang="en-US" sz="1800">
                <a:effectLst/>
                <a:latin typeface="Segoe UI" panose="020B0502040204020203" pitchFamily="34" charset="0"/>
              </a:rPr>
              <a:t>e recognize UNHCR and partners are using many other tools, and there not being a clean integration here of partner indicator data being entered in one system and automatically showing up in COMPASS  - that’s OK.</a:t>
            </a:r>
            <a:endParaRPr lang="en-US" b="0" i="0">
              <a:solidFill>
                <a:srgbClr val="252525"/>
              </a:solidFill>
              <a:effectLst/>
              <a:latin typeface="proxima_nova"/>
            </a:endParaRPr>
          </a:p>
          <a:p>
            <a:pPr algn="l"/>
            <a:endParaRPr lang="en-US" b="0" i="0">
              <a:solidFill>
                <a:srgbClr val="252525"/>
              </a:solidFill>
              <a:effectLst/>
              <a:latin typeface="proxima_nova"/>
            </a:endParaRPr>
          </a:p>
          <a:p>
            <a:pPr algn="l"/>
            <a:r>
              <a:rPr lang="en-US" b="0" i="0">
                <a:solidFill>
                  <a:srgbClr val="252525"/>
                </a:solidFill>
                <a:effectLst/>
                <a:latin typeface="proxima_nova"/>
              </a:rPr>
              <a:t>Once a partner reports on its indicators, the results manager checks the actual performance against the reported indicator values, to validate what was reported. During the project performance verification, the overall progress of the partner’s implementation is summarized, and a copy of the validated indicator dataset (e.g., an extract from </a:t>
            </a:r>
            <a:r>
              <a:rPr lang="en-US" b="0" i="0" err="1">
                <a:solidFill>
                  <a:srgbClr val="252525"/>
                </a:solidFill>
                <a:effectLst/>
                <a:latin typeface="proxima_nova"/>
              </a:rPr>
              <a:t>ActivityInfo</a:t>
            </a:r>
            <a:r>
              <a:rPr lang="en-US" b="0" i="0">
                <a:solidFill>
                  <a:srgbClr val="252525"/>
                </a:solidFill>
                <a:effectLst/>
                <a:latin typeface="proxima_nova"/>
              </a:rPr>
              <a:t> or an Excel table) is uploaded to the PMC02 in PROMS. </a:t>
            </a:r>
          </a:p>
          <a:p>
            <a:pPr algn="l"/>
            <a:endParaRPr lang="en-US" b="0" i="0">
              <a:solidFill>
                <a:srgbClr val="252525"/>
              </a:solidFill>
              <a:effectLst/>
              <a:latin typeface="proxima_nova"/>
            </a:endParaRPr>
          </a:p>
          <a:p>
            <a:pPr algn="l"/>
            <a:r>
              <a:rPr lang="en-US" b="0" i="0">
                <a:solidFill>
                  <a:srgbClr val="252525"/>
                </a:solidFill>
                <a:effectLst/>
                <a:latin typeface="proxima_nova"/>
              </a:rPr>
              <a:t>Where a funded partner is collecting primary data (e.g., as part of post-distribution monitoring), an operation may recommend the use of </a:t>
            </a:r>
            <a:r>
              <a:rPr lang="en-US" b="0" i="0" u="none" strike="noStrike" err="1">
                <a:solidFill>
                  <a:srgbClr val="0072BC"/>
                </a:solidFill>
                <a:effectLst/>
                <a:latin typeface="proxima_nova"/>
                <a:hlinkClick r:id="rId3"/>
              </a:rPr>
              <a:t>KoBo</a:t>
            </a:r>
            <a:r>
              <a:rPr lang="en-US" b="0" i="0">
                <a:solidFill>
                  <a:srgbClr val="252525"/>
                </a:solidFill>
                <a:effectLst/>
                <a:latin typeface="proxima_nova"/>
              </a:rPr>
              <a:t>, which is UNHCR’s corporate digital data collection tool.</a:t>
            </a:r>
          </a:p>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26</a:t>
            </a:fld>
            <a:endParaRPr lang="de-CH"/>
          </a:p>
        </p:txBody>
      </p:sp>
    </p:spTree>
    <p:extLst>
      <p:ext uri="{BB962C8B-B14F-4D97-AF65-F5344CB8AC3E}">
        <p14:creationId xmlns:p14="http://schemas.microsoft.com/office/powerpoint/2010/main" val="285931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a:solidFill>
                  <a:srgbClr val="252525"/>
                </a:solidFill>
                <a:effectLst/>
                <a:latin typeface="proxima_nova"/>
              </a:rPr>
              <a:t>The project financial report (PFR) has a standardized format and requires a partner to periodically report on project expenditures. The report shows the total funds that UNHCR has disbursed to the partner and variances in expenditure against the financial plan versus disbursed funds. It also provides a useful indication of the rate of expenditure and gives advance alerts of any unplanned or unacceptable variations that have occurred or are likely to occur</a:t>
            </a:r>
          </a:p>
          <a:p>
            <a:endParaRPr lang="en-US" b="0" i="0">
              <a:solidFill>
                <a:srgbClr val="252525"/>
              </a:solidFill>
              <a:effectLst/>
              <a:latin typeface="proxima_nova"/>
            </a:endParaRPr>
          </a:p>
          <a:p>
            <a:r>
              <a:rPr lang="en-US" b="0" i="0">
                <a:solidFill>
                  <a:srgbClr val="252525"/>
                </a:solidFill>
                <a:effectLst/>
                <a:latin typeface="proxima_nova"/>
              </a:rPr>
              <a:t>A partner submits the PFR for UNHCR verification in accordance with the project workplan stipulations, with a minimum of three partner PFRs submitted annually (mid-year, interim and year-end). If the project start date is after 1 January, fewer PFRs may be required. Financial reports may be submitted by the partner outside of the scheduled reporting frequency when the next financial prepayment is required. If the partner is considered high-risk, the reporting frequency is determined when developing the project workplan’s essential controls. The PFR is shared by the partner via PROMS. This allows for timely verification and reflection in Cloud ERP, so that UNHCR’s financial expenditure is globally projected efficiently.</a:t>
            </a:r>
          </a:p>
          <a:p>
            <a:endParaRPr lang="en-US" b="0" i="0">
              <a:solidFill>
                <a:srgbClr val="252525"/>
              </a:solidFill>
              <a:effectLst/>
              <a:latin typeface="proxima_nova"/>
            </a:endParaRPr>
          </a:p>
          <a:p>
            <a:r>
              <a:rPr lang="en-US" b="0" i="0">
                <a:solidFill>
                  <a:srgbClr val="252525"/>
                </a:solidFill>
                <a:effectLst/>
                <a:latin typeface="proxima_nova"/>
              </a:rPr>
              <a:t>The interim report reflects a true projection of expenditure by the year-end and ahead of the final PFR. The interim PFR shows what commitments UNHCR can absorb, allows for financial reporting to donors, and indicates if the budget may need to be revised for the following year. In addition, for projects where the implementation and/or liquidation periods are extended into the subsequent budget year, the project auditors may conduct an audit based on the interim PFR covering a significant portion of expenditures ahead of 31 December. For more details concerning the final PFR and a project’s closure, see </a:t>
            </a:r>
            <a:r>
              <a:rPr lang="en-US" b="0" i="0" u="none" strike="noStrike">
                <a:solidFill>
                  <a:srgbClr val="0072BC"/>
                </a:solidFill>
                <a:effectLst/>
                <a:latin typeface="proxima_nova"/>
                <a:hlinkClick r:id="rId3"/>
              </a:rPr>
              <a:t>SHOW – Section 3</a:t>
            </a:r>
            <a:r>
              <a:rPr lang="en-US" b="0" i="0">
                <a:solidFill>
                  <a:srgbClr val="252525"/>
                </a:solidFill>
                <a:effectLst/>
                <a:latin typeface="proxima_nova"/>
              </a:rPr>
              <a:t>. </a:t>
            </a:r>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27</a:t>
            </a:fld>
            <a:endParaRPr lang="de-CH"/>
          </a:p>
        </p:txBody>
      </p:sp>
    </p:spTree>
    <p:extLst>
      <p:ext uri="{BB962C8B-B14F-4D97-AF65-F5344CB8AC3E}">
        <p14:creationId xmlns:p14="http://schemas.microsoft.com/office/powerpoint/2010/main" val="188602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en-US" sz="1200" b="0" i="0">
                <a:solidFill>
                  <a:srgbClr val="252525"/>
                </a:solidFill>
                <a:effectLst/>
                <a:latin typeface="proxima_nova"/>
              </a:rPr>
              <a:t>The partner reports in the currency of the financial plan in the project workplan. The partner may legitimately incur costs for a project objective that are not in the same currency as noted in the project workplan. In these circumstances, determining how to report expenses in the currency of the project workplan depends on whether the partner has a dedicated bank account for UNHCR funds, or whether it uses a pooled bank account (as confirmed in the project workplan) in which UNHCR’s funds are mixed with funds from other sources, as follows:</a:t>
            </a:r>
          </a:p>
          <a:p>
            <a:pPr algn="l">
              <a:buFont typeface="Arial" panose="020B0604020202020204" pitchFamily="34" charset="0"/>
              <a:buChar char="•"/>
            </a:pPr>
            <a:r>
              <a:rPr lang="en-US" sz="1200" b="1" i="0">
                <a:solidFill>
                  <a:srgbClr val="252525"/>
                </a:solidFill>
                <a:effectLst/>
                <a:latin typeface="proxima_nova"/>
              </a:rPr>
              <a:t>Dedicated bank account</a:t>
            </a:r>
            <a:r>
              <a:rPr lang="en-US" sz="1200" b="0" i="0">
                <a:solidFill>
                  <a:srgbClr val="252525"/>
                </a:solidFill>
                <a:effectLst/>
                <a:latin typeface="proxima_nova"/>
              </a:rPr>
              <a:t>: Expenses are converted based on the withdrawal/payment date and the exchange rate of the bank.</a:t>
            </a:r>
          </a:p>
          <a:p>
            <a:pPr algn="l">
              <a:buFont typeface="Arial" panose="020B0604020202020204" pitchFamily="34" charset="0"/>
              <a:buChar char="•"/>
            </a:pPr>
            <a:r>
              <a:rPr lang="en-US" sz="1200" b="1" i="0">
                <a:solidFill>
                  <a:srgbClr val="252525"/>
                </a:solidFill>
                <a:effectLst/>
                <a:latin typeface="proxima_nova"/>
              </a:rPr>
              <a:t>Pooled bank account</a:t>
            </a:r>
            <a:r>
              <a:rPr lang="en-US" sz="1200" b="0" i="0">
                <a:solidFill>
                  <a:srgbClr val="252525"/>
                </a:solidFill>
                <a:effectLst/>
                <a:latin typeface="proxima_nova"/>
              </a:rPr>
              <a:t>: Partners follow their internal rules for expense recognition and document the applied exchange rates. </a:t>
            </a:r>
          </a:p>
          <a:p>
            <a:pPr marL="0" indent="0" algn="l">
              <a:buNone/>
            </a:pPr>
            <a:r>
              <a:rPr lang="en-US" sz="1200" b="0" i="0">
                <a:solidFill>
                  <a:srgbClr val="252525"/>
                </a:solidFill>
                <a:effectLst/>
                <a:latin typeface="proxima_nova"/>
              </a:rPr>
              <a:t>A PFR must be reported in the same currency as the financial plan. In case a partner spends in another currency or currencies, this must be converted to the reporting currency.</a:t>
            </a:r>
          </a:p>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28</a:t>
            </a:fld>
            <a:endParaRPr lang="de-CH"/>
          </a:p>
        </p:txBody>
      </p:sp>
    </p:spTree>
    <p:extLst>
      <p:ext uri="{BB962C8B-B14F-4D97-AF65-F5344CB8AC3E}">
        <p14:creationId xmlns:p14="http://schemas.microsoft.com/office/powerpoint/2010/main" val="3197035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en-US" sz="1200" b="0" i="0">
                <a:solidFill>
                  <a:srgbClr val="252525"/>
                </a:solidFill>
                <a:effectLst/>
                <a:latin typeface="proxima_nova"/>
              </a:rPr>
              <a:t>The partner reports in the currency of the financial plan in the project workplan. The partner may legitimately incur costs for a project objective that are not in the same currency as noted in the project workplan. In these circumstances, determining how to report expenses in the currency of the project workplan depends on whether the partner has a dedicated bank account for UNHCR funds, or whether it uses a pooled bank account (as confirmed in the project workplan) in which UNHCR’s funds are mixed with funds from other sources, as follows:</a:t>
            </a:r>
          </a:p>
          <a:p>
            <a:pPr algn="l">
              <a:buFont typeface="Arial" panose="020B0604020202020204" pitchFamily="34" charset="0"/>
              <a:buChar char="•"/>
            </a:pPr>
            <a:r>
              <a:rPr lang="en-US" sz="1200" b="1" i="0">
                <a:solidFill>
                  <a:srgbClr val="252525"/>
                </a:solidFill>
                <a:effectLst/>
                <a:latin typeface="proxima_nova"/>
              </a:rPr>
              <a:t>Dedicated bank account</a:t>
            </a:r>
            <a:r>
              <a:rPr lang="en-US" sz="1200" b="0" i="0">
                <a:solidFill>
                  <a:srgbClr val="252525"/>
                </a:solidFill>
                <a:effectLst/>
                <a:latin typeface="proxima_nova"/>
              </a:rPr>
              <a:t>: Expenses are converted based on the withdrawal/payment date and the exchange rate of the bank.</a:t>
            </a:r>
          </a:p>
          <a:p>
            <a:pPr algn="l">
              <a:buFont typeface="Arial" panose="020B0604020202020204" pitchFamily="34" charset="0"/>
              <a:buChar char="•"/>
            </a:pPr>
            <a:r>
              <a:rPr lang="en-US" sz="1200" b="1" i="0">
                <a:solidFill>
                  <a:srgbClr val="252525"/>
                </a:solidFill>
                <a:effectLst/>
                <a:latin typeface="proxima_nova"/>
              </a:rPr>
              <a:t>Pooled bank account</a:t>
            </a:r>
            <a:r>
              <a:rPr lang="en-US" sz="1200" b="0" i="0">
                <a:solidFill>
                  <a:srgbClr val="252525"/>
                </a:solidFill>
                <a:effectLst/>
                <a:latin typeface="proxima_nova"/>
              </a:rPr>
              <a:t>: Partners follow their internal rules for expense recognition and document the applied exchange rates. </a:t>
            </a:r>
          </a:p>
          <a:p>
            <a:pPr marL="0" indent="0" algn="l">
              <a:buNone/>
            </a:pPr>
            <a:r>
              <a:rPr lang="en-US" sz="1200" b="0" i="0">
                <a:solidFill>
                  <a:srgbClr val="252525"/>
                </a:solidFill>
                <a:effectLst/>
                <a:latin typeface="proxima_nova"/>
              </a:rPr>
              <a:t>A PFR must be reported in the same currency as the financial plan. In case a partner spends in another currency or currencies, this must be converted to the reporting currency.</a:t>
            </a:r>
          </a:p>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29</a:t>
            </a:fld>
            <a:endParaRPr lang="de-CH"/>
          </a:p>
        </p:txBody>
      </p:sp>
    </p:spTree>
    <p:extLst>
      <p:ext uri="{BB962C8B-B14F-4D97-AF65-F5344CB8AC3E}">
        <p14:creationId xmlns:p14="http://schemas.microsoft.com/office/powerpoint/2010/main" val="4126435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30</a:t>
            </a:fld>
            <a:endParaRPr lang="de-CH"/>
          </a:p>
        </p:txBody>
      </p:sp>
    </p:spTree>
    <p:extLst>
      <p:ext uri="{BB962C8B-B14F-4D97-AF65-F5344CB8AC3E}">
        <p14:creationId xmlns:p14="http://schemas.microsoft.com/office/powerpoint/2010/main" val="3456028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31</a:t>
            </a:fld>
            <a:endParaRPr lang="de-CH"/>
          </a:p>
        </p:txBody>
      </p:sp>
    </p:spTree>
    <p:extLst>
      <p:ext uri="{BB962C8B-B14F-4D97-AF65-F5344CB8AC3E}">
        <p14:creationId xmlns:p14="http://schemas.microsoft.com/office/powerpoint/2010/main" val="3715981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2C71D-D1B7-4B30-9006-07BE7570F67B}" type="slidenum">
              <a:rPr lang="en-GB" smtClean="0"/>
              <a:t>32</a:t>
            </a:fld>
            <a:endParaRPr lang="en-GB"/>
          </a:p>
        </p:txBody>
      </p:sp>
    </p:spTree>
    <p:extLst>
      <p:ext uri="{BB962C8B-B14F-4D97-AF65-F5344CB8AC3E}">
        <p14:creationId xmlns:p14="http://schemas.microsoft.com/office/powerpoint/2010/main" val="1780823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2C71D-D1B7-4B30-9006-07BE7570F67B}" type="slidenum">
              <a:rPr lang="en-GB" smtClean="0"/>
              <a:t>33</a:t>
            </a:fld>
            <a:endParaRPr lang="en-GB"/>
          </a:p>
        </p:txBody>
      </p:sp>
    </p:spTree>
    <p:extLst>
      <p:ext uri="{BB962C8B-B14F-4D97-AF65-F5344CB8AC3E}">
        <p14:creationId xmlns:p14="http://schemas.microsoft.com/office/powerpoint/2010/main" val="1784913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2C71D-D1B7-4B30-9006-07BE7570F67B}" type="slidenum">
              <a:rPr lang="en-GB" smtClean="0"/>
              <a:t>34</a:t>
            </a:fld>
            <a:endParaRPr lang="en-GB"/>
          </a:p>
        </p:txBody>
      </p:sp>
    </p:spTree>
    <p:extLst>
      <p:ext uri="{BB962C8B-B14F-4D97-AF65-F5344CB8AC3E}">
        <p14:creationId xmlns:p14="http://schemas.microsoft.com/office/powerpoint/2010/main" val="2992310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A699-EA35-4545-8515-E1CCD6EC863A}" type="slidenum">
              <a:rPr kumimoji="0" lang="de-CH"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0990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A9DB2-50BB-AE35-ED3B-A40E7EF70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C31DB-D1E4-71F0-DDDE-54570A7D4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2D65E-3F3B-122B-52D8-22CCB26DE0F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t>This image shows the overall end-to-end process of the partnership management, starting from the strategic planning phase and ending with the project closure, representing the multi-year versus annual cycle. Today we are focused on the </a:t>
            </a:r>
            <a:r>
              <a:rPr lang="en-GB" b="1"/>
              <a:t>phase II which covers the implementation year – GETTING results.</a:t>
            </a:r>
          </a:p>
          <a:p>
            <a:endParaRPr lang="en-US"/>
          </a:p>
        </p:txBody>
      </p:sp>
      <p:sp>
        <p:nvSpPr>
          <p:cNvPr id="4" name="Slide Number Placeholder 3">
            <a:extLst>
              <a:ext uri="{FF2B5EF4-FFF2-40B4-BE49-F238E27FC236}">
                <a16:creationId xmlns:a16="http://schemas.microsoft.com/office/drawing/2014/main" id="{42B52490-7ABB-CFE6-649F-5951F2361643}"/>
              </a:ext>
            </a:extLst>
          </p:cNvPr>
          <p:cNvSpPr>
            <a:spLocks noGrp="1"/>
          </p:cNvSpPr>
          <p:nvPr>
            <p:ph type="sldNum" sz="quarter" idx="5"/>
          </p:nvPr>
        </p:nvSpPr>
        <p:spPr/>
        <p:txBody>
          <a:bodyPr/>
          <a:lstStyle/>
          <a:p>
            <a:pPr>
              <a:defRPr/>
            </a:pPr>
            <a:fld id="{F97EACA1-4FD1-44FC-BFBF-2A7D785EF41B}" type="slidenum">
              <a:rPr lang="en-US" smtClean="0"/>
              <a:pPr>
                <a:defRPr/>
              </a:pPr>
              <a:t>3</a:t>
            </a:fld>
            <a:endParaRPr lang="en-US"/>
          </a:p>
        </p:txBody>
      </p:sp>
    </p:spTree>
    <p:extLst>
      <p:ext uri="{BB962C8B-B14F-4D97-AF65-F5344CB8AC3E}">
        <p14:creationId xmlns:p14="http://schemas.microsoft.com/office/powerpoint/2010/main" val="1181190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err="1"/>
              <a:t>Important</a:t>
            </a:r>
            <a:r>
              <a:rPr lang="es-ES"/>
              <a:t> </a:t>
            </a:r>
            <a:r>
              <a:rPr lang="es-ES" err="1"/>
              <a:t>to</a:t>
            </a:r>
            <a:r>
              <a:rPr lang="es-ES"/>
              <a:t> </a:t>
            </a:r>
            <a:r>
              <a:rPr lang="es-ES" err="1"/>
              <a:t>remind</a:t>
            </a:r>
            <a:r>
              <a:rPr lang="es-ES"/>
              <a:t> </a:t>
            </a:r>
            <a:r>
              <a:rPr lang="es-ES" err="1"/>
              <a:t>trainers</a:t>
            </a:r>
            <a:r>
              <a:rPr lang="es-ES"/>
              <a:t> </a:t>
            </a:r>
            <a:r>
              <a:rPr lang="es-ES" err="1"/>
              <a:t>to</a:t>
            </a:r>
            <a:r>
              <a:rPr lang="es-ES"/>
              <a:t> </a:t>
            </a:r>
            <a:r>
              <a:rPr lang="es-ES" err="1"/>
              <a:t>ensure</a:t>
            </a:r>
            <a:r>
              <a:rPr lang="es-ES"/>
              <a:t> </a:t>
            </a:r>
            <a:r>
              <a:rPr lang="es-ES" err="1"/>
              <a:t>that</a:t>
            </a:r>
            <a:r>
              <a:rPr lang="es-ES"/>
              <a:t> </a:t>
            </a:r>
            <a:r>
              <a:rPr lang="es-ES" err="1"/>
              <a:t>particularly</a:t>
            </a:r>
            <a:r>
              <a:rPr lang="es-ES"/>
              <a:t> for </a:t>
            </a:r>
            <a:r>
              <a:rPr lang="es-ES" err="1"/>
              <a:t>this</a:t>
            </a:r>
            <a:r>
              <a:rPr lang="es-ES"/>
              <a:t> </a:t>
            </a:r>
            <a:r>
              <a:rPr lang="es-ES" err="1"/>
              <a:t>phase</a:t>
            </a:r>
            <a:r>
              <a:rPr lang="es-ES"/>
              <a:t> of PROMS training, </a:t>
            </a:r>
            <a:r>
              <a:rPr lang="es-ES" err="1"/>
              <a:t>they</a:t>
            </a:r>
            <a:r>
              <a:rPr lang="es-ES"/>
              <a:t> </a:t>
            </a:r>
            <a:r>
              <a:rPr lang="es-ES" err="1"/>
              <a:t>include</a:t>
            </a:r>
            <a:r>
              <a:rPr lang="es-ES"/>
              <a:t> </a:t>
            </a:r>
            <a:r>
              <a:rPr lang="es-ES" err="1"/>
              <a:t>the</a:t>
            </a:r>
            <a:r>
              <a:rPr lang="es-ES"/>
              <a:t> MFT – Protection, Field, Supply, IM and </a:t>
            </a:r>
            <a:r>
              <a:rPr lang="es-ES" err="1"/>
              <a:t>technical</a:t>
            </a:r>
            <a:r>
              <a:rPr lang="es-ES"/>
              <a:t> </a:t>
            </a:r>
            <a:r>
              <a:rPr lang="es-ES" err="1"/>
              <a:t>colleagues</a:t>
            </a:r>
            <a:r>
              <a:rPr lang="es-ES"/>
              <a:t> – </a:t>
            </a:r>
            <a:r>
              <a:rPr lang="es-ES" err="1"/>
              <a:t>this</a:t>
            </a:r>
            <a:r>
              <a:rPr lang="es-ES"/>
              <a:t> </a:t>
            </a:r>
            <a:r>
              <a:rPr lang="es-ES" err="1"/>
              <a:t>is</a:t>
            </a:r>
            <a:r>
              <a:rPr lang="es-ES"/>
              <a:t> </a:t>
            </a:r>
            <a:r>
              <a:rPr lang="es-ES" err="1"/>
              <a:t>the</a:t>
            </a:r>
            <a:r>
              <a:rPr lang="es-ES"/>
              <a:t> </a:t>
            </a:r>
            <a:r>
              <a:rPr lang="es-ES" err="1"/>
              <a:t>part</a:t>
            </a:r>
            <a:r>
              <a:rPr lang="es-ES"/>
              <a:t> of PROMS </a:t>
            </a:r>
            <a:r>
              <a:rPr lang="es-ES" err="1"/>
              <a:t>where</a:t>
            </a:r>
            <a:r>
              <a:rPr lang="es-ES"/>
              <a:t> </a:t>
            </a:r>
            <a:r>
              <a:rPr lang="es-ES" err="1"/>
              <a:t>their</a:t>
            </a:r>
            <a:r>
              <a:rPr lang="es-ES"/>
              <a:t> inputs and </a:t>
            </a:r>
            <a:r>
              <a:rPr lang="es-ES" err="1"/>
              <a:t>participation</a:t>
            </a:r>
            <a:r>
              <a:rPr lang="es-ES"/>
              <a:t> (and use of PROMS) </a:t>
            </a:r>
            <a:r>
              <a:rPr lang="es-ES" err="1"/>
              <a:t>will</a:t>
            </a:r>
            <a:r>
              <a:rPr lang="es-ES"/>
              <a:t> be </a:t>
            </a:r>
            <a:r>
              <a:rPr lang="es-ES" err="1"/>
              <a:t>most</a:t>
            </a:r>
            <a:r>
              <a:rPr lang="es-ES"/>
              <a:t> crucial!</a:t>
            </a:r>
            <a:endParaRPr lang="en-US"/>
          </a:p>
        </p:txBody>
      </p:sp>
      <p:sp>
        <p:nvSpPr>
          <p:cNvPr id="4" name="Slide Number Placeholder 3"/>
          <p:cNvSpPr>
            <a:spLocks noGrp="1"/>
          </p:cNvSpPr>
          <p:nvPr>
            <p:ph type="sldNum" sz="quarter" idx="5"/>
          </p:nvPr>
        </p:nvSpPr>
        <p:spPr/>
        <p:txBody>
          <a:bodyPr/>
          <a:lstStyle/>
          <a:p>
            <a:pPr>
              <a:defRPr/>
            </a:pPr>
            <a:fld id="{F97EACA1-4FD1-44FC-BFBF-2A7D785EF41B}" type="slidenum">
              <a:rPr lang="en-US" smtClean="0"/>
              <a:pPr>
                <a:defRPr/>
              </a:pPr>
              <a:t>36</a:t>
            </a:fld>
            <a:endParaRPr lang="en-US"/>
          </a:p>
        </p:txBody>
      </p:sp>
    </p:spTree>
    <p:extLst>
      <p:ext uri="{BB962C8B-B14F-4D97-AF65-F5344CB8AC3E}">
        <p14:creationId xmlns:p14="http://schemas.microsoft.com/office/powerpoint/2010/main" val="2181742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a:solidFill>
                  <a:srgbClr val="252525"/>
                </a:solidFill>
                <a:effectLst/>
                <a:latin typeface="proxima_nova"/>
              </a:rPr>
              <a:t>The project performance verification process is initiated by the partner’s PFR submission and is led by programme personnel with support from the MFT, including the results managers. Using the project performance verification template (PMC02) in PROMS, the MFT reviews all implementation monitoring findings. This includes a desk review, </a:t>
            </a:r>
            <a:r>
              <a:rPr lang="en-US" b="0" i="0" err="1">
                <a:solidFill>
                  <a:srgbClr val="252525"/>
                </a:solidFill>
                <a:effectLst/>
                <a:latin typeface="proxima_nova"/>
              </a:rPr>
              <a:t>analysing</a:t>
            </a:r>
            <a:r>
              <a:rPr lang="en-US" b="0" i="0">
                <a:solidFill>
                  <a:srgbClr val="252525"/>
                </a:solidFill>
                <a:effectLst/>
                <a:latin typeface="proxima_nova"/>
              </a:rPr>
              <a:t> all challenges, recommendations and/or accreditations from on-site and remote monitoring (joint or otherwise), raised by UNHCR and/or partners. </a:t>
            </a:r>
          </a:p>
          <a:p>
            <a:pPr algn="l"/>
            <a:endParaRPr lang="en-US" b="0" i="0">
              <a:solidFill>
                <a:srgbClr val="252525"/>
              </a:solidFill>
              <a:effectLst/>
              <a:latin typeface="proxima_nova"/>
            </a:endParaRPr>
          </a:p>
          <a:p>
            <a:pPr algn="l"/>
            <a:r>
              <a:rPr lang="en-US" b="0" i="0">
                <a:solidFill>
                  <a:srgbClr val="252525"/>
                </a:solidFill>
                <a:effectLst/>
                <a:latin typeface="proxima_nova"/>
              </a:rPr>
              <a:t>The process takes into consideration the indicator data reported by the partner against the targets established in the project workplan. Programme personnel upload a copy of the reported indicator data within the PMC02 to assess the overall progress against implementation, which is separate from the validation of the individual reported values, carried out by the results manager. This is critical also for financial verification when the expenditure rate is considered against the overall progress. </a:t>
            </a:r>
          </a:p>
          <a:p>
            <a:pPr algn="l"/>
            <a:endParaRPr lang="en-US" b="0" i="0">
              <a:solidFill>
                <a:srgbClr val="252525"/>
              </a:solidFill>
              <a:effectLst/>
              <a:latin typeface="proxima_nova"/>
            </a:endParaRPr>
          </a:p>
          <a:p>
            <a:pPr algn="l"/>
            <a:r>
              <a:rPr lang="en-US" b="0" i="0">
                <a:solidFill>
                  <a:srgbClr val="252525"/>
                </a:solidFill>
                <a:effectLst/>
                <a:latin typeface="proxima_nova"/>
              </a:rPr>
              <a:t>Project performance verification also includes reviewing the feedback provided by the communities receiving assistance as part of the partner’s activities or services. </a:t>
            </a:r>
          </a:p>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37</a:t>
            </a:fld>
            <a:endParaRPr lang="de-CH"/>
          </a:p>
        </p:txBody>
      </p:sp>
    </p:spTree>
    <p:extLst>
      <p:ext uri="{BB962C8B-B14F-4D97-AF65-F5344CB8AC3E}">
        <p14:creationId xmlns:p14="http://schemas.microsoft.com/office/powerpoint/2010/main" val="1344141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99C7E4"/>
              </a:buClr>
              <a:buFont typeface="Wingdings" panose="05000000000000000000" pitchFamily="2" charset="2"/>
              <a:buChar char="§"/>
            </a:pPr>
            <a:r>
              <a:rPr lang="en-US" sz="1200" b="0" i="0">
                <a:solidFill>
                  <a:srgbClr val="252525"/>
                </a:solidFill>
                <a:effectLst/>
                <a:latin typeface="Proxima Nova"/>
              </a:rPr>
              <a:t>The PMC02 is not the performance verification itself – it is the tool. </a:t>
            </a:r>
          </a:p>
          <a:p>
            <a:pPr algn="l">
              <a:buClr>
                <a:srgbClr val="99C7E4"/>
              </a:buClr>
              <a:buFont typeface="Wingdings" panose="05000000000000000000" pitchFamily="2" charset="2"/>
              <a:buChar char="§"/>
            </a:pPr>
            <a:endParaRPr lang="en-US" sz="1200" b="0" i="0">
              <a:solidFill>
                <a:srgbClr val="252525"/>
              </a:solidFill>
              <a:effectLst/>
              <a:latin typeface="Proxima Nova"/>
            </a:endParaRPr>
          </a:p>
          <a:p>
            <a:pPr algn="l">
              <a:buClr>
                <a:srgbClr val="99C7E4"/>
              </a:buClr>
              <a:buFont typeface="Wingdings" panose="05000000000000000000" pitchFamily="2" charset="2"/>
              <a:buChar char="§"/>
            </a:pPr>
            <a:r>
              <a:rPr lang="en-US" sz="1200" b="0" i="0">
                <a:solidFill>
                  <a:srgbClr val="252525"/>
                </a:solidFill>
                <a:effectLst/>
                <a:latin typeface="Proxima Nova"/>
              </a:rPr>
              <a:t>The project performance verification process is initiated by the partner’s PFR </a:t>
            </a:r>
            <a:r>
              <a:rPr lang="en-US" sz="1200" b="0" i="0">
                <a:solidFill>
                  <a:schemeClr val="tx1"/>
                </a:solidFill>
                <a:effectLst/>
                <a:latin typeface="Proxima Nova"/>
              </a:rPr>
              <a:t>submission (on the PFR workflow in PROMS) and is led by </a:t>
            </a:r>
            <a:r>
              <a:rPr lang="en-US" sz="1200" b="0" i="0" err="1">
                <a:solidFill>
                  <a:schemeClr val="tx1"/>
                </a:solidFill>
                <a:effectLst/>
                <a:latin typeface="Proxima Nova"/>
              </a:rPr>
              <a:t>programme</a:t>
            </a:r>
            <a:r>
              <a:rPr lang="en-US" sz="1200" b="0" i="0">
                <a:solidFill>
                  <a:schemeClr val="tx1"/>
                </a:solidFill>
                <a:effectLst/>
                <a:latin typeface="Proxima Nova"/>
              </a:rPr>
              <a:t> with support from the MFT. </a:t>
            </a:r>
          </a:p>
          <a:p>
            <a:pPr algn="l">
              <a:buClr>
                <a:srgbClr val="99C7E4"/>
              </a:buClr>
              <a:buFont typeface="Wingdings" panose="05000000000000000000" pitchFamily="2" charset="2"/>
              <a:buChar char="§"/>
            </a:pPr>
            <a:r>
              <a:rPr lang="en-US" sz="1200" b="0" i="0">
                <a:solidFill>
                  <a:schemeClr val="tx1"/>
                </a:solidFill>
                <a:effectLst/>
                <a:latin typeface="Proxima Nova"/>
              </a:rPr>
              <a:t>Using the project performance verification template (PMC02) in PROMS, the MFT reviews all implementation monitoring findings. </a:t>
            </a:r>
          </a:p>
          <a:p>
            <a:pPr marL="0" marR="0" lvl="0" indent="0" algn="l" defTabSz="914400" rtl="0" eaLnBrk="0" fontAlgn="base" latinLnBrk="0" hangingPunct="0">
              <a:lnSpc>
                <a:spcPct val="100000"/>
              </a:lnSpc>
              <a:spcBef>
                <a:spcPct val="0"/>
              </a:spcBef>
              <a:spcAft>
                <a:spcPct val="0"/>
              </a:spcAft>
              <a:buClr>
                <a:srgbClr val="99C7E4"/>
              </a:buClr>
              <a:buSzTx/>
              <a:buFont typeface="Wingdings" panose="05000000000000000000" pitchFamily="2" charset="2"/>
              <a:buChar char="§"/>
              <a:tabLst/>
              <a:defRPr/>
            </a:pPr>
            <a:r>
              <a:rPr lang="en-US" sz="1200" b="0" i="0">
                <a:solidFill>
                  <a:srgbClr val="252525"/>
                </a:solidFill>
                <a:effectLst/>
                <a:latin typeface="Proxima Nova"/>
              </a:rPr>
              <a:t>The PMC02 template is not the performance verification itself – it is the tool to document the findings. </a:t>
            </a:r>
            <a:endParaRPr lang="en-US" sz="1200" b="0" i="0">
              <a:solidFill>
                <a:schemeClr val="tx1"/>
              </a:solidFill>
              <a:effectLst/>
              <a:latin typeface="Proxima Nova"/>
            </a:endParaRPr>
          </a:p>
          <a:p>
            <a:pPr algn="l">
              <a:buClr>
                <a:srgbClr val="99C7E4"/>
              </a:buClr>
              <a:buFont typeface="Wingdings" panose="05000000000000000000" pitchFamily="2" charset="2"/>
              <a:buChar char="§"/>
            </a:pPr>
            <a:r>
              <a:rPr lang="en-US" sz="1200" b="0" i="0">
                <a:solidFill>
                  <a:schemeClr val="tx1"/>
                </a:solidFill>
                <a:effectLst/>
                <a:latin typeface="Proxima Nova"/>
              </a:rPr>
              <a:t>This includes a desk review, analyzing all challenges, recommendations and/or appreciations from on-site and remote monitoring (joint or otherwise) that have been raised by UNHCR and/or partners to date. </a:t>
            </a:r>
          </a:p>
          <a:p>
            <a:pPr algn="l">
              <a:buClr>
                <a:srgbClr val="99C7E4"/>
              </a:buClr>
              <a:buFont typeface="Wingdings" panose="05000000000000000000" pitchFamily="2" charset="2"/>
              <a:buChar char="§"/>
            </a:pPr>
            <a:r>
              <a:rPr lang="en-US" sz="1200" b="0" i="0">
                <a:solidFill>
                  <a:srgbClr val="252525"/>
                </a:solidFill>
                <a:effectLst/>
                <a:latin typeface="Proxima Nova"/>
              </a:rPr>
              <a:t>The process takes into consideration the indicator data reported by the partner against the targets established in the project workplan. </a:t>
            </a:r>
          </a:p>
          <a:p>
            <a:pPr algn="l">
              <a:buClr>
                <a:srgbClr val="99C7E4"/>
              </a:buClr>
              <a:buFont typeface="Wingdings" panose="05000000000000000000" pitchFamily="2" charset="2"/>
              <a:buChar char="§"/>
            </a:pPr>
            <a:r>
              <a:rPr lang="en-US" sz="1200" b="0" i="0">
                <a:solidFill>
                  <a:srgbClr val="252525"/>
                </a:solidFill>
                <a:effectLst/>
                <a:latin typeface="Proxima Nova"/>
              </a:rPr>
              <a:t>Project performance verification also includes reviewing the feedback provided by the communities receiving assistance as part of the partner’s activities or services. </a:t>
            </a:r>
          </a:p>
          <a:p>
            <a:pPr marL="0" indent="0" algn="ctr">
              <a:buClr>
                <a:schemeClr val="accent1"/>
              </a:buClr>
              <a:buNone/>
            </a:pPr>
            <a:r>
              <a:rPr lang="en-US" sz="1200" b="0" i="1">
                <a:solidFill>
                  <a:schemeClr val="accent1"/>
                </a:solidFill>
                <a:effectLst/>
                <a:latin typeface="Proxima Nova"/>
              </a:rPr>
              <a:t>*The project performance verification (PMC02) utilizes the “Field” module in PROMS. Click </a:t>
            </a:r>
            <a:r>
              <a:rPr lang="en-US" sz="1200" b="0" i="1" u="none" strike="noStrike">
                <a:solidFill>
                  <a:schemeClr val="accent1"/>
                </a:solidFill>
                <a:effectLst/>
                <a:latin typeface="Proxima Nova"/>
                <a:hlinkClick r:id="rId3">
                  <a:extLst>
                    <a:ext uri="{A12FA001-AC4F-418D-AE19-62706E023703}">
                      <ahyp:hlinkClr xmlns:ahyp="http://schemas.microsoft.com/office/drawing/2018/hyperlinkcolor" val="tx"/>
                    </a:ext>
                  </a:extLst>
                </a:hlinkClick>
              </a:rPr>
              <a:t>here</a:t>
            </a:r>
            <a:r>
              <a:rPr lang="en-US" sz="1200" b="0" i="1">
                <a:solidFill>
                  <a:schemeClr val="accent1"/>
                </a:solidFill>
                <a:effectLst/>
                <a:latin typeface="Proxima Nova"/>
              </a:rPr>
              <a:t> for more details and </a:t>
            </a:r>
            <a:r>
              <a:rPr lang="en-US" sz="1200" b="0" i="1" u="none" strike="noStrike">
                <a:solidFill>
                  <a:schemeClr val="accent1"/>
                </a:solidFill>
                <a:effectLst/>
                <a:latin typeface="Proxima Nova"/>
                <a:hlinkClick r:id="rId4">
                  <a:extLst>
                    <a:ext uri="{A12FA001-AC4F-418D-AE19-62706E023703}">
                      <ahyp:hlinkClr xmlns:ahyp="http://schemas.microsoft.com/office/drawing/2018/hyperlinkcolor" val="tx"/>
                    </a:ext>
                  </a:extLst>
                </a:hlinkClick>
              </a:rPr>
              <a:t>here</a:t>
            </a:r>
            <a:r>
              <a:rPr lang="en-US" sz="1200" b="0" i="1">
                <a:solidFill>
                  <a:schemeClr val="accent1"/>
                </a:solidFill>
                <a:effectLst/>
                <a:latin typeface="Proxima Nova"/>
              </a:rPr>
              <a:t> for the workaround process*</a:t>
            </a:r>
            <a:endParaRPr lang="en-US" sz="1200" b="0" i="0">
              <a:solidFill>
                <a:schemeClr val="accent1"/>
              </a:solidFill>
              <a:effectLst/>
              <a:latin typeface="Proxima Nova"/>
            </a:endParaRPr>
          </a:p>
          <a:p>
            <a:endParaRPr lang="en-US"/>
          </a:p>
        </p:txBody>
      </p:sp>
      <p:sp>
        <p:nvSpPr>
          <p:cNvPr id="4" name="Slide Number Placeholder 3"/>
          <p:cNvSpPr>
            <a:spLocks noGrp="1"/>
          </p:cNvSpPr>
          <p:nvPr>
            <p:ph type="sldNum" sz="quarter" idx="5"/>
          </p:nvPr>
        </p:nvSpPr>
        <p:spPr/>
        <p:txBody>
          <a:bodyPr/>
          <a:lstStyle/>
          <a:p>
            <a:pPr>
              <a:defRPr/>
            </a:pPr>
            <a:fld id="{F97EACA1-4FD1-44FC-BFBF-2A7D785EF41B}" type="slidenum">
              <a:rPr lang="en-US" smtClean="0"/>
              <a:pPr>
                <a:defRPr/>
              </a:pPr>
              <a:t>38</a:t>
            </a:fld>
            <a:endParaRPr lang="en-US"/>
          </a:p>
        </p:txBody>
      </p:sp>
    </p:spTree>
    <p:extLst>
      <p:ext uri="{BB962C8B-B14F-4D97-AF65-F5344CB8AC3E}">
        <p14:creationId xmlns:p14="http://schemas.microsoft.com/office/powerpoint/2010/main" val="40375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a:solidFill>
                  <a:srgbClr val="252525"/>
                </a:solidFill>
                <a:effectLst/>
                <a:latin typeface="proxima_nova"/>
              </a:rPr>
              <a:t>The project performance verification process is initiated by the partner’s PFR submission and is led by programme personnel with support from the MFT, including the results managers. Using the project performance verification template (PMC02) in PROMS, the MFT reviews all implementation monitoring findings. This includes a desk review, </a:t>
            </a:r>
            <a:r>
              <a:rPr lang="en-US" b="0" i="0" err="1">
                <a:solidFill>
                  <a:srgbClr val="252525"/>
                </a:solidFill>
                <a:effectLst/>
                <a:latin typeface="proxima_nova"/>
              </a:rPr>
              <a:t>analysing</a:t>
            </a:r>
            <a:r>
              <a:rPr lang="en-US" b="0" i="0">
                <a:solidFill>
                  <a:srgbClr val="252525"/>
                </a:solidFill>
                <a:effectLst/>
                <a:latin typeface="proxima_nova"/>
              </a:rPr>
              <a:t> all challenges, recommendations and/or accreditations from on-site and remote monitoring (joint or otherwise), raised by UNHCR and/or partners. </a:t>
            </a:r>
          </a:p>
          <a:p>
            <a:pPr algn="l"/>
            <a:endParaRPr lang="en-US" b="0" i="0">
              <a:solidFill>
                <a:srgbClr val="252525"/>
              </a:solidFill>
              <a:effectLst/>
              <a:latin typeface="proxima_nova"/>
            </a:endParaRPr>
          </a:p>
          <a:p>
            <a:pPr algn="l"/>
            <a:r>
              <a:rPr lang="en-US" b="0" i="0">
                <a:solidFill>
                  <a:srgbClr val="252525"/>
                </a:solidFill>
                <a:effectLst/>
                <a:latin typeface="proxima_nova"/>
              </a:rPr>
              <a:t>The process takes into consideration the indicator data reported by the partner against the targets established in the project workplan. Programme personnel upload a copy of the reported indicator data within the PMC02 to assess the overall progress against implementation, which is separate from the validation of the individual reported values, carried out by the results manager. This is critical also for financial verification when the expenditure rate is considered against the overall progress. </a:t>
            </a:r>
          </a:p>
          <a:p>
            <a:pPr algn="l"/>
            <a:endParaRPr lang="en-US" b="0" i="0">
              <a:solidFill>
                <a:srgbClr val="252525"/>
              </a:solidFill>
              <a:effectLst/>
              <a:latin typeface="proxima_nova"/>
            </a:endParaRPr>
          </a:p>
          <a:p>
            <a:pPr algn="l"/>
            <a:r>
              <a:rPr lang="en-US" b="0" i="0">
                <a:solidFill>
                  <a:srgbClr val="252525"/>
                </a:solidFill>
                <a:effectLst/>
                <a:latin typeface="proxima_nova"/>
              </a:rPr>
              <a:t>Project performance verification also includes reviewing the feedback provided by the communities receiving assistance as part of the partner’s activities or services. </a:t>
            </a:r>
          </a:p>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39</a:t>
            </a:fld>
            <a:endParaRPr lang="de-CH"/>
          </a:p>
        </p:txBody>
      </p:sp>
    </p:spTree>
    <p:extLst>
      <p:ext uri="{BB962C8B-B14F-4D97-AF65-F5344CB8AC3E}">
        <p14:creationId xmlns:p14="http://schemas.microsoft.com/office/powerpoint/2010/main" val="157889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99C7E4"/>
              </a:buClr>
              <a:buFont typeface="Wingdings" panose="05000000000000000000" pitchFamily="2" charset="2"/>
              <a:buChar char="§"/>
            </a:pPr>
            <a:r>
              <a:rPr lang="en-US" sz="1200" b="1" i="0">
                <a:solidFill>
                  <a:srgbClr val="252525"/>
                </a:solidFill>
                <a:effectLst/>
                <a:latin typeface="Proxima Nova"/>
              </a:rPr>
              <a:t>Project financial verification</a:t>
            </a:r>
            <a:r>
              <a:rPr lang="en-US" sz="1200" b="0" i="0">
                <a:solidFill>
                  <a:srgbClr val="252525"/>
                </a:solidFill>
                <a:effectLst/>
                <a:latin typeface="Proxima Nova"/>
              </a:rPr>
              <a:t>, led by the project control function, involves reviewing financial supporting documents on-site or remotely to ensure the accuracy of reported expenses and legitimacy for requested reallocations (if applicable). </a:t>
            </a:r>
          </a:p>
          <a:p>
            <a:pPr algn="l">
              <a:buClr>
                <a:srgbClr val="99C7E4"/>
              </a:buClr>
              <a:buFont typeface="Wingdings" panose="05000000000000000000" pitchFamily="2" charset="2"/>
              <a:buChar char="§"/>
            </a:pPr>
            <a:r>
              <a:rPr lang="en-US" sz="1200" b="0" i="0">
                <a:solidFill>
                  <a:srgbClr val="252525"/>
                </a:solidFill>
                <a:effectLst/>
                <a:latin typeface="Proxima Nova"/>
              </a:rPr>
              <a:t>UNHCR only uses remote financial verification in exceptional circumstances for partners with an ICA/Q low-risk rating, and/or in cases where recent project financial verifications have not reported weaknesses, with justification documented within the financial verification template (PMC03) in PROMS. </a:t>
            </a:r>
          </a:p>
          <a:p>
            <a:pPr algn="l">
              <a:buClr>
                <a:srgbClr val="99C7E4"/>
              </a:buClr>
              <a:buFont typeface="Wingdings" panose="05000000000000000000" pitchFamily="2" charset="2"/>
              <a:buChar char="§"/>
            </a:pPr>
            <a:r>
              <a:rPr lang="en-US" sz="1200" b="0" i="0">
                <a:solidFill>
                  <a:srgbClr val="252525"/>
                </a:solidFill>
                <a:effectLst/>
                <a:latin typeface="Proxima Nova"/>
              </a:rPr>
              <a:t>UNHCR may conduct a short project financial verification (PMC03 short form) for interim PFRs, with expenses included in the next scheduled standard verification (PMC03 long form).</a:t>
            </a:r>
          </a:p>
          <a:p>
            <a:pPr algn="l">
              <a:buClr>
                <a:srgbClr val="99C7E4"/>
              </a:buClr>
              <a:buFont typeface="Wingdings" panose="05000000000000000000" pitchFamily="2" charset="2"/>
              <a:buChar char="§"/>
            </a:pPr>
            <a:r>
              <a:rPr lang="en-US" sz="1200" b="0" i="0">
                <a:solidFill>
                  <a:srgbClr val="252525"/>
                </a:solidFill>
                <a:effectLst/>
                <a:latin typeface="Proxima Nova"/>
              </a:rPr>
              <a:t>The next prepayment for a partner is not released before the financial report is verified. In case of exceptional circumstances when there is a compelling reason to release the next financial prepayment without verifying the accuracy of the prior performance and financial reports, the project workplan signatory documents and signs the justification.</a:t>
            </a:r>
          </a:p>
          <a:p>
            <a:pPr algn="l">
              <a:buClr>
                <a:srgbClr val="99C7E4"/>
              </a:buClr>
              <a:buFont typeface="Wingdings" panose="05000000000000000000" pitchFamily="2" charset="2"/>
              <a:buChar char="§"/>
            </a:pPr>
            <a:r>
              <a:rPr lang="en-US" sz="1200" b="0" i="0">
                <a:solidFill>
                  <a:srgbClr val="252525"/>
                </a:solidFill>
                <a:effectLst/>
                <a:latin typeface="Proxima Nova"/>
              </a:rPr>
              <a:t>The monitoring of expenditure in relation to the rate of project implementation is a key aspect of ensuring that the project is under proper financial control. The project financial verification of each partner’s PFR completed by UNHCR is critical and the project control function needs to approve it before UNHCR releases the next prepayment of funds.</a:t>
            </a:r>
          </a:p>
        </p:txBody>
      </p:sp>
      <p:sp>
        <p:nvSpPr>
          <p:cNvPr id="4" name="Slide Number Placeholder 3"/>
          <p:cNvSpPr>
            <a:spLocks noGrp="1"/>
          </p:cNvSpPr>
          <p:nvPr>
            <p:ph type="sldNum" sz="quarter" idx="5"/>
          </p:nvPr>
        </p:nvSpPr>
        <p:spPr/>
        <p:txBody>
          <a:bodyPr/>
          <a:lstStyle/>
          <a:p>
            <a:pPr>
              <a:defRPr/>
            </a:pPr>
            <a:fld id="{F97EACA1-4FD1-44FC-BFBF-2A7D785EF41B}" type="slidenum">
              <a:rPr lang="en-US" smtClean="0"/>
              <a:pPr>
                <a:defRPr/>
              </a:pPr>
              <a:t>40</a:t>
            </a:fld>
            <a:endParaRPr lang="en-US"/>
          </a:p>
        </p:txBody>
      </p:sp>
    </p:spTree>
    <p:extLst>
      <p:ext uri="{BB962C8B-B14F-4D97-AF65-F5344CB8AC3E}">
        <p14:creationId xmlns:p14="http://schemas.microsoft.com/office/powerpoint/2010/main" val="2276390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2C71D-D1B7-4B30-9006-07BE7570F67B}" type="slidenum">
              <a:rPr lang="en-GB" smtClean="0"/>
              <a:t>41</a:t>
            </a:fld>
            <a:endParaRPr lang="en-GB"/>
          </a:p>
        </p:txBody>
      </p:sp>
    </p:spTree>
    <p:extLst>
      <p:ext uri="{BB962C8B-B14F-4D97-AF65-F5344CB8AC3E}">
        <p14:creationId xmlns:p14="http://schemas.microsoft.com/office/powerpoint/2010/main" val="3906641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2C71D-D1B7-4B30-9006-07BE7570F67B}" type="slidenum">
              <a:rPr lang="en-GB" smtClean="0"/>
              <a:t>42</a:t>
            </a:fld>
            <a:endParaRPr lang="en-GB"/>
          </a:p>
        </p:txBody>
      </p:sp>
    </p:spTree>
    <p:extLst>
      <p:ext uri="{BB962C8B-B14F-4D97-AF65-F5344CB8AC3E}">
        <p14:creationId xmlns:p14="http://schemas.microsoft.com/office/powerpoint/2010/main" val="2504879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A699-EA35-4545-8515-E1CCD6EC863A}" type="slidenum">
              <a:rPr kumimoji="0" lang="de-CH"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CH"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23767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44</a:t>
            </a:fld>
            <a:endParaRPr lang="de-CH"/>
          </a:p>
        </p:txBody>
      </p:sp>
    </p:spTree>
    <p:extLst>
      <p:ext uri="{BB962C8B-B14F-4D97-AF65-F5344CB8AC3E}">
        <p14:creationId xmlns:p14="http://schemas.microsoft.com/office/powerpoint/2010/main" val="66416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b="0" i="0">
                <a:solidFill>
                  <a:srgbClr val="252525"/>
                </a:solidFill>
                <a:effectLst/>
                <a:latin typeface="proxima_nova"/>
              </a:rPr>
              <a:t>UNHCR ensures transparent and timely communication of monitoring findings and recommendations to partners and provides them with the opportunity to comment on the recommendations before a final decision is taken on any project modifications that have implications for the partnership.</a:t>
            </a:r>
          </a:p>
          <a:p>
            <a:endParaRPr lang="en-US" sz="1800" b="0" i="0">
              <a:solidFill>
                <a:srgbClr val="252525"/>
              </a:solidFill>
              <a:effectLst/>
              <a:latin typeface="proxima_nova"/>
            </a:endParaRPr>
          </a:p>
          <a:p>
            <a:r>
              <a:rPr lang="en-US" sz="1800" b="0" i="0">
                <a:solidFill>
                  <a:srgbClr val="252525"/>
                </a:solidFill>
                <a:effectLst/>
                <a:latin typeface="proxima_nova"/>
              </a:rPr>
              <a:t>When amending an existing project workplan, the operation considers firstly the partnership framework agreement (PFA) scope to ensure that an amendment to the partner’s project workplan is within the overall scope of the PFA in terms of the nature of activities, intended results and/or geographical region for which the partner was selected. An amendment to the project workplan has to be consistent with any limitations or conditions identified by the Implementation Programme Management Committee (IPMC) at the time when the partnership selection was endorsed. UNHCR discusses with the partner any concerns surrounding the potential change in the scope of work, or the subsequent impact on the partner’s capacity to deliver the work. If necessary, these concerns are referred to the IPMC and addressed before the signature of the amended project workplan</a:t>
            </a:r>
            <a:endParaRPr lang="en-GB" sz="1800">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45</a:t>
            </a:fld>
            <a:endParaRPr lang="de-CH"/>
          </a:p>
        </p:txBody>
      </p:sp>
    </p:spTree>
    <p:extLst>
      <p:ext uri="{BB962C8B-B14F-4D97-AF65-F5344CB8AC3E}">
        <p14:creationId xmlns:p14="http://schemas.microsoft.com/office/powerpoint/2010/main" val="326566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we can see the details of each phase </a:t>
            </a:r>
            <a:r>
              <a:rPr lang="en-GB" b="1"/>
              <a:t>and the relevant system. </a:t>
            </a:r>
            <a:r>
              <a:rPr lang="en-GB"/>
              <a:t>Some of these steps are done by the partner, some by UNHCR and some are done by both parties.</a:t>
            </a:r>
          </a:p>
          <a:p>
            <a:endParaRPr lang="en-GB"/>
          </a:p>
          <a:p>
            <a:r>
              <a:rPr lang="en-GB"/>
              <a:t>For this presentation, we are concerned with the implementation monitoring and project adjustments, and in the slide we can see all components that are completed during this process.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95099-63D2-492B-B9B4-AF9D21FA73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25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i="0">
                <a:solidFill>
                  <a:srgbClr val="252525"/>
                </a:solidFill>
                <a:effectLst/>
                <a:latin typeface="proxima_nova"/>
              </a:rPr>
              <a:t>UNHCR ensures transparent and timely communication of monitoring findings and recommendations to partners and provides them with the opportunity to comment on the recommendations before a final decision is taken on any project modifications that have implications for the partnership.</a:t>
            </a:r>
          </a:p>
          <a:p>
            <a:endParaRPr lang="en-US" sz="1200" b="0" i="0">
              <a:solidFill>
                <a:srgbClr val="252525"/>
              </a:solidFill>
              <a:effectLst/>
              <a:latin typeface="proxima_nova"/>
            </a:endParaRPr>
          </a:p>
          <a:p>
            <a:r>
              <a:rPr lang="en-US" sz="1200" b="0" i="0">
                <a:solidFill>
                  <a:srgbClr val="252525"/>
                </a:solidFill>
                <a:effectLst/>
                <a:latin typeface="proxima_nova"/>
              </a:rPr>
              <a:t>When amending an existing project workplan, the operation considers firstly the partnership framework agreement (PFA) scope to ensure that an amendment to the partner’s project workplan is within the overall scope of the PFA in terms of the nature of activities, intended results and/or geographical region for which the partner was selected. An amendment to the project workplan has to be consistent with any limitations or conditions identified by the Implementation Programme Management Committee (IPMC) at the time when the partnership selection was endorsed. UNHCR discusses with the partner any concerns surrounding the potential change in the scope of work, or the subsequent impact on the partner’s capacity to deliver the work. If necessary, these concerns are referred to the IPMC and addressed before the signature of the amended project workplan</a:t>
            </a:r>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46</a:t>
            </a:fld>
            <a:endParaRPr lang="de-CH"/>
          </a:p>
        </p:txBody>
      </p:sp>
    </p:spTree>
    <p:extLst>
      <p:ext uri="{BB962C8B-B14F-4D97-AF65-F5344CB8AC3E}">
        <p14:creationId xmlns:p14="http://schemas.microsoft.com/office/powerpoint/2010/main" val="2172106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i="0">
                <a:solidFill>
                  <a:srgbClr val="252525"/>
                </a:solidFill>
                <a:effectLst/>
                <a:latin typeface="proxima_nova"/>
              </a:rPr>
              <a:t>UNHCR ensures transparent and timely communication of monitoring findings and recommendations to partners and provides them with the opportunity to comment on the recommendations before a final decision is taken on any project modifications that have implications for the partnership.</a:t>
            </a:r>
          </a:p>
          <a:p>
            <a:endParaRPr lang="en-US" sz="1200" b="0" i="0">
              <a:solidFill>
                <a:srgbClr val="252525"/>
              </a:solidFill>
              <a:effectLst/>
              <a:latin typeface="proxima_nova"/>
            </a:endParaRPr>
          </a:p>
          <a:p>
            <a:r>
              <a:rPr lang="en-US" sz="1200" b="0" i="0">
                <a:solidFill>
                  <a:srgbClr val="252525"/>
                </a:solidFill>
                <a:effectLst/>
                <a:latin typeface="proxima_nova"/>
              </a:rPr>
              <a:t>When amending an existing project workplan, the operation considers firstly the partnership framework agreement (PFA) scope to ensure that an amendment to the partner’s project workplan is within the overall scope of the PFA in terms of the nature of activities, intended results and/or geographical region for which the partner was selected. An amendment to the project workplan has to be consistent with any limitations or conditions identified by the Implementation Programme Management Committee (IPMC) at the time when the partnership selection was endorsed. UNHCR discusses with the partner any concerns surrounding the potential change in the scope of work, or the subsequent impact on the partner’s capacity to deliver the work. If necessary, these concerns are referred to the IPMC and addressed before the signature of the amended project workplan</a:t>
            </a:r>
            <a:endParaRPr lang="en-GB">
              <a:cs typeface="Calibri"/>
            </a:endParaRPr>
          </a:p>
        </p:txBody>
      </p:sp>
      <p:sp>
        <p:nvSpPr>
          <p:cNvPr id="4" name="Espace réservé du numéro de diapositive 3"/>
          <p:cNvSpPr>
            <a:spLocks noGrp="1"/>
          </p:cNvSpPr>
          <p:nvPr>
            <p:ph type="sldNum" sz="quarter" idx="5"/>
          </p:nvPr>
        </p:nvSpPr>
        <p:spPr/>
        <p:txBody>
          <a:bodyPr/>
          <a:lstStyle/>
          <a:p>
            <a:fld id="{807BA699-EA35-4545-8515-E1CCD6EC863A}" type="slidenum">
              <a:rPr lang="de-CH" smtClean="0"/>
              <a:t>47</a:t>
            </a:fld>
            <a:endParaRPr lang="de-CH"/>
          </a:p>
        </p:txBody>
      </p:sp>
    </p:spTree>
    <p:extLst>
      <p:ext uri="{BB962C8B-B14F-4D97-AF65-F5344CB8AC3E}">
        <p14:creationId xmlns:p14="http://schemas.microsoft.com/office/powerpoint/2010/main" val="1317464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2C71D-D1B7-4B30-9006-07BE7570F67B}" type="slidenum">
              <a:rPr lang="en-GB" smtClean="0"/>
              <a:t>48</a:t>
            </a:fld>
            <a:endParaRPr lang="en-GB"/>
          </a:p>
        </p:txBody>
      </p:sp>
    </p:spTree>
    <p:extLst>
      <p:ext uri="{BB962C8B-B14F-4D97-AF65-F5344CB8AC3E}">
        <p14:creationId xmlns:p14="http://schemas.microsoft.com/office/powerpoint/2010/main" val="2762580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A699-EA35-4545-8515-E1CCD6EC863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217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A699-EA35-4545-8515-E1CCD6EC863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931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B2C71D-D1B7-4B30-9006-07BE7570F67B}" type="slidenum">
              <a:rPr lang="en-GB" smtClean="0"/>
              <a:t>51</a:t>
            </a:fld>
            <a:endParaRPr lang="en-GB"/>
          </a:p>
        </p:txBody>
      </p:sp>
    </p:spTree>
    <p:extLst>
      <p:ext uri="{BB962C8B-B14F-4D97-AF65-F5344CB8AC3E}">
        <p14:creationId xmlns:p14="http://schemas.microsoft.com/office/powerpoint/2010/main" val="27577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A699-EA35-4545-8515-E1CCD6EC863A}" type="slidenum">
              <a:rPr kumimoji="0" lang="de-CH"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CH"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640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lang="en-US" sz="1200" b="0" i="0">
              <a:solidFill>
                <a:srgbClr val="252525"/>
              </a:solidFill>
              <a:effectLst/>
              <a:latin typeface="proxima_nova"/>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A699-EA35-4545-8515-E1CCD6EC863A}" type="slidenum">
              <a:rPr kumimoji="0" lang="de-CH"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7734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807BA699-EA35-4545-8515-E1CCD6EC863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50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52525"/>
                </a:solidFill>
                <a:effectLst/>
                <a:latin typeface="proxima_nova"/>
              </a:rPr>
              <a:t>The monitoring of funded partner projects ensures the effective management of the partnership and the progress toward the operation’s planned results. A partner monitors its activities and reports on its performance and expenditure to UNHCR, who then verifies the partner’s reports by reviewing all information available. This verification aims to assess whether activities are progressing in accordance with the desired deadlines to the standard of quality required, and whether resources are being used for the intended purposes. </a:t>
            </a:r>
          </a:p>
          <a:p>
            <a:pPr algn="l"/>
            <a:endParaRPr lang="en-US" b="0" i="0">
              <a:solidFill>
                <a:srgbClr val="252525"/>
              </a:solidFill>
              <a:effectLst/>
              <a:latin typeface="proxima_nova"/>
            </a:endParaRPr>
          </a:p>
          <a:p>
            <a:pPr algn="l"/>
            <a:r>
              <a:rPr lang="en-US" b="0" i="0">
                <a:solidFill>
                  <a:srgbClr val="252525"/>
                </a:solidFill>
                <a:effectLst/>
                <a:latin typeface="proxima_nova"/>
              </a:rPr>
              <a:t>In addition to monitoring performance and expenditure, UNHCR ensures that a funded partner complies with the terms, responsibilities, and provisions of the project workplan, as well as with humanitarian and ethical standards. Compliance is assessed through external project audits, the </a:t>
            </a:r>
            <a:r>
              <a:rPr lang="en-US" b="0" i="0" u="none" strike="noStrike">
                <a:solidFill>
                  <a:srgbClr val="0072BC"/>
                </a:solidFill>
                <a:effectLst/>
                <a:latin typeface="proxima_nova"/>
                <a:hlinkClick r:id="rId3"/>
              </a:rPr>
              <a:t>UN Partner Portal (UNPP)</a:t>
            </a:r>
            <a:r>
              <a:rPr lang="en-US" b="0" i="0">
                <a:solidFill>
                  <a:srgbClr val="252525"/>
                </a:solidFill>
                <a:effectLst/>
                <a:latin typeface="proxima_nova"/>
              </a:rPr>
              <a:t> partner capacity and risk profile, and/or internal control assessments led by the project control function. Substantive concerns regarding the partner’s compliance are shared with other UN organizations through the UNPP’s “flag” system. These monitoring approaches enable UNHCR to effectively manage its partnerships and ensure that partners are meeting their obligations.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b="1" i="0">
              <a:solidFill>
                <a:srgbClr val="252525"/>
              </a:solidFill>
              <a:effectLst/>
              <a:latin typeface="proxima_nova"/>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b="1" i="0">
                <a:solidFill>
                  <a:srgbClr val="252525"/>
                </a:solidFill>
                <a:effectLst/>
                <a:latin typeface="proxima_nova"/>
              </a:rPr>
              <a:t>Higher-risk projects: </a:t>
            </a:r>
            <a:r>
              <a:rPr lang="en-US" b="0" i="0">
                <a:solidFill>
                  <a:srgbClr val="252525"/>
                </a:solidFill>
                <a:effectLst/>
                <a:latin typeface="proxima_nova"/>
              </a:rPr>
              <a:t>include those that have high costs relative to the operation’s operating level (OL), those with partners determined as high-risk during their internal control assessments or internal control questionnaire, projects of high strategic importance to the operation and cases where the monitoring of the project is already identified as a risk treatment in the operation’s annual Risk Register.</a:t>
            </a:r>
          </a:p>
          <a:p>
            <a:endParaRPr lang="en-US"/>
          </a:p>
          <a:p>
            <a:endParaRPr lang="en-ZA"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A699-EA35-4545-8515-E1CCD6EC863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74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lang="en-US" sz="1200" b="0" i="0">
              <a:solidFill>
                <a:srgbClr val="252525"/>
              </a:solidFill>
              <a:effectLst/>
              <a:latin typeface="proxima_nova"/>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A699-EA35-4545-8515-E1CCD6EC863A}" type="slidenum">
              <a:rPr kumimoji="0" lang="de-CH"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31115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7387DDD-BE53-94FD-B08B-FB16110B9F96}"/>
              </a:ext>
            </a:extLst>
          </p:cNvPr>
          <p:cNvSpPr txBox="1">
            <a:spLocks noGrp="1"/>
          </p:cNvSpPr>
          <p:nvPr>
            <p:ph type="dt" sz="half" idx="10"/>
          </p:nvPr>
        </p:nvSpPr>
        <p:spPr>
          <a:ln/>
        </p:spPr>
        <p:txBody>
          <a:bodyPr/>
          <a:lstStyle>
            <a:lvl1pPr>
              <a:defRPr/>
            </a:lvl1pPr>
          </a:lstStyle>
          <a:p>
            <a:pPr>
              <a:defRPr/>
            </a:pPr>
            <a:fld id="{AB98F34B-BD3C-4975-9E82-A75D15911610}" type="datetime1">
              <a:rPr lang="en-US"/>
              <a:pPr>
                <a:defRPr/>
              </a:pPr>
              <a:t>3/21/2024</a:t>
            </a:fld>
            <a:endParaRPr/>
          </a:p>
        </p:txBody>
      </p:sp>
      <p:sp>
        <p:nvSpPr>
          <p:cNvPr id="5" name="Footer Placeholder 4">
            <a:extLst>
              <a:ext uri="{FF2B5EF4-FFF2-40B4-BE49-F238E27FC236}">
                <a16:creationId xmlns:a16="http://schemas.microsoft.com/office/drawing/2014/main" id="{7DA6EEDE-AC75-D580-405D-7C5F389F2C15}"/>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6393625C-BD5D-8016-96D6-E8893958BC45}"/>
              </a:ext>
            </a:extLst>
          </p:cNvPr>
          <p:cNvSpPr txBox="1">
            <a:spLocks noGrp="1"/>
          </p:cNvSpPr>
          <p:nvPr>
            <p:ph type="sldNum" sz="quarter" idx="12"/>
          </p:nvPr>
        </p:nvSpPr>
        <p:spPr>
          <a:ln/>
        </p:spPr>
        <p:txBody>
          <a:bodyPr/>
          <a:lstStyle>
            <a:lvl1pPr>
              <a:defRPr/>
            </a:lvl1pPr>
          </a:lstStyle>
          <a:p>
            <a:pPr>
              <a:defRPr/>
            </a:pPr>
            <a:fld id="{DFF247E1-7AD7-44F4-8F31-2F49E5F006FD}" type="slidenum">
              <a:rPr/>
              <a:pPr>
                <a:defRPr/>
              </a:pPr>
              <a:t>‹#›</a:t>
            </a:fld>
            <a:endParaRPr/>
          </a:p>
        </p:txBody>
      </p:sp>
    </p:spTree>
    <p:extLst>
      <p:ext uri="{BB962C8B-B14F-4D97-AF65-F5344CB8AC3E}">
        <p14:creationId xmlns:p14="http://schemas.microsoft.com/office/powerpoint/2010/main" val="372149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ZA"/>
          </a:p>
        </p:txBody>
      </p:sp>
      <p:sp>
        <p:nvSpPr>
          <p:cNvPr id="3" name="Picture Placeholder 2"/>
          <p:cNvSpPr txBox="1">
            <a:spLocks noGrp="1"/>
          </p:cNvSpPr>
          <p:nvPr>
            <p:ph type="pic" idx="1"/>
          </p:nvPr>
        </p:nvSpPr>
        <p:spPr>
          <a:xfrm>
            <a:off x="5183184" y="987423"/>
            <a:ext cx="6172200" cy="4873623"/>
          </a:xfrm>
        </p:spPr>
        <p:txBody>
          <a:bodyPr>
            <a:normAutofit/>
          </a:bodyPr>
          <a:lstStyle>
            <a:lvl1pPr marL="0" indent="0">
              <a:buNone/>
              <a:defRPr lang="en-ZA" sz="3200"/>
            </a:lvl1pPr>
          </a:lstStyle>
          <a:p>
            <a:pPr lvl="0"/>
            <a:endParaRPr lang="en-ZA" noProof="0"/>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F6D3CFAE-073A-8BAF-7038-E9DE286AF33E}"/>
              </a:ext>
            </a:extLst>
          </p:cNvPr>
          <p:cNvSpPr txBox="1">
            <a:spLocks noGrp="1"/>
          </p:cNvSpPr>
          <p:nvPr>
            <p:ph type="dt" sz="half" idx="10"/>
          </p:nvPr>
        </p:nvSpPr>
        <p:spPr>
          <a:ln/>
        </p:spPr>
        <p:txBody>
          <a:bodyPr/>
          <a:lstStyle>
            <a:lvl1pPr>
              <a:defRPr/>
            </a:lvl1pPr>
          </a:lstStyle>
          <a:p>
            <a:pPr>
              <a:defRPr/>
            </a:pPr>
            <a:fld id="{86C14CFA-36C0-4099-A0A2-974DFA7CE77C}" type="datetime1">
              <a:rPr lang="en-US"/>
              <a:pPr>
                <a:defRPr/>
              </a:pPr>
              <a:t>3/21/2024</a:t>
            </a:fld>
            <a:endParaRPr/>
          </a:p>
        </p:txBody>
      </p:sp>
      <p:sp>
        <p:nvSpPr>
          <p:cNvPr id="6" name="Footer Placeholder 4">
            <a:extLst>
              <a:ext uri="{FF2B5EF4-FFF2-40B4-BE49-F238E27FC236}">
                <a16:creationId xmlns:a16="http://schemas.microsoft.com/office/drawing/2014/main" id="{95F4A144-C49E-ED15-8F94-13BE5A4CC699}"/>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838E7D6E-432B-32DD-E673-623756434C2E}"/>
              </a:ext>
            </a:extLst>
          </p:cNvPr>
          <p:cNvSpPr txBox="1">
            <a:spLocks noGrp="1"/>
          </p:cNvSpPr>
          <p:nvPr>
            <p:ph type="sldNum" sz="quarter" idx="12"/>
          </p:nvPr>
        </p:nvSpPr>
        <p:spPr>
          <a:ln/>
        </p:spPr>
        <p:txBody>
          <a:bodyPr/>
          <a:lstStyle>
            <a:lvl1pPr>
              <a:defRPr/>
            </a:lvl1pPr>
          </a:lstStyle>
          <a:p>
            <a:pPr>
              <a:defRPr/>
            </a:pPr>
            <a:fld id="{8D150658-977E-4703-AE4B-A61F00B9AA20}" type="slidenum">
              <a:rPr/>
              <a:pPr>
                <a:defRPr/>
              </a:pPr>
              <a:t>‹#›</a:t>
            </a:fld>
            <a:endParaRPr/>
          </a:p>
        </p:txBody>
      </p:sp>
    </p:spTree>
    <p:extLst>
      <p:ext uri="{BB962C8B-B14F-4D97-AF65-F5344CB8AC3E}">
        <p14:creationId xmlns:p14="http://schemas.microsoft.com/office/powerpoint/2010/main" val="413457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5617EB7-FE72-4BE2-3F3A-4A91CEAE8FC2}"/>
              </a:ext>
            </a:extLst>
          </p:cNvPr>
          <p:cNvSpPr txBox="1">
            <a:spLocks noGrp="1"/>
          </p:cNvSpPr>
          <p:nvPr>
            <p:ph type="dt" sz="half" idx="10"/>
          </p:nvPr>
        </p:nvSpPr>
        <p:spPr>
          <a:ln/>
        </p:spPr>
        <p:txBody>
          <a:bodyPr/>
          <a:lstStyle>
            <a:lvl1pPr>
              <a:defRPr/>
            </a:lvl1pPr>
          </a:lstStyle>
          <a:p>
            <a:pPr>
              <a:defRPr/>
            </a:pPr>
            <a:fld id="{2BBA5442-55CD-40E2-B19E-75DDB0AD1134}" type="datetime1">
              <a:rPr lang="en-US"/>
              <a:pPr>
                <a:defRPr/>
              </a:pPr>
              <a:t>3/21/2024</a:t>
            </a:fld>
            <a:endParaRPr/>
          </a:p>
        </p:txBody>
      </p:sp>
      <p:sp>
        <p:nvSpPr>
          <p:cNvPr id="5" name="Footer Placeholder 4">
            <a:extLst>
              <a:ext uri="{FF2B5EF4-FFF2-40B4-BE49-F238E27FC236}">
                <a16:creationId xmlns:a16="http://schemas.microsoft.com/office/drawing/2014/main" id="{3AB9359A-2CD5-B0E1-CEEF-A61A099DEB39}"/>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159AE5D7-080C-EAF4-A419-0DFE01545A44}"/>
              </a:ext>
            </a:extLst>
          </p:cNvPr>
          <p:cNvSpPr txBox="1">
            <a:spLocks noGrp="1"/>
          </p:cNvSpPr>
          <p:nvPr>
            <p:ph type="sldNum" sz="quarter" idx="12"/>
          </p:nvPr>
        </p:nvSpPr>
        <p:spPr>
          <a:ln/>
        </p:spPr>
        <p:txBody>
          <a:bodyPr/>
          <a:lstStyle>
            <a:lvl1pPr>
              <a:defRPr/>
            </a:lvl1pPr>
          </a:lstStyle>
          <a:p>
            <a:pPr>
              <a:defRPr/>
            </a:pPr>
            <a:fld id="{9F23C3D7-2C7E-42AE-8BF7-443602FEF54D}" type="slidenum">
              <a:rPr/>
              <a:pPr>
                <a:defRPr/>
              </a:pPr>
              <a:t>‹#›</a:t>
            </a:fld>
            <a:endParaRPr/>
          </a:p>
        </p:txBody>
      </p:sp>
    </p:spTree>
    <p:extLst>
      <p:ext uri="{BB962C8B-B14F-4D97-AF65-F5344CB8AC3E}">
        <p14:creationId xmlns:p14="http://schemas.microsoft.com/office/powerpoint/2010/main" val="2723921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ZA"/>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8201852-4149-389D-FD02-88BDDF99BA66}"/>
              </a:ext>
            </a:extLst>
          </p:cNvPr>
          <p:cNvSpPr txBox="1">
            <a:spLocks noGrp="1"/>
          </p:cNvSpPr>
          <p:nvPr>
            <p:ph type="dt" sz="half" idx="10"/>
          </p:nvPr>
        </p:nvSpPr>
        <p:spPr>
          <a:ln/>
        </p:spPr>
        <p:txBody>
          <a:bodyPr/>
          <a:lstStyle>
            <a:lvl1pPr>
              <a:defRPr/>
            </a:lvl1pPr>
          </a:lstStyle>
          <a:p>
            <a:pPr>
              <a:defRPr/>
            </a:pPr>
            <a:fld id="{7F41683E-CAFA-49A7-9607-716B5F70A99D}" type="datetime1">
              <a:rPr lang="en-US"/>
              <a:pPr>
                <a:defRPr/>
              </a:pPr>
              <a:t>3/21/2024</a:t>
            </a:fld>
            <a:endParaRPr/>
          </a:p>
        </p:txBody>
      </p:sp>
      <p:sp>
        <p:nvSpPr>
          <p:cNvPr id="5" name="Footer Placeholder 4">
            <a:extLst>
              <a:ext uri="{FF2B5EF4-FFF2-40B4-BE49-F238E27FC236}">
                <a16:creationId xmlns:a16="http://schemas.microsoft.com/office/drawing/2014/main" id="{1A5FB140-BBA7-CB6F-F68E-6B9EBDAAA2E3}"/>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456EFF52-C815-87ED-22AC-C5F20B0C3C84}"/>
              </a:ext>
            </a:extLst>
          </p:cNvPr>
          <p:cNvSpPr txBox="1">
            <a:spLocks noGrp="1"/>
          </p:cNvSpPr>
          <p:nvPr>
            <p:ph type="sldNum" sz="quarter" idx="12"/>
          </p:nvPr>
        </p:nvSpPr>
        <p:spPr>
          <a:ln/>
        </p:spPr>
        <p:txBody>
          <a:bodyPr/>
          <a:lstStyle>
            <a:lvl1pPr>
              <a:defRPr/>
            </a:lvl1pPr>
          </a:lstStyle>
          <a:p>
            <a:pPr>
              <a:defRPr/>
            </a:pPr>
            <a:fld id="{6BF46ABA-DA70-4F56-A1CB-54B3BE1B81DD}" type="slidenum">
              <a:rPr/>
              <a:pPr>
                <a:defRPr/>
              </a:pPr>
              <a:t>‹#›</a:t>
            </a:fld>
            <a:endParaRPr/>
          </a:p>
        </p:txBody>
      </p:sp>
    </p:spTree>
    <p:extLst>
      <p:ext uri="{BB962C8B-B14F-4D97-AF65-F5344CB8AC3E}">
        <p14:creationId xmlns:p14="http://schemas.microsoft.com/office/powerpoint/2010/main" val="1377817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E00263-594E-8854-1646-35576914CC0A}"/>
              </a:ext>
            </a:extLst>
          </p:cNvPr>
          <p:cNvSpPr>
            <a:spLocks noGrp="1"/>
          </p:cNvSpPr>
          <p:nvPr>
            <p:ph type="title"/>
          </p:nvPr>
        </p:nvSpPr>
        <p:spPr/>
        <p:txBody>
          <a:bodyPr/>
          <a:lstStyle/>
          <a:p>
            <a:r>
              <a:rPr lang="en-US"/>
              <a:t>Click to edit Master title style</a:t>
            </a:r>
          </a:p>
        </p:txBody>
      </p:sp>
      <p:sp>
        <p:nvSpPr>
          <p:cNvPr id="8" name="Rettangolo 4">
            <a:extLst>
              <a:ext uri="{FF2B5EF4-FFF2-40B4-BE49-F238E27FC236}">
                <a16:creationId xmlns:a16="http://schemas.microsoft.com/office/drawing/2014/main" id="{52697727-8FFD-C36E-8D6B-8F7C1052BA30}"/>
              </a:ext>
            </a:extLst>
          </p:cNvPr>
          <p:cNvSpPr/>
          <p:nvPr userDrawn="1"/>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9" name="Picture 8" descr="A black and white logo&#10;&#10;Description automatically generated">
            <a:extLst>
              <a:ext uri="{FF2B5EF4-FFF2-40B4-BE49-F238E27FC236}">
                <a16:creationId xmlns:a16="http://schemas.microsoft.com/office/drawing/2014/main" id="{DC7D79CF-FE29-F208-DDDA-99263F86FD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Tree>
    <p:extLst>
      <p:ext uri="{BB962C8B-B14F-4D97-AF65-F5344CB8AC3E}">
        <p14:creationId xmlns:p14="http://schemas.microsoft.com/office/powerpoint/2010/main" val="10816517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ZA"/>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ZA"/>
          </a:p>
        </p:txBody>
      </p:sp>
      <p:sp>
        <p:nvSpPr>
          <p:cNvPr id="4" name="Date Placeholder 3">
            <a:extLst>
              <a:ext uri="{FF2B5EF4-FFF2-40B4-BE49-F238E27FC236}">
                <a16:creationId xmlns:a16="http://schemas.microsoft.com/office/drawing/2014/main" id="{B9814E4F-645F-782B-5650-A48C6EB199E2}"/>
              </a:ext>
            </a:extLst>
          </p:cNvPr>
          <p:cNvSpPr txBox="1">
            <a:spLocks noGrp="1"/>
          </p:cNvSpPr>
          <p:nvPr>
            <p:ph type="dt" sz="half" idx="10"/>
          </p:nvPr>
        </p:nvSpPr>
        <p:spPr>
          <a:ln/>
        </p:spPr>
        <p:txBody>
          <a:bodyPr/>
          <a:lstStyle>
            <a:lvl1pPr>
              <a:defRPr/>
            </a:lvl1pPr>
          </a:lstStyle>
          <a:p>
            <a:pPr>
              <a:defRPr/>
            </a:pPr>
            <a:fld id="{EA7054C8-CF12-4906-9E81-D945AE0DD543}" type="datetime1">
              <a:rPr lang="en-US"/>
              <a:pPr>
                <a:defRPr/>
              </a:pPr>
              <a:t>3/21/2024</a:t>
            </a:fld>
            <a:endParaRPr/>
          </a:p>
        </p:txBody>
      </p:sp>
      <p:sp>
        <p:nvSpPr>
          <p:cNvPr id="5" name="Footer Placeholder 4">
            <a:extLst>
              <a:ext uri="{FF2B5EF4-FFF2-40B4-BE49-F238E27FC236}">
                <a16:creationId xmlns:a16="http://schemas.microsoft.com/office/drawing/2014/main" id="{F4B64A23-7666-DB7D-02D2-4C3B00FB3D20}"/>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07AB7121-76E2-CDE3-8C5A-D15329F2D823}"/>
              </a:ext>
            </a:extLst>
          </p:cNvPr>
          <p:cNvSpPr txBox="1">
            <a:spLocks noGrp="1"/>
          </p:cNvSpPr>
          <p:nvPr>
            <p:ph type="sldNum" sz="quarter" idx="12"/>
          </p:nvPr>
        </p:nvSpPr>
        <p:spPr>
          <a:ln/>
        </p:spPr>
        <p:txBody>
          <a:bodyPr/>
          <a:lstStyle>
            <a:lvl1pPr>
              <a:defRPr/>
            </a:lvl1pPr>
          </a:lstStyle>
          <a:p>
            <a:pPr>
              <a:defRPr/>
            </a:pPr>
            <a:fld id="{890C9145-00FE-449F-B23E-036F67636619}" type="slidenum">
              <a:rPr/>
              <a:pPr>
                <a:defRPr/>
              </a:pPr>
              <a:t>‹#›</a:t>
            </a:fld>
            <a:endParaRPr/>
          </a:p>
        </p:txBody>
      </p:sp>
    </p:spTree>
    <p:extLst>
      <p:ext uri="{BB962C8B-B14F-4D97-AF65-F5344CB8AC3E}">
        <p14:creationId xmlns:p14="http://schemas.microsoft.com/office/powerpoint/2010/main" val="208261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7387DDD-BE53-94FD-B08B-FB16110B9F96}"/>
              </a:ext>
            </a:extLst>
          </p:cNvPr>
          <p:cNvSpPr txBox="1">
            <a:spLocks noGrp="1"/>
          </p:cNvSpPr>
          <p:nvPr>
            <p:ph type="dt" sz="half" idx="10"/>
          </p:nvPr>
        </p:nvSpPr>
        <p:spPr>
          <a:ln/>
        </p:spPr>
        <p:txBody>
          <a:bodyPr/>
          <a:lstStyle>
            <a:lvl1pPr>
              <a:defRPr/>
            </a:lvl1pPr>
          </a:lstStyle>
          <a:p>
            <a:pPr>
              <a:defRPr/>
            </a:pPr>
            <a:fld id="{AB98F34B-BD3C-4975-9E82-A75D15911610}" type="datetime1">
              <a:rPr lang="en-US"/>
              <a:pPr>
                <a:defRPr/>
              </a:pPr>
              <a:t>3/21/2024</a:t>
            </a:fld>
            <a:endParaRPr/>
          </a:p>
        </p:txBody>
      </p:sp>
      <p:sp>
        <p:nvSpPr>
          <p:cNvPr id="5" name="Footer Placeholder 4">
            <a:extLst>
              <a:ext uri="{FF2B5EF4-FFF2-40B4-BE49-F238E27FC236}">
                <a16:creationId xmlns:a16="http://schemas.microsoft.com/office/drawing/2014/main" id="{7DA6EEDE-AC75-D580-405D-7C5F389F2C15}"/>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6393625C-BD5D-8016-96D6-E8893958BC45}"/>
              </a:ext>
            </a:extLst>
          </p:cNvPr>
          <p:cNvSpPr txBox="1">
            <a:spLocks noGrp="1"/>
          </p:cNvSpPr>
          <p:nvPr>
            <p:ph type="sldNum" sz="quarter" idx="12"/>
          </p:nvPr>
        </p:nvSpPr>
        <p:spPr>
          <a:ln/>
        </p:spPr>
        <p:txBody>
          <a:bodyPr/>
          <a:lstStyle>
            <a:lvl1pPr>
              <a:defRPr/>
            </a:lvl1pPr>
          </a:lstStyle>
          <a:p>
            <a:pPr>
              <a:defRPr/>
            </a:pPr>
            <a:fld id="{DFF247E1-7AD7-44F4-8F31-2F49E5F006FD}" type="slidenum">
              <a:rPr/>
              <a:pPr>
                <a:defRPr/>
              </a:pPr>
              <a:t>‹#›</a:t>
            </a:fld>
            <a:endParaRPr/>
          </a:p>
        </p:txBody>
      </p:sp>
    </p:spTree>
    <p:extLst>
      <p:ext uri="{BB962C8B-B14F-4D97-AF65-F5344CB8AC3E}">
        <p14:creationId xmlns:p14="http://schemas.microsoft.com/office/powerpoint/2010/main" val="3721491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ZA"/>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D2069DCC-E341-75DE-04D7-64A18920816F}"/>
              </a:ext>
            </a:extLst>
          </p:cNvPr>
          <p:cNvSpPr txBox="1">
            <a:spLocks noGrp="1"/>
          </p:cNvSpPr>
          <p:nvPr>
            <p:ph type="dt" sz="half" idx="10"/>
          </p:nvPr>
        </p:nvSpPr>
        <p:spPr>
          <a:ln/>
        </p:spPr>
        <p:txBody>
          <a:bodyPr/>
          <a:lstStyle>
            <a:lvl1pPr>
              <a:defRPr/>
            </a:lvl1pPr>
          </a:lstStyle>
          <a:p>
            <a:pPr>
              <a:defRPr/>
            </a:pPr>
            <a:fld id="{DA63F6C6-DA3A-4EFE-955A-B5D40C989614}" type="datetime1">
              <a:rPr lang="en-US"/>
              <a:pPr>
                <a:defRPr/>
              </a:pPr>
              <a:t>3/21/2024</a:t>
            </a:fld>
            <a:endParaRPr/>
          </a:p>
        </p:txBody>
      </p:sp>
      <p:sp>
        <p:nvSpPr>
          <p:cNvPr id="5" name="Footer Placeholder 4">
            <a:extLst>
              <a:ext uri="{FF2B5EF4-FFF2-40B4-BE49-F238E27FC236}">
                <a16:creationId xmlns:a16="http://schemas.microsoft.com/office/drawing/2014/main" id="{044A7178-C1B5-D23F-AE99-E56E64ABE755}"/>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6A73A8AE-266B-F179-DF3A-4706E89F8807}"/>
              </a:ext>
            </a:extLst>
          </p:cNvPr>
          <p:cNvSpPr txBox="1">
            <a:spLocks noGrp="1"/>
          </p:cNvSpPr>
          <p:nvPr>
            <p:ph type="sldNum" sz="quarter" idx="12"/>
          </p:nvPr>
        </p:nvSpPr>
        <p:spPr>
          <a:ln/>
        </p:spPr>
        <p:txBody>
          <a:bodyPr/>
          <a:lstStyle>
            <a:lvl1pPr>
              <a:defRPr/>
            </a:lvl1pPr>
          </a:lstStyle>
          <a:p>
            <a:pPr>
              <a:defRPr/>
            </a:pPr>
            <a:fld id="{10556997-2C65-4B80-A627-BB4D8C70BD90}" type="slidenum">
              <a:rPr/>
              <a:pPr>
                <a:defRPr/>
              </a:pPr>
              <a:t>‹#›</a:t>
            </a:fld>
            <a:endParaRPr/>
          </a:p>
        </p:txBody>
      </p:sp>
    </p:spTree>
    <p:extLst>
      <p:ext uri="{BB962C8B-B14F-4D97-AF65-F5344CB8AC3E}">
        <p14:creationId xmlns:p14="http://schemas.microsoft.com/office/powerpoint/2010/main" val="121575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DB1420D3-E799-D96D-E53C-8E4EA26264A3}"/>
              </a:ext>
            </a:extLst>
          </p:cNvPr>
          <p:cNvSpPr txBox="1">
            <a:spLocks noGrp="1"/>
          </p:cNvSpPr>
          <p:nvPr>
            <p:ph type="dt" sz="half" idx="10"/>
          </p:nvPr>
        </p:nvSpPr>
        <p:spPr>
          <a:ln/>
        </p:spPr>
        <p:txBody>
          <a:bodyPr/>
          <a:lstStyle>
            <a:lvl1pPr>
              <a:defRPr/>
            </a:lvl1pPr>
          </a:lstStyle>
          <a:p>
            <a:pPr>
              <a:defRPr/>
            </a:pPr>
            <a:fld id="{72FBF32E-33E1-4AA6-98C8-B8ED5C3560B6}" type="datetime1">
              <a:rPr lang="en-US"/>
              <a:pPr>
                <a:defRPr/>
              </a:pPr>
              <a:t>3/21/2024</a:t>
            </a:fld>
            <a:endParaRPr/>
          </a:p>
        </p:txBody>
      </p:sp>
      <p:sp>
        <p:nvSpPr>
          <p:cNvPr id="6" name="Footer Placeholder 4">
            <a:extLst>
              <a:ext uri="{FF2B5EF4-FFF2-40B4-BE49-F238E27FC236}">
                <a16:creationId xmlns:a16="http://schemas.microsoft.com/office/drawing/2014/main" id="{595DB7ED-2D46-46C5-E027-A42F3FC0C54E}"/>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08C81E02-8807-F807-69CD-CA72DF5CE690}"/>
              </a:ext>
            </a:extLst>
          </p:cNvPr>
          <p:cNvSpPr txBox="1">
            <a:spLocks noGrp="1"/>
          </p:cNvSpPr>
          <p:nvPr>
            <p:ph type="sldNum" sz="quarter" idx="12"/>
          </p:nvPr>
        </p:nvSpPr>
        <p:spPr>
          <a:ln/>
        </p:spPr>
        <p:txBody>
          <a:bodyPr/>
          <a:lstStyle>
            <a:lvl1pPr>
              <a:defRPr/>
            </a:lvl1pPr>
          </a:lstStyle>
          <a:p>
            <a:pPr>
              <a:defRPr/>
            </a:pPr>
            <a:fld id="{487D1E02-15C1-49BF-9712-C54A7E407833}" type="slidenum">
              <a:rPr/>
              <a:pPr>
                <a:defRPr/>
              </a:pPr>
              <a:t>‹#›</a:t>
            </a:fld>
            <a:endParaRPr/>
          </a:p>
        </p:txBody>
      </p:sp>
    </p:spTree>
    <p:extLst>
      <p:ext uri="{BB962C8B-B14F-4D97-AF65-F5344CB8AC3E}">
        <p14:creationId xmlns:p14="http://schemas.microsoft.com/office/powerpoint/2010/main" val="338892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ZA"/>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22CD264D-001C-A657-D5BE-CF5DF332ACC4}"/>
              </a:ext>
            </a:extLst>
          </p:cNvPr>
          <p:cNvSpPr txBox="1">
            <a:spLocks noGrp="1"/>
          </p:cNvSpPr>
          <p:nvPr>
            <p:ph type="dt" sz="half" idx="10"/>
          </p:nvPr>
        </p:nvSpPr>
        <p:spPr>
          <a:ln/>
        </p:spPr>
        <p:txBody>
          <a:bodyPr/>
          <a:lstStyle>
            <a:lvl1pPr>
              <a:defRPr/>
            </a:lvl1pPr>
          </a:lstStyle>
          <a:p>
            <a:pPr>
              <a:defRPr/>
            </a:pPr>
            <a:fld id="{F46CFB2C-8E06-447E-B8F5-3E248A58976B}" type="datetime1">
              <a:rPr lang="en-US"/>
              <a:pPr>
                <a:defRPr/>
              </a:pPr>
              <a:t>3/21/2024</a:t>
            </a:fld>
            <a:endParaRPr/>
          </a:p>
        </p:txBody>
      </p:sp>
      <p:sp>
        <p:nvSpPr>
          <p:cNvPr id="8" name="Footer Placeholder 4">
            <a:extLst>
              <a:ext uri="{FF2B5EF4-FFF2-40B4-BE49-F238E27FC236}">
                <a16:creationId xmlns:a16="http://schemas.microsoft.com/office/drawing/2014/main" id="{F0414AE9-2910-2CEE-9463-E745944914F2}"/>
              </a:ext>
            </a:extLst>
          </p:cNvPr>
          <p:cNvSpPr txBox="1">
            <a:spLocks noGrp="1"/>
          </p:cNvSpPr>
          <p:nvPr>
            <p:ph type="ftr" sz="quarter" idx="11"/>
          </p:nvPr>
        </p:nvSpPr>
        <p:spPr>
          <a:ln/>
        </p:spPr>
        <p:txBody>
          <a:bodyPr/>
          <a:lstStyle>
            <a:lvl1pPr>
              <a:defRPr/>
            </a:lvl1pPr>
          </a:lstStyle>
          <a:p>
            <a:pPr>
              <a:defRPr/>
            </a:pPr>
            <a:endParaRPr/>
          </a:p>
        </p:txBody>
      </p:sp>
      <p:sp>
        <p:nvSpPr>
          <p:cNvPr id="9" name="Slide Number Placeholder 5">
            <a:extLst>
              <a:ext uri="{FF2B5EF4-FFF2-40B4-BE49-F238E27FC236}">
                <a16:creationId xmlns:a16="http://schemas.microsoft.com/office/drawing/2014/main" id="{D6B0967D-1FBA-9432-279D-9D8162E29729}"/>
              </a:ext>
            </a:extLst>
          </p:cNvPr>
          <p:cNvSpPr txBox="1">
            <a:spLocks noGrp="1"/>
          </p:cNvSpPr>
          <p:nvPr>
            <p:ph type="sldNum" sz="quarter" idx="12"/>
          </p:nvPr>
        </p:nvSpPr>
        <p:spPr>
          <a:ln/>
        </p:spPr>
        <p:txBody>
          <a:bodyPr/>
          <a:lstStyle>
            <a:lvl1pPr>
              <a:defRPr/>
            </a:lvl1pPr>
          </a:lstStyle>
          <a:p>
            <a:pPr>
              <a:defRPr/>
            </a:pPr>
            <a:fld id="{6E343D50-1CD5-4B12-A603-C0EBFD352532}" type="slidenum">
              <a:rPr/>
              <a:pPr>
                <a:defRPr/>
              </a:pPr>
              <a:t>‹#›</a:t>
            </a:fld>
            <a:endParaRPr/>
          </a:p>
        </p:txBody>
      </p:sp>
    </p:spTree>
    <p:extLst>
      <p:ext uri="{BB962C8B-B14F-4D97-AF65-F5344CB8AC3E}">
        <p14:creationId xmlns:p14="http://schemas.microsoft.com/office/powerpoint/2010/main" val="369967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Date Placeholder 3">
            <a:extLst>
              <a:ext uri="{FF2B5EF4-FFF2-40B4-BE49-F238E27FC236}">
                <a16:creationId xmlns:a16="http://schemas.microsoft.com/office/drawing/2014/main" id="{C54A8F2C-A2FA-7D69-24BE-B29C21612498}"/>
              </a:ext>
            </a:extLst>
          </p:cNvPr>
          <p:cNvSpPr txBox="1">
            <a:spLocks noGrp="1"/>
          </p:cNvSpPr>
          <p:nvPr>
            <p:ph type="dt" sz="half" idx="10"/>
          </p:nvPr>
        </p:nvSpPr>
        <p:spPr>
          <a:ln/>
        </p:spPr>
        <p:txBody>
          <a:bodyPr/>
          <a:lstStyle>
            <a:lvl1pPr>
              <a:defRPr/>
            </a:lvl1pPr>
          </a:lstStyle>
          <a:p>
            <a:pPr>
              <a:defRPr/>
            </a:pPr>
            <a:fld id="{E00265DF-5AC7-4B80-A343-6AFD222C17DB}" type="datetime1">
              <a:rPr lang="en-US"/>
              <a:pPr>
                <a:defRPr/>
              </a:pPr>
              <a:t>3/21/2024</a:t>
            </a:fld>
            <a:endParaRPr/>
          </a:p>
        </p:txBody>
      </p:sp>
      <p:sp>
        <p:nvSpPr>
          <p:cNvPr id="4" name="Footer Placeholder 4">
            <a:extLst>
              <a:ext uri="{FF2B5EF4-FFF2-40B4-BE49-F238E27FC236}">
                <a16:creationId xmlns:a16="http://schemas.microsoft.com/office/drawing/2014/main" id="{2522BE0A-6697-D129-F16F-9CA351BE58F7}"/>
              </a:ext>
            </a:extLst>
          </p:cNvPr>
          <p:cNvSpPr txBox="1">
            <a:spLocks noGrp="1"/>
          </p:cNvSpPr>
          <p:nvPr>
            <p:ph type="ftr" sz="quarter" idx="11"/>
          </p:nvPr>
        </p:nvSpPr>
        <p:spPr>
          <a:ln/>
        </p:spPr>
        <p:txBody>
          <a:bodyPr/>
          <a:lstStyle>
            <a:lvl1pPr>
              <a:defRPr/>
            </a:lvl1pPr>
          </a:lstStyle>
          <a:p>
            <a:pPr>
              <a:defRPr/>
            </a:pPr>
            <a:endParaRPr/>
          </a:p>
        </p:txBody>
      </p:sp>
      <p:sp>
        <p:nvSpPr>
          <p:cNvPr id="5" name="Slide Number Placeholder 5">
            <a:extLst>
              <a:ext uri="{FF2B5EF4-FFF2-40B4-BE49-F238E27FC236}">
                <a16:creationId xmlns:a16="http://schemas.microsoft.com/office/drawing/2014/main" id="{7DAA39D3-5711-C898-71EE-8EEDF7BF601B}"/>
              </a:ext>
            </a:extLst>
          </p:cNvPr>
          <p:cNvSpPr txBox="1">
            <a:spLocks noGrp="1"/>
          </p:cNvSpPr>
          <p:nvPr>
            <p:ph type="sldNum" sz="quarter" idx="12"/>
          </p:nvPr>
        </p:nvSpPr>
        <p:spPr>
          <a:ln/>
        </p:spPr>
        <p:txBody>
          <a:bodyPr/>
          <a:lstStyle>
            <a:lvl1pPr>
              <a:defRPr/>
            </a:lvl1pPr>
          </a:lstStyle>
          <a:p>
            <a:pPr>
              <a:defRPr/>
            </a:pPr>
            <a:fld id="{A6F97048-BCDC-4E00-9665-DAFAB8BB0D21}" type="slidenum">
              <a:rPr/>
              <a:pPr>
                <a:defRPr/>
              </a:pPr>
              <a:t>‹#›</a:t>
            </a:fld>
            <a:endParaRPr/>
          </a:p>
        </p:txBody>
      </p:sp>
    </p:spTree>
    <p:extLst>
      <p:ext uri="{BB962C8B-B14F-4D97-AF65-F5344CB8AC3E}">
        <p14:creationId xmlns:p14="http://schemas.microsoft.com/office/powerpoint/2010/main" val="101434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E31BC8-4368-72C9-10CE-0655CA7C0D97}"/>
              </a:ext>
            </a:extLst>
          </p:cNvPr>
          <p:cNvSpPr txBox="1">
            <a:spLocks noGrp="1"/>
          </p:cNvSpPr>
          <p:nvPr>
            <p:ph type="dt" sz="half" idx="10"/>
          </p:nvPr>
        </p:nvSpPr>
        <p:spPr>
          <a:ln/>
        </p:spPr>
        <p:txBody>
          <a:bodyPr/>
          <a:lstStyle>
            <a:lvl1pPr>
              <a:defRPr/>
            </a:lvl1pPr>
          </a:lstStyle>
          <a:p>
            <a:pPr>
              <a:defRPr/>
            </a:pPr>
            <a:fld id="{505229ED-F89B-470C-8CF8-F7C7173DDCA8}" type="datetime1">
              <a:rPr lang="en-US"/>
              <a:pPr>
                <a:defRPr/>
              </a:pPr>
              <a:t>3/21/2024</a:t>
            </a:fld>
            <a:endParaRPr/>
          </a:p>
        </p:txBody>
      </p:sp>
      <p:sp>
        <p:nvSpPr>
          <p:cNvPr id="3" name="Footer Placeholder 4">
            <a:extLst>
              <a:ext uri="{FF2B5EF4-FFF2-40B4-BE49-F238E27FC236}">
                <a16:creationId xmlns:a16="http://schemas.microsoft.com/office/drawing/2014/main" id="{171EDA48-8473-9B8D-DE68-C25A20BD8775}"/>
              </a:ext>
            </a:extLst>
          </p:cNvPr>
          <p:cNvSpPr txBox="1">
            <a:spLocks noGrp="1"/>
          </p:cNvSpPr>
          <p:nvPr>
            <p:ph type="ftr" sz="quarter" idx="11"/>
          </p:nvPr>
        </p:nvSpPr>
        <p:spPr>
          <a:ln/>
        </p:spPr>
        <p:txBody>
          <a:bodyPr/>
          <a:lstStyle>
            <a:lvl1pPr>
              <a:defRPr/>
            </a:lvl1pPr>
          </a:lstStyle>
          <a:p>
            <a:pPr>
              <a:defRPr/>
            </a:pPr>
            <a:endParaRPr/>
          </a:p>
        </p:txBody>
      </p:sp>
      <p:sp>
        <p:nvSpPr>
          <p:cNvPr id="4" name="Slide Number Placeholder 5">
            <a:extLst>
              <a:ext uri="{FF2B5EF4-FFF2-40B4-BE49-F238E27FC236}">
                <a16:creationId xmlns:a16="http://schemas.microsoft.com/office/drawing/2014/main" id="{5BCBAB02-D3B0-1062-69A4-0A6B9EE369CE}"/>
              </a:ext>
            </a:extLst>
          </p:cNvPr>
          <p:cNvSpPr txBox="1">
            <a:spLocks noGrp="1"/>
          </p:cNvSpPr>
          <p:nvPr>
            <p:ph type="sldNum" sz="quarter" idx="12"/>
          </p:nvPr>
        </p:nvSpPr>
        <p:spPr>
          <a:ln/>
        </p:spPr>
        <p:txBody>
          <a:bodyPr/>
          <a:lstStyle>
            <a:lvl1pPr>
              <a:defRPr/>
            </a:lvl1pPr>
          </a:lstStyle>
          <a:p>
            <a:pPr>
              <a:defRPr/>
            </a:pPr>
            <a:fld id="{F0AAA278-EEAE-4390-A38D-DF3B5069B597}" type="slidenum">
              <a:rPr/>
              <a:pPr>
                <a:defRPr/>
              </a:pPr>
              <a:t>‹#›</a:t>
            </a:fld>
            <a:endParaRPr/>
          </a:p>
        </p:txBody>
      </p:sp>
    </p:spTree>
    <p:extLst>
      <p:ext uri="{BB962C8B-B14F-4D97-AF65-F5344CB8AC3E}">
        <p14:creationId xmlns:p14="http://schemas.microsoft.com/office/powerpoint/2010/main" val="13196966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ZA"/>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D0ACAC6F-39D1-1CB6-16F4-68F7F4B0C9F4}"/>
              </a:ext>
            </a:extLst>
          </p:cNvPr>
          <p:cNvSpPr txBox="1">
            <a:spLocks noGrp="1"/>
          </p:cNvSpPr>
          <p:nvPr>
            <p:ph type="dt" sz="half" idx="10"/>
          </p:nvPr>
        </p:nvSpPr>
        <p:spPr>
          <a:ln/>
        </p:spPr>
        <p:txBody>
          <a:bodyPr/>
          <a:lstStyle>
            <a:lvl1pPr>
              <a:defRPr/>
            </a:lvl1pPr>
          </a:lstStyle>
          <a:p>
            <a:pPr>
              <a:defRPr/>
            </a:pPr>
            <a:fld id="{2BF21A3C-6EAC-40A0-85C3-BD94794449A7}" type="datetime1">
              <a:rPr lang="en-US"/>
              <a:pPr>
                <a:defRPr/>
              </a:pPr>
              <a:t>3/21/2024</a:t>
            </a:fld>
            <a:endParaRPr/>
          </a:p>
        </p:txBody>
      </p:sp>
      <p:sp>
        <p:nvSpPr>
          <p:cNvPr id="6" name="Footer Placeholder 4">
            <a:extLst>
              <a:ext uri="{FF2B5EF4-FFF2-40B4-BE49-F238E27FC236}">
                <a16:creationId xmlns:a16="http://schemas.microsoft.com/office/drawing/2014/main" id="{A832F25C-29C5-A93A-35D8-C556CC3F8BEE}"/>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46F1A79D-067F-1C3F-D4B9-7A49723BB21F}"/>
              </a:ext>
            </a:extLst>
          </p:cNvPr>
          <p:cNvSpPr txBox="1">
            <a:spLocks noGrp="1"/>
          </p:cNvSpPr>
          <p:nvPr>
            <p:ph type="sldNum" sz="quarter" idx="12"/>
          </p:nvPr>
        </p:nvSpPr>
        <p:spPr>
          <a:ln/>
        </p:spPr>
        <p:txBody>
          <a:bodyPr/>
          <a:lstStyle>
            <a:lvl1pPr>
              <a:defRPr/>
            </a:lvl1pPr>
          </a:lstStyle>
          <a:p>
            <a:pPr>
              <a:defRPr/>
            </a:pPr>
            <a:fld id="{C353A801-CBBC-4566-8A45-EE9CEFD2A950}" type="slidenum">
              <a:rPr/>
              <a:pPr>
                <a:defRPr/>
              </a:pPr>
              <a:t>‹#›</a:t>
            </a:fld>
            <a:endParaRPr/>
          </a:p>
        </p:txBody>
      </p:sp>
    </p:spTree>
    <p:extLst>
      <p:ext uri="{BB962C8B-B14F-4D97-AF65-F5344CB8AC3E}">
        <p14:creationId xmlns:p14="http://schemas.microsoft.com/office/powerpoint/2010/main" val="277573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073262E-1257-0AA6-9587-F120AEC1E323}"/>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9DAEB88A-A9CB-E564-1193-0FAC54DA9E79}"/>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DF917947-9D8C-D75E-DBAF-EBEA519783EA}"/>
              </a:ext>
            </a:extLst>
          </p:cNvPr>
          <p:cNvSpPr txBox="1">
            <a:spLocks noGrp="1"/>
          </p:cNvSpPr>
          <p:nvPr>
            <p:ph type="dt" sz="half" idx="2"/>
          </p:nvPr>
        </p:nvSpPr>
        <p:spPr>
          <a:xfrm>
            <a:off x="8382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ZA" sz="1200" b="0" i="0" u="none" strike="noStrike" kern="1200" cap="none" spc="0" baseline="0">
                <a:solidFill>
                  <a:srgbClr val="898989"/>
                </a:solidFill>
                <a:uFillTx/>
                <a:latin typeface="Calibri"/>
              </a:defRPr>
            </a:lvl1pPr>
          </a:lstStyle>
          <a:p>
            <a:pPr>
              <a:defRPr/>
            </a:pPr>
            <a:fld id="{65D45990-765F-4CF3-86B5-313B732D3AC6}" type="datetime1">
              <a:rPr lang="en-US"/>
              <a:pPr>
                <a:defRPr/>
              </a:pPr>
              <a:t>3/21/2024</a:t>
            </a:fld>
            <a:endParaRPr/>
          </a:p>
        </p:txBody>
      </p:sp>
      <p:sp>
        <p:nvSpPr>
          <p:cNvPr id="5" name="Footer Placeholder 4">
            <a:extLst>
              <a:ext uri="{FF2B5EF4-FFF2-40B4-BE49-F238E27FC236}">
                <a16:creationId xmlns:a16="http://schemas.microsoft.com/office/drawing/2014/main" id="{FA5381D1-12AF-E95B-0A6E-BC56946A628E}"/>
              </a:ext>
            </a:extLst>
          </p:cNvPr>
          <p:cNvSpPr txBox="1">
            <a:spLocks noGrp="1"/>
          </p:cNvSpPr>
          <p:nvPr>
            <p:ph type="ftr" sz="quarter" idx="3"/>
          </p:nvPr>
        </p:nvSpPr>
        <p:spPr>
          <a:xfrm>
            <a:off x="4038600" y="6356350"/>
            <a:ext cx="41148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ZA" sz="1200" b="0" i="0" u="none" strike="noStrike" kern="1200" cap="none" spc="0" baseline="0">
                <a:solidFill>
                  <a:srgbClr val="898989"/>
                </a:solidFill>
                <a:uFillTx/>
                <a:latin typeface="Calibri"/>
              </a:defRPr>
            </a:lvl1pPr>
          </a:lstStyle>
          <a:p>
            <a:pPr>
              <a:defRPr/>
            </a:pPr>
            <a:endParaRPr/>
          </a:p>
        </p:txBody>
      </p:sp>
      <p:sp>
        <p:nvSpPr>
          <p:cNvPr id="6" name="Slide Number Placeholder 5">
            <a:extLst>
              <a:ext uri="{FF2B5EF4-FFF2-40B4-BE49-F238E27FC236}">
                <a16:creationId xmlns:a16="http://schemas.microsoft.com/office/drawing/2014/main" id="{C74E55DD-11B7-B1E4-D618-7D45CDD2E823}"/>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ZA" sz="1200" b="0" i="0" u="none" strike="noStrike" kern="1200" cap="none" spc="0" baseline="0">
                <a:solidFill>
                  <a:srgbClr val="898989"/>
                </a:solidFill>
                <a:uFillTx/>
                <a:latin typeface="Calibri"/>
              </a:defRPr>
            </a:lvl1pPr>
          </a:lstStyle>
          <a:p>
            <a:pPr>
              <a:defRPr/>
            </a:pPr>
            <a:fld id="{EBB28AA5-2AE4-4B2A-9C2A-AB902C70DB32}"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50" r:id="rId1"/>
    <p:sldLayoutId id="2147483682" r:id="rId2"/>
    <p:sldLayoutId id="2147483683" r:id="rId3"/>
    <p:sldLayoutId id="2147483684" r:id="rId4"/>
    <p:sldLayoutId id="2147483685" r:id="rId5"/>
    <p:sldLayoutId id="2147483686"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slow"/>
  <p:txStyles>
    <p:titleStyle>
      <a:lvl1pPr algn="l" rtl="0" eaLnBrk="0" fontAlgn="base" hangingPunct="0">
        <a:lnSpc>
          <a:spcPct val="90000"/>
        </a:lnSpc>
        <a:spcBef>
          <a:spcPct val="0"/>
        </a:spcBef>
        <a:spcAft>
          <a:spcPct val="0"/>
        </a:spcAft>
        <a:defRPr lang="en-US" sz="4400" kern="1200">
          <a:solidFill>
            <a:srgbClr val="000000"/>
          </a:solidFill>
          <a:latin typeface="Calibri Light"/>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5pPr>
      <a:lvl6pPr marL="457200" algn="l" rtl="0" eaLnBrk="0" fontAlgn="base">
        <a:lnSpc>
          <a:spcPct val="90000"/>
        </a:lnSpc>
        <a:spcBef>
          <a:spcPct val="0"/>
        </a:spcBef>
        <a:spcAft>
          <a:spcPct val="0"/>
        </a:spcAft>
        <a:defRPr sz="4400">
          <a:solidFill>
            <a:srgbClr val="000000"/>
          </a:solidFill>
          <a:latin typeface="Calibri Light" panose="020F0302020204030204" pitchFamily="34" charset="0"/>
        </a:defRPr>
      </a:lvl6pPr>
      <a:lvl7pPr marL="914400" algn="l" rtl="0" eaLnBrk="0" fontAlgn="base">
        <a:lnSpc>
          <a:spcPct val="90000"/>
        </a:lnSpc>
        <a:spcBef>
          <a:spcPct val="0"/>
        </a:spcBef>
        <a:spcAft>
          <a:spcPct val="0"/>
        </a:spcAft>
        <a:defRPr sz="4400">
          <a:solidFill>
            <a:srgbClr val="000000"/>
          </a:solidFill>
          <a:latin typeface="Calibri Light" panose="020F0302020204030204" pitchFamily="34" charset="0"/>
        </a:defRPr>
      </a:lvl7pPr>
      <a:lvl8pPr marL="1371600" algn="l" rtl="0" eaLnBrk="0" fontAlgn="base">
        <a:lnSpc>
          <a:spcPct val="90000"/>
        </a:lnSpc>
        <a:spcBef>
          <a:spcPct val="0"/>
        </a:spcBef>
        <a:spcAft>
          <a:spcPct val="0"/>
        </a:spcAft>
        <a:defRPr sz="4400">
          <a:solidFill>
            <a:srgbClr val="000000"/>
          </a:solidFill>
          <a:latin typeface="Calibri Light" panose="020F0302020204030204" pitchFamily="34" charset="0"/>
        </a:defRPr>
      </a:lvl8pPr>
      <a:lvl9pPr marL="1828800" algn="l" rtl="0" eaLnBrk="0" fontAlgn="base">
        <a:lnSpc>
          <a:spcPct val="90000"/>
        </a:lnSpc>
        <a:spcBef>
          <a:spcPct val="0"/>
        </a:spcBef>
        <a:spcAft>
          <a:spcPct val="0"/>
        </a:spcAft>
        <a:defRPr sz="4400">
          <a:solidFill>
            <a:srgbClr val="000000"/>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png"/><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image" Target="../media/image25.png"/><Relationship Id="rId5" Type="http://schemas.openxmlformats.org/officeDocument/2006/relationships/image" Target="../media/image1.png"/><Relationship Id="rId10" Type="http://schemas.microsoft.com/office/2007/relationships/diagramDrawing" Target="../diagrams/drawing1.xml"/><Relationship Id="rId4" Type="http://schemas.openxmlformats.org/officeDocument/2006/relationships/image" Target="../media/image9.sv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_msoanchor_1"/><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hyperlink" Target="#_msoanchor_1"/><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1.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42.png"/><Relationship Id="rId4" Type="http://schemas.microsoft.com/office/2007/relationships/hdphoto" Target="../media/hdphoto6.wdp"/><Relationship Id="rId9"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hyperlink" Target="#_msoanchor_1"/><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9.sv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microsoft.com/office/2018/10/relationships/comments" Target="../comments/modernComment_7FFFD51E_17E341A.xml"/><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1.png"/><Relationship Id="rId4" Type="http://schemas.openxmlformats.org/officeDocument/2006/relationships/image" Target="../media/image9.sv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9.sv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1.png"/><Relationship Id="rId4" Type="http://schemas.openxmlformats.org/officeDocument/2006/relationships/image" Target="../media/image9.sv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1.png"/><Relationship Id="rId4" Type="http://schemas.openxmlformats.org/officeDocument/2006/relationships/image" Target="../media/image9.svg"/></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hyperlink" Target="https://eur02.safelinks.protection.outlook.com/?url=https%3A%2F%2Fsupportcso.unpartnerportal.org%2Fhc%2Fen-us%2Fsections%2F360005310333-Learning-Materials&amp;data=05%7C02%7Ccarrolla%40unhcr.org%7C860695715f5644703daf08dc174b016c%7Ce5c37981666441348a0c6543d2af80be%7C0%7C0%7C638410858108081788%7CUnknown%7CTWFpbGZsb3d8eyJWIjoiMC4wLjAwMDAiLCJQIjoiV2luMzIiLCJBTiI6Ik1haWwiLCJXVCI6Mn0%3D%7C3000%7C%7C%7C&amp;sdata=xuNNP98CbZgg04AY6%2Fjprrmqf1nWjs%2FVjea7jR12ZW4%3D&amp;reserved=0" TargetMode="External"/><Relationship Id="rId3" Type="http://schemas.openxmlformats.org/officeDocument/2006/relationships/image" Target="../media/image8.png"/><Relationship Id="rId7" Type="http://schemas.openxmlformats.org/officeDocument/2006/relationships/hyperlink" Target="https://eur02.safelinks.protection.outlook.com/?url=https%3A%2F%2Fsupportcso.unpartnerportal.org%2Fhc%2Fen-us%2Fsections%2F360011949773-Partner-Templates&amp;data=05%7C02%7Ccarrolla%40unhcr.org%7C860695715f5644703daf08dc174b016c%7Ce5c37981666441348a0c6543d2af80be%7C0%7C0%7C638410858108081788%7CUnknown%7CTWFpbGZsb3d8eyJWIjoiMC4wLjAwMDAiLCJQIjoiV2luMzIiLCJBTiI6Ik1haWwiLCJXVCI6Mn0%3D%7C3000%7C%7C%7C&amp;sdata=zRmCoW2N41ytM0nPdgFQnkVsnCToExwle4eYJ5GK33k%3D&amp;reserved=0"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www.unhcr.org/media/unhcr-programme-handbook-partners" TargetMode="External"/><Relationship Id="rId5" Type="http://schemas.openxmlformats.org/officeDocument/2006/relationships/hyperlink" Target="https://www.unhcr.org/get-involved/work-us/funded-partners?auHash=Cz4zvqlyT1hckJk1Vx9kf2qopHjos8_YU2HgObBLngg" TargetMode="External"/><Relationship Id="rId10" Type="http://schemas.openxmlformats.org/officeDocument/2006/relationships/image" Target="../media/image50.png"/><Relationship Id="rId4" Type="http://schemas.openxmlformats.org/officeDocument/2006/relationships/image" Target="../media/image9.sv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9.sv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1.png"/><Relationship Id="rId4" Type="http://schemas.openxmlformats.org/officeDocument/2006/relationships/image" Target="../media/image9.sv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1AE22682-7702-4448-95D6-7AF37FEAF17B}"/>
              </a:ext>
            </a:extLst>
          </p:cNvPr>
          <p:cNvSpPr/>
          <p:nvPr/>
        </p:nvSpPr>
        <p:spPr bwMode="gray">
          <a:xfrm>
            <a:off x="-63954" y="-134711"/>
            <a:ext cx="12319907" cy="712742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tx1"/>
              </a:solidFill>
            </a:endParaRPr>
          </a:p>
        </p:txBody>
      </p:sp>
      <p:sp>
        <p:nvSpPr>
          <p:cNvPr id="8" name="Title 1">
            <a:extLst>
              <a:ext uri="{FF2B5EF4-FFF2-40B4-BE49-F238E27FC236}">
                <a16:creationId xmlns:a16="http://schemas.microsoft.com/office/drawing/2014/main" id="{68A18913-7172-FD43-AE9A-F45542E23A6B}"/>
              </a:ext>
            </a:extLst>
          </p:cNvPr>
          <p:cNvSpPr txBox="1">
            <a:spLocks/>
          </p:cNvSpPr>
          <p:nvPr/>
        </p:nvSpPr>
        <p:spPr>
          <a:xfrm>
            <a:off x="231783" y="2063089"/>
            <a:ext cx="7052574" cy="2842413"/>
          </a:xfrm>
          <a:prstGeom prst="rect">
            <a:avLst/>
          </a:prstGeom>
          <a:ln>
            <a:noFill/>
          </a:ln>
        </p:spPr>
        <p:txBody>
          <a:bodyPr anchor="ctr">
            <a:normAutofit fontScale="70000" lnSpcReduction="20000"/>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GB" sz="5100" b="1">
                <a:solidFill>
                  <a:schemeClr val="bg1"/>
                </a:solidFill>
                <a:latin typeface="Proxima Nova Extrabold" panose="02000506030000020004" pitchFamily="50" charset="0"/>
              </a:rPr>
              <a:t>P</a:t>
            </a:r>
            <a:r>
              <a:rPr lang="en-GB" sz="5100" b="1">
                <a:solidFill>
                  <a:schemeClr val="bg1"/>
                </a:solidFill>
                <a:latin typeface="Proxima Nova Thin" panose="02000506030000020004" pitchFamily="50" charset="0"/>
              </a:rPr>
              <a:t>roject</a:t>
            </a:r>
          </a:p>
          <a:p>
            <a:pPr marL="0" indent="0"/>
            <a:r>
              <a:rPr lang="en-GB" sz="5100" b="1">
                <a:solidFill>
                  <a:schemeClr val="bg1"/>
                </a:solidFill>
                <a:latin typeface="Proxima Nova Extrabold" panose="02000506030000020004" pitchFamily="50" charset="0"/>
              </a:rPr>
              <a:t>R</a:t>
            </a:r>
            <a:r>
              <a:rPr lang="en-GB" sz="5100" b="1">
                <a:solidFill>
                  <a:schemeClr val="bg1"/>
                </a:solidFill>
                <a:latin typeface="Proxima Nova Thin" panose="02000506030000020004" pitchFamily="50" charset="0"/>
              </a:rPr>
              <a:t>eporting</a:t>
            </a:r>
          </a:p>
          <a:p>
            <a:pPr marL="0" indent="0"/>
            <a:r>
              <a:rPr lang="en-GB" sz="5100" b="1">
                <a:solidFill>
                  <a:schemeClr val="bg1"/>
                </a:solidFill>
                <a:latin typeface="Proxima Nova Extrabold" panose="02000506030000020004" pitchFamily="50" charset="0"/>
              </a:rPr>
              <a:t>O</a:t>
            </a:r>
            <a:r>
              <a:rPr lang="en-GB" sz="5100" b="1">
                <a:solidFill>
                  <a:schemeClr val="bg1"/>
                </a:solidFill>
                <a:latin typeface="Proxima Nova Thin" panose="02000506030000020004" pitchFamily="50" charset="0"/>
              </a:rPr>
              <a:t>versight and </a:t>
            </a:r>
          </a:p>
          <a:p>
            <a:pPr marL="0" indent="0"/>
            <a:r>
              <a:rPr lang="en-GB" sz="5100" b="1">
                <a:solidFill>
                  <a:schemeClr val="bg1"/>
                </a:solidFill>
                <a:latin typeface="Proxima Nova Extrabold" panose="02000506030000020004" pitchFamily="50" charset="0"/>
              </a:rPr>
              <a:t>M</a:t>
            </a:r>
            <a:r>
              <a:rPr lang="en-GB" sz="5100" b="1">
                <a:solidFill>
                  <a:schemeClr val="bg1"/>
                </a:solidFill>
                <a:latin typeface="Proxima Nova Thin" panose="02000506030000020004" pitchFamily="50" charset="0"/>
              </a:rPr>
              <a:t>onitoring </a:t>
            </a:r>
          </a:p>
          <a:p>
            <a:pPr marL="0" indent="0"/>
            <a:r>
              <a:rPr lang="en-GB" sz="5100" b="1">
                <a:solidFill>
                  <a:schemeClr val="bg1"/>
                </a:solidFill>
                <a:latin typeface="Proxima Nova Extrabold" panose="02000506030000020004" pitchFamily="50" charset="0"/>
              </a:rPr>
              <a:t>S</a:t>
            </a:r>
            <a:r>
              <a:rPr lang="en-GB" sz="5100" b="1">
                <a:solidFill>
                  <a:schemeClr val="bg1"/>
                </a:solidFill>
                <a:latin typeface="Proxima Nova Thin" panose="02000506030000020004" pitchFamily="50" charset="0"/>
              </a:rPr>
              <a:t>olution</a:t>
            </a:r>
          </a:p>
          <a:p>
            <a:pPr marL="0" indent="0">
              <a:lnSpc>
                <a:spcPct val="70000"/>
              </a:lnSpc>
            </a:pPr>
            <a:r>
              <a:rPr lang="en-GB" sz="3600" b="1">
                <a:solidFill>
                  <a:schemeClr val="bg1"/>
                </a:solidFill>
                <a:latin typeface="Proxima Nova Thin" panose="02000506030000020004" pitchFamily="50" charset="0"/>
              </a:rPr>
              <a:t> </a:t>
            </a:r>
            <a:endParaRPr lang="en-GB" sz="1300" b="1">
              <a:solidFill>
                <a:schemeClr val="bg1"/>
              </a:solidFill>
              <a:latin typeface="Proxima Nova Thin" panose="02000506030000020004" pitchFamily="50" charset="0"/>
            </a:endParaRPr>
          </a:p>
          <a:p>
            <a:pPr marL="0" indent="0"/>
            <a:r>
              <a:rPr lang="en-US" sz="2000">
                <a:solidFill>
                  <a:schemeClr val="bg1"/>
                </a:solidFill>
                <a:latin typeface="Proxima Nova Light" panose="02000506030000020004" pitchFamily="50" charset="0"/>
              </a:rPr>
              <a:t>Working</a:t>
            </a:r>
            <a:r>
              <a:rPr lang="en-US" sz="2000" b="1">
                <a:solidFill>
                  <a:schemeClr val="bg1"/>
                </a:solidFill>
                <a:latin typeface="Proxima Nova Light" panose="02000506030000020004" pitchFamily="50" charset="0"/>
              </a:rPr>
              <a:t> better together</a:t>
            </a:r>
          </a:p>
        </p:txBody>
      </p:sp>
      <p:sp>
        <p:nvSpPr>
          <p:cNvPr id="11" name="Title 1">
            <a:extLst>
              <a:ext uri="{FF2B5EF4-FFF2-40B4-BE49-F238E27FC236}">
                <a16:creationId xmlns:a16="http://schemas.microsoft.com/office/drawing/2014/main" id="{86A3BD3A-AFAC-5943-BE7D-A5B85B9773E6}"/>
              </a:ext>
            </a:extLst>
          </p:cNvPr>
          <p:cNvSpPr txBox="1">
            <a:spLocks/>
          </p:cNvSpPr>
          <p:nvPr/>
        </p:nvSpPr>
        <p:spPr>
          <a:xfrm>
            <a:off x="231782" y="5640766"/>
            <a:ext cx="7052574" cy="1217233"/>
          </a:xfrm>
          <a:prstGeom prst="rect">
            <a:avLst/>
          </a:prstGeom>
        </p:spPr>
        <p:txBody>
          <a:bodyPr lIns="91440" tIns="45720" rIns="91440" bIns="45720" anchor="t">
            <a:normAutofit fontScale="92500" lnSpcReduction="10000"/>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r>
              <a:rPr lang="en-US" b="1">
                <a:solidFill>
                  <a:schemeClr val="bg1"/>
                </a:solidFill>
                <a:latin typeface="Proxima Nova Thin"/>
              </a:rPr>
              <a:t>Overview of Phase 2 &amp; 3: Implementation </a:t>
            </a:r>
            <a:br>
              <a:rPr lang="en-US" b="1">
                <a:latin typeface="Proxima Nova Thin"/>
              </a:rPr>
            </a:br>
            <a:r>
              <a:rPr lang="en-US" b="1">
                <a:solidFill>
                  <a:schemeClr val="bg1"/>
                </a:solidFill>
                <a:latin typeface="Proxima Nova Thin"/>
              </a:rPr>
              <a:t>monitoring and project adjustments</a:t>
            </a:r>
          </a:p>
          <a:p>
            <a:pPr marL="0" indent="0"/>
            <a:endParaRPr lang="en-US">
              <a:solidFill>
                <a:schemeClr val="bg1"/>
              </a:solidFill>
              <a:latin typeface="Proxima Nova Thin" panose="02000506030000020004" pitchFamily="50" charset="0"/>
            </a:endParaRPr>
          </a:p>
          <a:p>
            <a:pPr marL="0" indent="0"/>
            <a:r>
              <a:rPr lang="en-US" sz="1400">
                <a:solidFill>
                  <a:schemeClr val="bg1"/>
                </a:solidFill>
                <a:latin typeface="Proxima Nova Thin"/>
              </a:rPr>
              <a:t>February 2024</a:t>
            </a:r>
            <a:endParaRPr lang="en-US">
              <a:solidFill>
                <a:schemeClr val="bg1"/>
              </a:solidFill>
              <a:latin typeface="Proxima Nova Thin"/>
            </a:endParaRPr>
          </a:p>
        </p:txBody>
      </p:sp>
      <p:cxnSp>
        <p:nvCxnSpPr>
          <p:cNvPr id="16" name="Connettore 1 15">
            <a:extLst>
              <a:ext uri="{FF2B5EF4-FFF2-40B4-BE49-F238E27FC236}">
                <a16:creationId xmlns:a16="http://schemas.microsoft.com/office/drawing/2014/main" id="{0955901A-9ADF-B942-85FA-69F587BD3808}"/>
              </a:ext>
            </a:extLst>
          </p:cNvPr>
          <p:cNvCxnSpPr/>
          <p:nvPr/>
        </p:nvCxnSpPr>
        <p:spPr bwMode="gray">
          <a:xfrm>
            <a:off x="345684" y="5273134"/>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B06C3F34-1538-D744-84D4-E784FB8C9D02}"/>
              </a:ext>
            </a:extLst>
          </p:cNvPr>
          <p:cNvPicPr>
            <a:picLocks noChangeAspect="1"/>
          </p:cNvPicPr>
          <p:nvPr/>
        </p:nvPicPr>
        <p:blipFill>
          <a:blip r:embed="rId3"/>
          <a:stretch>
            <a:fillRect/>
          </a:stretch>
        </p:blipFill>
        <p:spPr>
          <a:xfrm>
            <a:off x="313425" y="421916"/>
            <a:ext cx="2463642" cy="593025"/>
          </a:xfrm>
          <a:prstGeom prst="rect">
            <a:avLst/>
          </a:prstGeom>
        </p:spPr>
      </p:pic>
      <p:sp>
        <p:nvSpPr>
          <p:cNvPr id="3" name="Ovale 2">
            <a:extLst>
              <a:ext uri="{FF2B5EF4-FFF2-40B4-BE49-F238E27FC236}">
                <a16:creationId xmlns:a16="http://schemas.microsoft.com/office/drawing/2014/main" id="{2BAB1253-05D4-C243-926E-155C2029DC98}"/>
              </a:ext>
            </a:extLst>
          </p:cNvPr>
          <p:cNvSpPr/>
          <p:nvPr/>
        </p:nvSpPr>
        <p:spPr bwMode="gray">
          <a:xfrm>
            <a:off x="6418082" y="1305588"/>
            <a:ext cx="6501210" cy="6501210"/>
          </a:xfrm>
          <a:prstGeom prst="ellipse">
            <a:avLst/>
          </a:prstGeom>
          <a:solidFill>
            <a:srgbClr val="0072BC"/>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just">
              <a:buNone/>
            </a:pPr>
            <a:endParaRPr lang="en-US" sz="3600" b="1">
              <a:solidFill>
                <a:schemeClr val="bg1"/>
              </a:solidFill>
              <a:effectLst/>
              <a:latin typeface="Proxima Nova Extrabold"/>
            </a:endParaRPr>
          </a:p>
          <a:p>
            <a:pPr marL="0" indent="0" algn="just">
              <a:buNone/>
            </a:pPr>
            <a:endParaRPr lang="en-US" sz="3600" b="1">
              <a:solidFill>
                <a:schemeClr val="bg1"/>
              </a:solidFill>
              <a:latin typeface="Proxima Nova Extrabold"/>
            </a:endParaRPr>
          </a:p>
          <a:p>
            <a:pPr marL="0" indent="0" algn="just">
              <a:buNone/>
            </a:pPr>
            <a:endParaRPr lang="en-US" sz="3600" b="1">
              <a:solidFill>
                <a:schemeClr val="bg1"/>
              </a:solidFill>
              <a:effectLst/>
              <a:latin typeface="Proxima Nova Extrabold"/>
            </a:endParaRPr>
          </a:p>
          <a:p>
            <a:pPr algn="just"/>
            <a:endParaRPr lang="en-US" sz="3600" b="1">
              <a:solidFill>
                <a:schemeClr val="bg1"/>
              </a:solidFill>
              <a:effectLst/>
              <a:latin typeface="Proxima Nova Extrabold"/>
            </a:endParaRPr>
          </a:p>
        </p:txBody>
      </p:sp>
      <p:sp>
        <p:nvSpPr>
          <p:cNvPr id="12" name="Ovale 11">
            <a:extLst>
              <a:ext uri="{FF2B5EF4-FFF2-40B4-BE49-F238E27FC236}">
                <a16:creationId xmlns:a16="http://schemas.microsoft.com/office/drawing/2014/main" id="{E5F87430-9A8F-7A4C-BE3E-F6D74B9524A5}"/>
              </a:ext>
            </a:extLst>
          </p:cNvPr>
          <p:cNvSpPr/>
          <p:nvPr/>
        </p:nvSpPr>
        <p:spPr bwMode="gray">
          <a:xfrm>
            <a:off x="6269141" y="-410238"/>
            <a:ext cx="2193718" cy="2193718"/>
          </a:xfrm>
          <a:prstGeom prst="ellipse">
            <a:avLst/>
          </a:prstGeom>
          <a:solidFill>
            <a:srgbClr val="0072BC"/>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ln w="0"/>
              <a:solidFill>
                <a:schemeClr val="accent1"/>
              </a:solidFill>
              <a:effectLst>
                <a:outerShdw blurRad="38100" dist="25400" dir="5400000" algn="ctr" rotWithShape="0">
                  <a:srgbClr val="6E747A">
                    <a:alpha val="43000"/>
                  </a:srgbClr>
                </a:outerShdw>
              </a:effectLst>
            </a:endParaRPr>
          </a:p>
        </p:txBody>
      </p:sp>
      <p:sp>
        <p:nvSpPr>
          <p:cNvPr id="13" name="Ovale 12">
            <a:extLst>
              <a:ext uri="{FF2B5EF4-FFF2-40B4-BE49-F238E27FC236}">
                <a16:creationId xmlns:a16="http://schemas.microsoft.com/office/drawing/2014/main" id="{4FEA49C6-2EEF-C04A-AA14-0BF64E4B5F38}"/>
              </a:ext>
            </a:extLst>
          </p:cNvPr>
          <p:cNvSpPr/>
          <p:nvPr/>
        </p:nvSpPr>
        <p:spPr bwMode="gray">
          <a:xfrm>
            <a:off x="6269141" y="2043330"/>
            <a:ext cx="893803" cy="893803"/>
          </a:xfrm>
          <a:prstGeom prst="ellipse">
            <a:avLst/>
          </a:prstGeom>
          <a:solidFill>
            <a:srgbClr val="0072BC"/>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ln w="0"/>
              <a:solidFill>
                <a:schemeClr val="accent1"/>
              </a:solidFill>
              <a:effectLst>
                <a:outerShdw blurRad="38100" dist="25400" dir="5400000" algn="ctr" rotWithShape="0">
                  <a:srgbClr val="6E747A">
                    <a:alpha val="43000"/>
                  </a:srgbClr>
                </a:outerShdw>
              </a:effectLst>
            </a:endParaRPr>
          </a:p>
        </p:txBody>
      </p:sp>
      <p:sp>
        <p:nvSpPr>
          <p:cNvPr id="2" name="Ovale 10">
            <a:extLst>
              <a:ext uri="{FF2B5EF4-FFF2-40B4-BE49-F238E27FC236}">
                <a16:creationId xmlns:a16="http://schemas.microsoft.com/office/drawing/2014/main" id="{DF3B56B5-108B-43E5-7D28-AD927222C429}"/>
              </a:ext>
            </a:extLst>
          </p:cNvPr>
          <p:cNvSpPr/>
          <p:nvPr/>
        </p:nvSpPr>
        <p:spPr bwMode="gray">
          <a:xfrm>
            <a:off x="11417787" y="442763"/>
            <a:ext cx="275665" cy="275665"/>
          </a:xfrm>
          <a:prstGeom prst="ellipse">
            <a:avLst/>
          </a:prstGeom>
          <a:solidFill>
            <a:srgbClr val="FFFF00"/>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7434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2EF680-6421-E05C-9C02-D25240153D2A}"/>
              </a:ext>
            </a:extLst>
          </p:cNvPr>
          <p:cNvSpPr txBox="1">
            <a:spLocks/>
          </p:cNvSpPr>
          <p:nvPr/>
        </p:nvSpPr>
        <p:spPr>
          <a:xfrm>
            <a:off x="509226" y="324736"/>
            <a:ext cx="10768374" cy="915734"/>
          </a:xfrm>
          <a:prstGeom prst="rect">
            <a:avLst/>
          </a:prstGeom>
          <a:ln>
            <a:noFill/>
          </a:ln>
        </p:spPr>
        <p:txBody>
          <a:bodyPr anchor="t">
            <a:normAutofit fontScale="92500" lnSpcReduction="10000"/>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300" normalizeH="0" baseline="0" noProof="0" dirty="0">
                <a:ln>
                  <a:noFill/>
                </a:ln>
                <a:solidFill>
                  <a:srgbClr val="0072BC"/>
                </a:solidFill>
                <a:effectLst/>
                <a:uLnTx/>
                <a:uFillTx/>
                <a:latin typeface="Proxima Nova" panose="02000506030000020004" pitchFamily="50" charset="0"/>
              </a:rPr>
              <a:t>Monitoring Cash-based interventions and </a:t>
            </a:r>
          </a:p>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300" normalizeH="0" baseline="0" noProof="0" dirty="0">
                <a:ln>
                  <a:noFill/>
                </a:ln>
                <a:solidFill>
                  <a:srgbClr val="0072BC"/>
                </a:solidFill>
                <a:effectLst/>
                <a:uLnTx/>
                <a:uFillTx/>
                <a:latin typeface="Proxima Nova" panose="02000506030000020004" pitchFamily="50" charset="0"/>
              </a:rPr>
              <a:t>non-food items</a:t>
            </a:r>
          </a:p>
        </p:txBody>
      </p:sp>
      <p:sp>
        <p:nvSpPr>
          <p:cNvPr id="10" name="Title 1">
            <a:extLst>
              <a:ext uri="{FF2B5EF4-FFF2-40B4-BE49-F238E27FC236}">
                <a16:creationId xmlns:a16="http://schemas.microsoft.com/office/drawing/2014/main" id="{5AC81AF6-87D2-5F47-B7CA-DCADD60B9AD2}"/>
              </a:ext>
            </a:extLst>
          </p:cNvPr>
          <p:cNvSpPr txBox="1">
            <a:spLocks/>
          </p:cNvSpPr>
          <p:nvPr/>
        </p:nvSpPr>
        <p:spPr>
          <a:xfrm>
            <a:off x="256132" y="1044134"/>
            <a:ext cx="1323914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endParaRPr>
          </a:p>
        </p:txBody>
      </p:sp>
      <p:sp>
        <p:nvSpPr>
          <p:cNvPr id="22" name="Text Placeholder 5">
            <a:extLst>
              <a:ext uri="{FF2B5EF4-FFF2-40B4-BE49-F238E27FC236}">
                <a16:creationId xmlns:a16="http://schemas.microsoft.com/office/drawing/2014/main" id="{D4F18D31-75C7-8D02-8803-C8E97E9A5A4E}"/>
              </a:ext>
            </a:extLst>
          </p:cNvPr>
          <p:cNvSpPr txBox="1">
            <a:spLocks/>
          </p:cNvSpPr>
          <p:nvPr/>
        </p:nvSpPr>
        <p:spPr>
          <a:xfrm>
            <a:off x="2364706" y="2120201"/>
            <a:ext cx="8761446" cy="4244927"/>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1800"/>
              </a:spcBef>
              <a:spcAft>
                <a:spcPts val="0"/>
              </a:spcAft>
              <a:buClr>
                <a:srgbClr val="8EBEFF"/>
              </a:buClr>
              <a:buSzTx/>
              <a:buFont typeface="Wingdings" panose="05000000000000000000" pitchFamily="2" charset="2"/>
              <a:buChar char="§"/>
              <a:tabLst/>
              <a:defRPr/>
            </a:pPr>
            <a:r>
              <a:rPr kumimoji="0" lang="en-US" sz="1800" b="1" i="0" u="none" strike="noStrike" kern="1200" cap="none" spc="0" normalizeH="0" baseline="0" noProof="0">
                <a:ln>
                  <a:noFill/>
                </a:ln>
                <a:solidFill>
                  <a:srgbClr val="0072BC"/>
                </a:solidFill>
                <a:effectLst/>
                <a:uLnTx/>
                <a:uFillTx/>
                <a:latin typeface="Proxima Nova"/>
                <a:cs typeface="Calibri"/>
              </a:rPr>
              <a:t>On-site monitoring visits </a:t>
            </a:r>
          </a:p>
          <a:p>
            <a:pPr lvl="1" fontAlgn="auto">
              <a:lnSpc>
                <a:spcPct val="100000"/>
              </a:lnSpc>
              <a:spcBef>
                <a:spcPts val="1800"/>
              </a:spcBef>
              <a:spcAft>
                <a:spcPts val="0"/>
              </a:spcAft>
              <a:buClr>
                <a:srgbClr val="8EBEFF"/>
              </a:buClr>
              <a:buFont typeface="Wingdings" panose="05000000000000000000" pitchFamily="2" charset="2"/>
              <a:buChar char="§"/>
              <a:defRPr/>
            </a:pPr>
            <a:r>
              <a:rPr lang="en-US" sz="1400">
                <a:latin typeface="Proxima Nova"/>
              </a:rPr>
              <a:t>Ensure individuals receive their CBI/NFI entitlements and distributions are conducted respectfully</a:t>
            </a:r>
          </a:p>
          <a:p>
            <a:pPr lvl="1" fontAlgn="auto">
              <a:lnSpc>
                <a:spcPct val="100000"/>
              </a:lnSpc>
              <a:spcBef>
                <a:spcPts val="1800"/>
              </a:spcBef>
              <a:spcAft>
                <a:spcPts val="0"/>
              </a:spcAft>
              <a:buClr>
                <a:srgbClr val="8EBEFF"/>
              </a:buClr>
              <a:buFont typeface="Wingdings" panose="05000000000000000000" pitchFamily="2" charset="2"/>
              <a:buChar char="§"/>
              <a:defRPr/>
            </a:pPr>
            <a:r>
              <a:rPr lang="en-US" sz="1400">
                <a:latin typeface="Proxima Nova"/>
              </a:rPr>
              <a:t>Allows individuals to raise concerns and for these to be referred to protection focal point (where applicable)</a:t>
            </a:r>
          </a:p>
          <a:p>
            <a:pPr lvl="1" fontAlgn="auto">
              <a:lnSpc>
                <a:spcPct val="100000"/>
              </a:lnSpc>
              <a:spcBef>
                <a:spcPts val="1800"/>
              </a:spcBef>
              <a:spcAft>
                <a:spcPts val="0"/>
              </a:spcAft>
              <a:buClr>
                <a:srgbClr val="8EBEFF"/>
              </a:buClr>
              <a:buFont typeface="Wingdings" panose="05000000000000000000" pitchFamily="2" charset="2"/>
              <a:buChar char="§"/>
              <a:defRPr/>
            </a:pPr>
            <a:r>
              <a:rPr lang="en-US" sz="1400">
                <a:latin typeface="Proxima Nova"/>
              </a:rPr>
              <a:t>Ensures that persons with specific needs are given required attention</a:t>
            </a:r>
          </a:p>
          <a:p>
            <a:pPr lvl="1" fontAlgn="auto">
              <a:lnSpc>
                <a:spcPct val="100000"/>
              </a:lnSpc>
              <a:spcBef>
                <a:spcPts val="1800"/>
              </a:spcBef>
              <a:spcAft>
                <a:spcPts val="0"/>
              </a:spcAft>
              <a:buClr>
                <a:srgbClr val="8EBEFF"/>
              </a:buClr>
              <a:buFont typeface="Wingdings" panose="05000000000000000000" pitchFamily="2" charset="2"/>
              <a:buChar char="§"/>
              <a:defRPr/>
            </a:pPr>
            <a:r>
              <a:rPr lang="en-US" sz="1400">
                <a:latin typeface="Proxima Nova"/>
              </a:rPr>
              <a:t>Conducted at least once a year in line with tools and guidance</a:t>
            </a:r>
            <a:br>
              <a:rPr lang="en-US" sz="1400" b="0" i="0" u="none" strike="noStrike" kern="1200" cap="none" spc="0" normalizeH="0" baseline="0" noProof="0">
                <a:ln>
                  <a:noFill/>
                </a:ln>
                <a:effectLst/>
                <a:uLnTx/>
                <a:uFillTx/>
                <a:latin typeface="Proxima Nova"/>
              </a:rPr>
            </a:br>
            <a:endParaRPr lang="en-US" sz="1400" b="0" i="0" u="none" strike="noStrike" kern="1200" cap="none" spc="0" normalizeH="0" baseline="0" noProof="0">
              <a:ln>
                <a:noFill/>
              </a:ln>
              <a:solidFill>
                <a:srgbClr val="252525"/>
              </a:solidFill>
              <a:effectLst/>
              <a:uLnTx/>
              <a:uFillTx/>
              <a:latin typeface="Proxima Nova"/>
            </a:endParaRPr>
          </a:p>
          <a:p>
            <a:pPr fontAlgn="auto">
              <a:lnSpc>
                <a:spcPct val="100000"/>
              </a:lnSpc>
              <a:spcBef>
                <a:spcPts val="1800"/>
              </a:spcBef>
              <a:spcAft>
                <a:spcPts val="0"/>
              </a:spcAft>
              <a:buClr>
                <a:srgbClr val="8EBEFF"/>
              </a:buClr>
              <a:buFont typeface="Wingdings" panose="05000000000000000000" pitchFamily="2" charset="2"/>
              <a:buChar char="§"/>
              <a:defRPr/>
            </a:pPr>
            <a:r>
              <a:rPr lang="en-US" sz="1800" b="1">
                <a:solidFill>
                  <a:srgbClr val="0072BC"/>
                </a:solidFill>
                <a:latin typeface="Proxima Nova"/>
                <a:cs typeface="Calibri"/>
              </a:rPr>
              <a:t>Post-distribution monitoring</a:t>
            </a:r>
          </a:p>
          <a:p>
            <a:pPr lvl="1" fontAlgn="auto">
              <a:lnSpc>
                <a:spcPct val="100000"/>
              </a:lnSpc>
              <a:spcBef>
                <a:spcPts val="1800"/>
              </a:spcBef>
              <a:spcAft>
                <a:spcPts val="0"/>
              </a:spcAft>
              <a:buClr>
                <a:srgbClr val="8EBEFF"/>
              </a:buClr>
              <a:buFont typeface="Wingdings" panose="05000000000000000000" pitchFamily="2" charset="2"/>
              <a:buChar char="§"/>
              <a:defRPr/>
            </a:pPr>
            <a:r>
              <a:rPr lang="en-US" sz="1400">
                <a:solidFill>
                  <a:prstClr val="black"/>
                </a:solidFill>
                <a:latin typeface="Proxima Nova"/>
                <a:cs typeface="Calibri"/>
              </a:rPr>
              <a:t>Assess distribution quality, utilization of assistance, coping strategies and spending habits</a:t>
            </a:r>
          </a:p>
          <a:p>
            <a:pPr lvl="1" fontAlgn="auto">
              <a:lnSpc>
                <a:spcPct val="100000"/>
              </a:lnSpc>
              <a:spcBef>
                <a:spcPts val="1800"/>
              </a:spcBef>
              <a:spcAft>
                <a:spcPts val="0"/>
              </a:spcAft>
              <a:buClr>
                <a:srgbClr val="8EBEFF"/>
              </a:buClr>
              <a:buFont typeface="Wingdings" panose="05000000000000000000" pitchFamily="2" charset="2"/>
              <a:buChar char="§"/>
              <a:defRPr/>
            </a:pPr>
            <a:r>
              <a:rPr lang="en-US" sz="1400" b="0" i="0" u="none" strike="noStrike" kern="1200" cap="none" spc="0" normalizeH="0" baseline="0" noProof="0">
                <a:ln>
                  <a:noFill/>
                </a:ln>
                <a:effectLst/>
                <a:uLnTx/>
                <a:uFillTx/>
                <a:latin typeface="Proxima Nova"/>
              </a:rPr>
              <a:t>Requires input from the partner and UNHCR’s multi-functional team</a:t>
            </a:r>
            <a:endParaRPr lang="en-US" sz="1400">
              <a:solidFill>
                <a:prstClr val="black"/>
              </a:solidFill>
              <a:latin typeface="Proxima Nova"/>
              <a:cs typeface="Calibri"/>
            </a:endParaRPr>
          </a:p>
          <a:p>
            <a:pPr lvl="1" fontAlgn="auto">
              <a:lnSpc>
                <a:spcPct val="100000"/>
              </a:lnSpc>
              <a:spcBef>
                <a:spcPts val="1800"/>
              </a:spcBef>
              <a:spcAft>
                <a:spcPts val="0"/>
              </a:spcAft>
              <a:buClr>
                <a:srgbClr val="8EBEFF"/>
              </a:buClr>
              <a:buFont typeface="Wingdings" panose="05000000000000000000" pitchFamily="2" charset="2"/>
              <a:buChar char="§"/>
              <a:defRPr/>
            </a:pPr>
            <a:r>
              <a:rPr kumimoji="0" lang="en-US" sz="1400" b="0" i="0" u="none" strike="noStrike" kern="1200" cap="none" spc="0" normalizeH="0" baseline="0" noProof="0">
                <a:ln>
                  <a:noFill/>
                </a:ln>
                <a:solidFill>
                  <a:prstClr val="black"/>
                </a:solidFill>
                <a:effectLst/>
                <a:uLnTx/>
                <a:uFillTx/>
                <a:latin typeface="Proxima Nova"/>
                <a:cs typeface="Calibri"/>
              </a:rPr>
              <a:t>Conducted typically within 4 weeks of the distribution</a:t>
            </a:r>
            <a:endParaRPr lang="en-US" sz="1400" b="0" i="0" u="none" strike="noStrike" kern="1200" cap="none" spc="0" normalizeH="0" baseline="0" noProof="0" dirty="0">
              <a:ln>
                <a:noFill/>
              </a:ln>
              <a:solidFill>
                <a:srgbClr val="252525"/>
              </a:solidFill>
              <a:effectLst/>
              <a:uLnTx/>
              <a:uFillTx/>
              <a:latin typeface="Proxima Nova"/>
            </a:endParaRPr>
          </a:p>
          <a:p>
            <a:pPr marL="228600" marR="0" lvl="0" indent="-228600" algn="l" defTabSz="914400" rtl="0" eaLnBrk="1" fontAlgn="auto" latinLnBrk="0" hangingPunct="1">
              <a:lnSpc>
                <a:spcPct val="100000"/>
              </a:lnSpc>
              <a:spcBef>
                <a:spcPts val="1000"/>
              </a:spcBef>
              <a:spcAft>
                <a:spcPts val="0"/>
              </a:spcAft>
              <a:buClr>
                <a:srgbClr val="FFFF00"/>
              </a:buClr>
              <a:buSzTx/>
              <a:buFont typeface="Wingdings" panose="05000000000000000000" pitchFamily="2" charset="2"/>
              <a:buChar char="q"/>
              <a:tabLst/>
              <a:defRPr/>
            </a:pPr>
            <a:endParaRPr kumimoji="0" lang="en-GB" sz="900" b="1" i="0" u="none" strike="noStrike" kern="1200" cap="none" spc="0" normalizeH="0" baseline="0" noProof="0">
              <a:ln>
                <a:noFill/>
              </a:ln>
              <a:solidFill>
                <a:srgbClr val="0072BC"/>
              </a:solidFill>
              <a:effectLst/>
              <a:uLnTx/>
              <a:uFillTx/>
              <a:latin typeface="Proxima nova" panose="02000506030000020004"/>
              <a:ea typeface="+mn-ea"/>
              <a:cs typeface="Calibri" panose="020F0502020204030204" pitchFamily="34" charset="0"/>
            </a:endParaRPr>
          </a:p>
        </p:txBody>
      </p:sp>
      <p:sp>
        <p:nvSpPr>
          <p:cNvPr id="32" name="Text Placeholder 5">
            <a:extLst>
              <a:ext uri="{FF2B5EF4-FFF2-40B4-BE49-F238E27FC236}">
                <a16:creationId xmlns:a16="http://schemas.microsoft.com/office/drawing/2014/main" id="{1EDB3325-9311-E6CD-3CFC-96AFE4134A35}"/>
              </a:ext>
            </a:extLst>
          </p:cNvPr>
          <p:cNvSpPr txBox="1">
            <a:spLocks/>
          </p:cNvSpPr>
          <p:nvPr/>
        </p:nvSpPr>
        <p:spPr>
          <a:xfrm>
            <a:off x="256132" y="1536299"/>
            <a:ext cx="11774906" cy="751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ZA" sz="1800" b="0" i="0" u="none" strike="noStrike" kern="1200" cap="none" spc="0" normalizeH="0" baseline="0" noProof="0">
              <a:ln>
                <a:noFill/>
              </a:ln>
              <a:solidFill>
                <a:srgbClr val="0072BC"/>
              </a:solidFill>
              <a:effectLst/>
              <a:uLnTx/>
              <a:uFillTx/>
              <a:latin typeface="Proxima Nova Thin" panose="02000506030000020004" pitchFamily="2" charset="0"/>
              <a:ea typeface="+mn-ea"/>
              <a:cs typeface="Calibri" panose="020F0502020204030204" pitchFamily="34" charset="0"/>
            </a:endParaRPr>
          </a:p>
        </p:txBody>
      </p:sp>
      <p:sp>
        <p:nvSpPr>
          <p:cNvPr id="39" name="Text Placeholder 5">
            <a:extLst>
              <a:ext uri="{FF2B5EF4-FFF2-40B4-BE49-F238E27FC236}">
                <a16:creationId xmlns:a16="http://schemas.microsoft.com/office/drawing/2014/main" id="{CD58C446-BF91-1BF0-F817-92A16B08762F}"/>
              </a:ext>
            </a:extLst>
          </p:cNvPr>
          <p:cNvSpPr txBox="1">
            <a:spLocks/>
          </p:cNvSpPr>
          <p:nvPr/>
        </p:nvSpPr>
        <p:spPr>
          <a:xfrm>
            <a:off x="342378" y="1480888"/>
            <a:ext cx="11602413" cy="751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0072BC"/>
              </a:solidFill>
              <a:effectLst/>
              <a:uLnTx/>
              <a:uFillTx/>
              <a:latin typeface="Proxima Nova Thin" panose="02000506030000020004" pitchFamily="2" charset="0"/>
              <a:ea typeface="+mn-ea"/>
              <a:cs typeface="Calibri" panose="020F0502020204030204" pitchFamily="34" charset="0"/>
            </a:endParaRPr>
          </a:p>
        </p:txBody>
      </p:sp>
      <p:sp>
        <p:nvSpPr>
          <p:cNvPr id="2" name="Title 1">
            <a:extLst>
              <a:ext uri="{FF2B5EF4-FFF2-40B4-BE49-F238E27FC236}">
                <a16:creationId xmlns:a16="http://schemas.microsoft.com/office/drawing/2014/main" id="{CF9D474B-6DFF-15EC-B5DA-30B518BB81D0}"/>
              </a:ext>
            </a:extLst>
          </p:cNvPr>
          <p:cNvSpPr txBox="1">
            <a:spLocks/>
          </p:cNvSpPr>
          <p:nvPr/>
        </p:nvSpPr>
        <p:spPr>
          <a:xfrm>
            <a:off x="256132" y="1044134"/>
            <a:ext cx="1317564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endParaRPr>
          </a:p>
        </p:txBody>
      </p:sp>
      <p:sp>
        <p:nvSpPr>
          <p:cNvPr id="4" name="ZoneTexte 3">
            <a:extLst>
              <a:ext uri="{FF2B5EF4-FFF2-40B4-BE49-F238E27FC236}">
                <a16:creationId xmlns:a16="http://schemas.microsoft.com/office/drawing/2014/main" id="{EEBB1985-87D8-ECF6-AA10-103C5EECB628}"/>
              </a:ext>
            </a:extLst>
          </p:cNvPr>
          <p:cNvSpPr txBox="1"/>
          <p:nvPr/>
        </p:nvSpPr>
        <p:spPr bwMode="gray">
          <a:xfrm>
            <a:off x="519455" y="1486618"/>
            <a:ext cx="11416413" cy="341632"/>
          </a:xfrm>
          <a:prstGeom prst="rect">
            <a:avLst/>
          </a:prstGeom>
          <a:noFill/>
        </p:spPr>
        <p:txBody>
          <a:bodyPr wrap="square" lIns="91440" tIns="45720" rIns="91440" bIns="45720" anchor="t">
            <a:spAutoFit/>
          </a:bodyPr>
          <a:lstStyle/>
          <a:p>
            <a:pPr marL="0" marR="0" lvl="0" indent="0" algn="l" defTabSz="914400" rtl="0" eaLnBrk="0" fontAlgn="base" latinLnBrk="0" hangingPunct="0">
              <a:lnSpc>
                <a:spcPct val="90000"/>
              </a:lnSpc>
              <a:spcBef>
                <a:spcPts val="1000"/>
              </a:spcBef>
              <a:spcAft>
                <a:spcPct val="0"/>
              </a:spcAft>
              <a:buClrTx/>
              <a:buSzPct val="100000"/>
              <a:buFont typeface="Arial" panose="020B0604020202020204" pitchFamily="34" charset="0"/>
              <a:buNone/>
              <a:tabLst/>
              <a:defRPr/>
            </a:pPr>
            <a:r>
              <a:rPr kumimoji="0" lang="en-US" sz="1800" b="0" i="0" u="none" strike="noStrike" kern="1200" cap="none" spc="0" normalizeH="0" baseline="0" noProof="0">
                <a:ln>
                  <a:noFill/>
                </a:ln>
                <a:effectLst/>
                <a:uLnTx/>
                <a:uFillTx/>
                <a:latin typeface="Proxima Nova"/>
                <a:cs typeface="Calibri"/>
              </a:rPr>
              <a:t>Includes on-site and post-distribution monitoring:</a:t>
            </a:r>
          </a:p>
        </p:txBody>
      </p:sp>
      <p:sp>
        <p:nvSpPr>
          <p:cNvPr id="3" name="Rettangolo 4">
            <a:extLst>
              <a:ext uri="{FF2B5EF4-FFF2-40B4-BE49-F238E27FC236}">
                <a16:creationId xmlns:a16="http://schemas.microsoft.com/office/drawing/2014/main" id="{57CCC480-4436-7479-F46B-EAED0DEEF3F9}"/>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7" name="Picture 6" descr="A black and white logo&#10;&#10;Description automatically generated">
            <a:extLst>
              <a:ext uri="{FF2B5EF4-FFF2-40B4-BE49-F238E27FC236}">
                <a16:creationId xmlns:a16="http://schemas.microsoft.com/office/drawing/2014/main" id="{C46B86B9-75B7-3BD5-9EEE-00C95935555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25" name="Picture 24">
            <a:extLst>
              <a:ext uri="{FF2B5EF4-FFF2-40B4-BE49-F238E27FC236}">
                <a16:creationId xmlns:a16="http://schemas.microsoft.com/office/drawing/2014/main" id="{1CB27791-D18A-5739-2596-9301B988F6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73478" y="4735677"/>
            <a:ext cx="1082642" cy="1082642"/>
          </a:xfrm>
          <a:prstGeom prst="rect">
            <a:avLst/>
          </a:prstGeom>
        </p:spPr>
      </p:pic>
      <p:pic>
        <p:nvPicPr>
          <p:cNvPr id="27" name="Picture 26">
            <a:extLst>
              <a:ext uri="{FF2B5EF4-FFF2-40B4-BE49-F238E27FC236}">
                <a16:creationId xmlns:a16="http://schemas.microsoft.com/office/drawing/2014/main" id="{545181B0-FB20-A71B-3943-9F5403F9537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73478" y="2061389"/>
            <a:ext cx="1082642" cy="1082642"/>
          </a:xfrm>
          <a:prstGeom prst="rect">
            <a:avLst/>
          </a:prstGeom>
        </p:spPr>
      </p:pic>
    </p:spTree>
    <p:extLst>
      <p:ext uri="{BB962C8B-B14F-4D97-AF65-F5344CB8AC3E}">
        <p14:creationId xmlns:p14="http://schemas.microsoft.com/office/powerpoint/2010/main" val="330149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97547" y="469135"/>
            <a:ext cx="10515600" cy="523454"/>
          </a:xfrm>
        </p:spPr>
        <p:txBody>
          <a:bodyPr/>
          <a:lstStyle/>
          <a:p>
            <a:pPr algn="l"/>
            <a:r>
              <a:rPr lang="en-US" sz="3200" b="1" i="0" spc="300">
                <a:solidFill>
                  <a:srgbClr val="0072BC"/>
                </a:solidFill>
                <a:effectLst/>
                <a:latin typeface="Proxima nova"/>
              </a:rPr>
              <a:t>Monitoring of a Partner’s PSEA Capacity</a:t>
            </a: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72192" y="1208660"/>
            <a:ext cx="8687438" cy="4940396"/>
          </a:xfrm>
        </p:spPr>
        <p:txBody>
          <a:bodyPr>
            <a:noAutofit/>
          </a:bodyPr>
          <a:lstStyle/>
          <a:p>
            <a:pPr algn="l">
              <a:lnSpc>
                <a:spcPct val="110000"/>
              </a:lnSpc>
              <a:buClr>
                <a:srgbClr val="99C7E4"/>
              </a:buClr>
              <a:buFont typeface="Wingdings" panose="05000000000000000000" pitchFamily="2" charset="2"/>
              <a:buChar char="§"/>
            </a:pPr>
            <a:r>
              <a:rPr lang="en-US" sz="1400" b="0" i="0" dirty="0">
                <a:solidFill>
                  <a:srgbClr val="252525"/>
                </a:solidFill>
                <a:effectLst/>
                <a:latin typeface="Proxima nova" panose="02000506030000020004"/>
              </a:rPr>
              <a:t>Partners are monitored regularly for measures they take to </a:t>
            </a:r>
            <a:r>
              <a:rPr lang="en-US" sz="1400" b="1" i="0" dirty="0">
                <a:solidFill>
                  <a:srgbClr val="252525"/>
                </a:solidFill>
                <a:effectLst/>
                <a:latin typeface="Proxima nova" panose="02000506030000020004"/>
              </a:rPr>
              <a:t>mitigate and respond to sexual exploitation and abuse (SEA). </a:t>
            </a:r>
            <a:br>
              <a:rPr lang="en-US" sz="1400" b="1" i="0" dirty="0">
                <a:solidFill>
                  <a:srgbClr val="252525"/>
                </a:solidFill>
                <a:effectLst/>
                <a:latin typeface="Proxima nova" panose="02000506030000020004"/>
              </a:rPr>
            </a:br>
            <a:endParaRPr lang="en-US" sz="1400" b="1" i="0" dirty="0">
              <a:solidFill>
                <a:srgbClr val="252525"/>
              </a:solidFill>
              <a:effectLst/>
              <a:latin typeface="Proxima nova" panose="02000506030000020004"/>
            </a:endParaRPr>
          </a:p>
          <a:p>
            <a:pPr algn="l">
              <a:lnSpc>
                <a:spcPct val="100000"/>
              </a:lnSpc>
              <a:buClr>
                <a:srgbClr val="99C7E4"/>
              </a:buClr>
              <a:buFont typeface="Wingdings" panose="05000000000000000000" pitchFamily="2" charset="2"/>
              <a:buChar char="§"/>
            </a:pPr>
            <a:r>
              <a:rPr lang="en-US" sz="1400" b="0" i="0" dirty="0">
                <a:solidFill>
                  <a:srgbClr val="252525"/>
                </a:solidFill>
                <a:effectLst/>
                <a:latin typeface="Proxima nova" panose="02000506030000020004"/>
              </a:rPr>
              <a:t>If the partner has a </a:t>
            </a:r>
            <a:r>
              <a:rPr lang="en-US" sz="1400" b="1" i="0" dirty="0">
                <a:solidFill>
                  <a:srgbClr val="252525"/>
                </a:solidFill>
                <a:effectLst/>
                <a:latin typeface="Proxima nova" panose="02000506030000020004"/>
              </a:rPr>
              <a:t>PSEA Capacity Strengthening Implementation Plan (CSIP) </a:t>
            </a:r>
            <a:r>
              <a:rPr lang="en-US" sz="1400" b="0" i="0" dirty="0">
                <a:solidFill>
                  <a:srgbClr val="252525"/>
                </a:solidFill>
                <a:effectLst/>
                <a:latin typeface="Proxima nova" panose="02000506030000020004"/>
              </a:rPr>
              <a:t>in place, UNHCR monitors its implementation</a:t>
            </a:r>
            <a:r>
              <a:rPr lang="en-US" sz="1400" dirty="0">
                <a:solidFill>
                  <a:srgbClr val="252525"/>
                </a:solidFill>
                <a:latin typeface="Proxima nova" panose="02000506030000020004"/>
              </a:rPr>
              <a:t> within the </a:t>
            </a:r>
            <a:r>
              <a:rPr lang="en-US" sz="1400" b="1" dirty="0">
                <a:solidFill>
                  <a:srgbClr val="252525"/>
                </a:solidFill>
                <a:latin typeface="Proxima nova" panose="02000506030000020004"/>
              </a:rPr>
              <a:t>due dates </a:t>
            </a:r>
            <a:r>
              <a:rPr lang="en-US" sz="1400" dirty="0">
                <a:solidFill>
                  <a:srgbClr val="252525"/>
                </a:solidFill>
                <a:latin typeface="Proxima nova" panose="02000506030000020004"/>
              </a:rPr>
              <a:t>of activities.</a:t>
            </a:r>
            <a:br>
              <a:rPr lang="en-US" sz="1400" dirty="0">
                <a:solidFill>
                  <a:srgbClr val="252525"/>
                </a:solidFill>
                <a:latin typeface="Proxima nova" panose="02000506030000020004"/>
              </a:rPr>
            </a:br>
            <a:endParaRPr lang="en-US" sz="1400" b="0" i="0" dirty="0">
              <a:solidFill>
                <a:srgbClr val="252525"/>
              </a:solidFill>
              <a:effectLst/>
              <a:latin typeface="Proxima nova" panose="02000506030000020004"/>
            </a:endParaRPr>
          </a:p>
          <a:p>
            <a:pPr algn="l">
              <a:lnSpc>
                <a:spcPct val="100000"/>
              </a:lnSpc>
              <a:buClr>
                <a:srgbClr val="99C7E4"/>
              </a:buClr>
              <a:buFont typeface="Wingdings" panose="05000000000000000000" pitchFamily="2" charset="2"/>
              <a:buChar char="§"/>
            </a:pPr>
            <a:r>
              <a:rPr lang="en-US" sz="1400" b="0" i="0" dirty="0">
                <a:solidFill>
                  <a:srgbClr val="252525"/>
                </a:solidFill>
                <a:effectLst/>
                <a:latin typeface="Proxima nova" panose="02000506030000020004"/>
              </a:rPr>
              <a:t>A progress review of the CSIP takes place after </a:t>
            </a:r>
            <a:r>
              <a:rPr lang="en-US" sz="1400" b="1" i="0" dirty="0">
                <a:solidFill>
                  <a:srgbClr val="252525"/>
                </a:solidFill>
                <a:effectLst/>
                <a:latin typeface="Proxima nova" panose="02000506030000020004"/>
              </a:rPr>
              <a:t>six or nine months</a:t>
            </a:r>
            <a:r>
              <a:rPr lang="en-US" sz="1400" b="0" i="0" dirty="0">
                <a:solidFill>
                  <a:srgbClr val="252525"/>
                </a:solidFill>
                <a:effectLst/>
                <a:latin typeface="Proxima nova" panose="02000506030000020004"/>
              </a:rPr>
              <a:t>. UNHCR updates the status of CSIP and uploads supporting documents in the UNPP. </a:t>
            </a:r>
            <a:r>
              <a:rPr lang="en-US" sz="1400" b="1" i="0" dirty="0">
                <a:solidFill>
                  <a:srgbClr val="252525"/>
                </a:solidFill>
                <a:effectLst/>
                <a:latin typeface="Proxima nova" panose="02000506030000020004"/>
              </a:rPr>
              <a:t>The overall scoring of the partner’s capacity is automatically re-calculated.</a:t>
            </a:r>
            <a:br>
              <a:rPr lang="en-US" sz="1400" b="1" i="0" dirty="0">
                <a:solidFill>
                  <a:srgbClr val="252525"/>
                </a:solidFill>
                <a:effectLst/>
                <a:latin typeface="Proxima nova" panose="02000506030000020004"/>
              </a:rPr>
            </a:br>
            <a:endParaRPr lang="en-US" sz="1400" b="1" i="0" dirty="0">
              <a:solidFill>
                <a:srgbClr val="252525"/>
              </a:solidFill>
              <a:effectLst/>
              <a:latin typeface="Proxima nova" panose="02000506030000020004"/>
            </a:endParaRPr>
          </a:p>
          <a:p>
            <a:pPr algn="l">
              <a:lnSpc>
                <a:spcPct val="110000"/>
              </a:lnSpc>
              <a:buClr>
                <a:srgbClr val="99C7E4"/>
              </a:buClr>
              <a:buFont typeface="Wingdings" panose="05000000000000000000" pitchFamily="2" charset="2"/>
              <a:buChar char="§"/>
            </a:pPr>
            <a:r>
              <a:rPr lang="en-US" sz="1400" b="0" i="0" dirty="0">
                <a:solidFill>
                  <a:srgbClr val="252525"/>
                </a:solidFill>
                <a:effectLst/>
                <a:latin typeface="Proxima nova" panose="02000506030000020004"/>
              </a:rPr>
              <a:t>UNHCR uses the </a:t>
            </a:r>
            <a:r>
              <a:rPr lang="en-US" sz="1400" b="1" i="0" dirty="0">
                <a:solidFill>
                  <a:srgbClr val="252525"/>
                </a:solidFill>
                <a:effectLst/>
                <a:latin typeface="Proxima nova" panose="02000506030000020004"/>
              </a:rPr>
              <a:t>project performance verification </a:t>
            </a:r>
            <a:r>
              <a:rPr lang="en-US" sz="1400" b="0" i="0" dirty="0">
                <a:solidFill>
                  <a:srgbClr val="252525"/>
                </a:solidFill>
                <a:effectLst/>
                <a:latin typeface="Proxima nova" panose="02000506030000020004"/>
              </a:rPr>
              <a:t>to record measures taken by the partner to strengthen PSEA, including the risks identified in the project workplan.</a:t>
            </a:r>
            <a:br>
              <a:rPr lang="en-US" sz="1400" b="0" i="0" dirty="0">
                <a:solidFill>
                  <a:srgbClr val="252525"/>
                </a:solidFill>
                <a:effectLst/>
                <a:latin typeface="Proxima nova" panose="02000506030000020004"/>
              </a:rPr>
            </a:br>
            <a:endParaRPr lang="en-US" sz="1400" b="0" i="0" dirty="0">
              <a:solidFill>
                <a:srgbClr val="252525"/>
              </a:solidFill>
              <a:effectLst/>
              <a:latin typeface="Proxima nova" panose="02000506030000020004"/>
            </a:endParaRPr>
          </a:p>
          <a:p>
            <a:pPr algn="l">
              <a:lnSpc>
                <a:spcPct val="100000"/>
              </a:lnSpc>
              <a:buClr>
                <a:srgbClr val="99C7E4"/>
              </a:buClr>
              <a:buFont typeface="Wingdings" panose="05000000000000000000" pitchFamily="2" charset="2"/>
              <a:buChar char="§"/>
            </a:pPr>
            <a:r>
              <a:rPr lang="en-US" sz="1400" b="0" i="0" dirty="0">
                <a:solidFill>
                  <a:srgbClr val="252525"/>
                </a:solidFill>
                <a:effectLst/>
                <a:latin typeface="Proxima nova" panose="02000506030000020004"/>
              </a:rPr>
              <a:t>At the end of the </a:t>
            </a:r>
            <a:r>
              <a:rPr lang="en-US" sz="1400" b="1" i="0" dirty="0">
                <a:solidFill>
                  <a:srgbClr val="252525"/>
                </a:solidFill>
                <a:effectLst/>
                <a:latin typeface="Proxima nova" panose="02000506030000020004"/>
              </a:rPr>
              <a:t>six or nine months </a:t>
            </a:r>
            <a:r>
              <a:rPr lang="en-US" sz="1400" b="0" i="0" dirty="0">
                <a:solidFill>
                  <a:srgbClr val="252525"/>
                </a:solidFill>
                <a:effectLst/>
                <a:latin typeface="Proxima nova" panose="02000506030000020004"/>
              </a:rPr>
              <a:t>of the CSIP, the final determination of a partner’s PSEA capacity </a:t>
            </a:r>
            <a:r>
              <a:rPr lang="en-US" sz="1400" b="1" i="0" dirty="0">
                <a:solidFill>
                  <a:srgbClr val="252525"/>
                </a:solidFill>
                <a:effectLst/>
                <a:latin typeface="Proxima nova" panose="02000506030000020004"/>
              </a:rPr>
              <a:t>is concluded</a:t>
            </a:r>
            <a:r>
              <a:rPr lang="en-US" sz="1400" b="0" i="0" dirty="0">
                <a:solidFill>
                  <a:srgbClr val="252525"/>
                </a:solidFill>
                <a:effectLst/>
                <a:latin typeface="Proxima nova" panose="02000506030000020004"/>
              </a:rPr>
              <a:t>. If no CSIP is developed for low- or medium-capacity partners within </a:t>
            </a:r>
            <a:r>
              <a:rPr lang="en-US" sz="1400" b="1" i="0" dirty="0">
                <a:solidFill>
                  <a:srgbClr val="252525"/>
                </a:solidFill>
                <a:effectLst/>
                <a:latin typeface="Proxima nova" panose="02000506030000020004"/>
              </a:rPr>
              <a:t>seven months </a:t>
            </a:r>
            <a:r>
              <a:rPr lang="en-US" sz="1400" b="0" i="0" dirty="0">
                <a:solidFill>
                  <a:srgbClr val="252525"/>
                </a:solidFill>
                <a:effectLst/>
                <a:latin typeface="Proxima nova" panose="02000506030000020004"/>
              </a:rPr>
              <a:t>since the preliminary determination, the </a:t>
            </a:r>
            <a:r>
              <a:rPr lang="en-US" sz="1400" b="1" i="0" dirty="0">
                <a:solidFill>
                  <a:srgbClr val="252525"/>
                </a:solidFill>
                <a:effectLst/>
                <a:latin typeface="Proxima nova" panose="02000506030000020004"/>
              </a:rPr>
              <a:t>final determination </a:t>
            </a:r>
            <a:r>
              <a:rPr lang="en-US" sz="1400" b="0" i="0" dirty="0">
                <a:solidFill>
                  <a:srgbClr val="252525"/>
                </a:solidFill>
                <a:effectLst/>
                <a:latin typeface="Proxima nova" panose="02000506030000020004"/>
              </a:rPr>
              <a:t>is concluded based on the preliminary score.</a:t>
            </a:r>
            <a:br>
              <a:rPr lang="en-US" sz="1400" b="0" i="0" dirty="0">
                <a:solidFill>
                  <a:srgbClr val="252525"/>
                </a:solidFill>
                <a:effectLst/>
                <a:latin typeface="Proxima nova" panose="02000506030000020004"/>
              </a:rPr>
            </a:br>
            <a:endParaRPr lang="en-US" sz="1400" b="0" i="0" dirty="0">
              <a:solidFill>
                <a:srgbClr val="252525"/>
              </a:solidFill>
              <a:effectLst/>
              <a:latin typeface="Proxima nova" panose="02000506030000020004"/>
            </a:endParaRPr>
          </a:p>
          <a:p>
            <a:pPr algn="l">
              <a:lnSpc>
                <a:spcPct val="100000"/>
              </a:lnSpc>
              <a:buClr>
                <a:srgbClr val="99C7E4"/>
              </a:buClr>
              <a:buFont typeface="Wingdings" panose="05000000000000000000" pitchFamily="2" charset="2"/>
              <a:buChar char="§"/>
            </a:pPr>
            <a:r>
              <a:rPr lang="en-US" sz="1400" b="0" i="0" dirty="0">
                <a:solidFill>
                  <a:srgbClr val="252525"/>
                </a:solidFill>
                <a:effectLst/>
                <a:latin typeface="Proxima nova" panose="02000506030000020004"/>
              </a:rPr>
              <a:t>The final determination is valid for </a:t>
            </a:r>
            <a:r>
              <a:rPr lang="en-US" sz="1400" b="1" i="0" dirty="0">
                <a:solidFill>
                  <a:srgbClr val="252525"/>
                </a:solidFill>
                <a:effectLst/>
                <a:latin typeface="Proxima nova" panose="02000506030000020004"/>
              </a:rPr>
              <a:t>five years</a:t>
            </a:r>
            <a:r>
              <a:rPr lang="en-US" sz="1400" b="0" i="0" dirty="0">
                <a:solidFill>
                  <a:srgbClr val="252525"/>
                </a:solidFill>
                <a:effectLst/>
                <a:latin typeface="Proxima nova" panose="02000506030000020004"/>
              </a:rPr>
              <a:t>, unless any circumstances occur that trigger a </a:t>
            </a:r>
            <a:r>
              <a:rPr lang="en-US" sz="1400" b="1" i="0" dirty="0">
                <a:solidFill>
                  <a:srgbClr val="252525"/>
                </a:solidFill>
                <a:effectLst/>
                <a:latin typeface="Proxima nova" panose="02000506030000020004"/>
              </a:rPr>
              <a:t>re-assessment</a:t>
            </a:r>
            <a:r>
              <a:rPr lang="en-US" sz="1400" b="0" i="0" dirty="0">
                <a:solidFill>
                  <a:srgbClr val="252525"/>
                </a:solidFill>
                <a:effectLst/>
                <a:latin typeface="Proxima nova" panose="02000506030000020004"/>
              </a:rPr>
              <a:t>. </a:t>
            </a:r>
            <a:endParaRPr lang="en-US" sz="1400" dirty="0">
              <a:solidFill>
                <a:srgbClr val="252525"/>
              </a:solidFill>
              <a:latin typeface="Proxima nova" panose="02000506030000020004"/>
            </a:endParaRPr>
          </a:p>
        </p:txBody>
      </p:sp>
      <p:pic>
        <p:nvPicPr>
          <p:cNvPr id="4" name="Picture 3" descr="A blue hand with a person sitting on it&#10;&#10;Description automatically generated">
            <a:extLst>
              <a:ext uri="{FF2B5EF4-FFF2-40B4-BE49-F238E27FC236}">
                <a16:creationId xmlns:a16="http://schemas.microsoft.com/office/drawing/2014/main" id="{03E268F2-5459-83BE-C01B-BEDD255BB1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4504" y="1635444"/>
            <a:ext cx="2762169" cy="3587112"/>
          </a:xfrm>
          <a:prstGeom prst="rect">
            <a:avLst/>
          </a:prstGeom>
        </p:spPr>
      </p:pic>
    </p:spTree>
    <p:extLst>
      <p:ext uri="{BB962C8B-B14F-4D97-AF65-F5344CB8AC3E}">
        <p14:creationId xmlns:p14="http://schemas.microsoft.com/office/powerpoint/2010/main" val="351007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69554" y="525126"/>
            <a:ext cx="10515600" cy="523454"/>
          </a:xfrm>
        </p:spPr>
        <p:txBody>
          <a:bodyPr/>
          <a:lstStyle/>
          <a:p>
            <a:r>
              <a:rPr lang="en-US" sz="3200" b="1" spc="300">
                <a:solidFill>
                  <a:srgbClr val="0072BC"/>
                </a:solidFill>
                <a:latin typeface="Proxima Nova"/>
              </a:rPr>
              <a:t>ICA or Audit Recommendations</a:t>
            </a:r>
            <a:endParaRPr lang="en-US" sz="3200">
              <a:solidFill>
                <a:srgbClr val="0072BC"/>
              </a:solidFill>
              <a:latin typeface="Proxima Nova"/>
            </a:endParaRPr>
          </a:p>
        </p:txBody>
      </p:sp>
      <p:graphicFrame>
        <p:nvGraphicFramePr>
          <p:cNvPr id="13" name="Diagram 12">
            <a:extLst>
              <a:ext uri="{FF2B5EF4-FFF2-40B4-BE49-F238E27FC236}">
                <a16:creationId xmlns:a16="http://schemas.microsoft.com/office/drawing/2014/main" id="{3339A972-D19A-8A4B-BE55-2441D22C87FC}"/>
              </a:ext>
            </a:extLst>
          </p:cNvPr>
          <p:cNvGraphicFramePr/>
          <p:nvPr>
            <p:extLst>
              <p:ext uri="{D42A27DB-BD31-4B8C-83A1-F6EECF244321}">
                <p14:modId xmlns:p14="http://schemas.microsoft.com/office/powerpoint/2010/main" val="3699328899"/>
              </p:ext>
            </p:extLst>
          </p:nvPr>
        </p:nvGraphicFramePr>
        <p:xfrm>
          <a:off x="384209" y="1694688"/>
          <a:ext cx="11062249" cy="30685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TextBox 14">
            <a:extLst>
              <a:ext uri="{FF2B5EF4-FFF2-40B4-BE49-F238E27FC236}">
                <a16:creationId xmlns:a16="http://schemas.microsoft.com/office/drawing/2014/main" id="{82D90222-4217-28EA-BB0A-2FDF70392CDC}"/>
              </a:ext>
            </a:extLst>
          </p:cNvPr>
          <p:cNvSpPr txBox="1"/>
          <p:nvPr/>
        </p:nvSpPr>
        <p:spPr>
          <a:xfrm>
            <a:off x="384208" y="1204559"/>
            <a:ext cx="5436299" cy="369332"/>
          </a:xfrm>
          <a:prstGeom prst="rect">
            <a:avLst/>
          </a:prstGeom>
          <a:noFill/>
        </p:spPr>
        <p:txBody>
          <a:bodyPr wrap="square" lIns="91440" tIns="45720" rIns="91440" bIns="45720" rtlCol="0" anchor="t">
            <a:spAutoFit/>
          </a:bodyPr>
          <a:lstStyle/>
          <a:p>
            <a:r>
              <a:rPr lang="en-US" sz="1800" b="1" i="0">
                <a:solidFill>
                  <a:srgbClr val="252525"/>
                </a:solidFill>
                <a:effectLst/>
                <a:latin typeface="Proxima Nova"/>
              </a:rPr>
              <a:t>Internal Control Assessment</a:t>
            </a:r>
            <a:endParaRPr lang="en-US">
              <a:latin typeface="Proxima Nova"/>
            </a:endParaRPr>
          </a:p>
        </p:txBody>
      </p:sp>
      <p:sp>
        <p:nvSpPr>
          <p:cNvPr id="16" name="TextBox 15">
            <a:extLst>
              <a:ext uri="{FF2B5EF4-FFF2-40B4-BE49-F238E27FC236}">
                <a16:creationId xmlns:a16="http://schemas.microsoft.com/office/drawing/2014/main" id="{77911549-52C3-4E69-00A2-1148E835EFB9}"/>
              </a:ext>
            </a:extLst>
          </p:cNvPr>
          <p:cNvSpPr txBox="1"/>
          <p:nvPr/>
        </p:nvSpPr>
        <p:spPr>
          <a:xfrm>
            <a:off x="1793630" y="4728857"/>
            <a:ext cx="9652827" cy="1754326"/>
          </a:xfrm>
          <a:prstGeom prst="rect">
            <a:avLst/>
          </a:prstGeom>
          <a:noFill/>
        </p:spPr>
        <p:txBody>
          <a:bodyPr wrap="square" lIns="91440" tIns="45720" rIns="91440" bIns="45720" rtlCol="0" anchor="t">
            <a:spAutoFit/>
          </a:bodyPr>
          <a:lstStyle/>
          <a:p>
            <a:r>
              <a:rPr lang="en-US" b="1">
                <a:latin typeface="Proxima Nova"/>
              </a:rPr>
              <a:t>Project Audit</a:t>
            </a:r>
          </a:p>
          <a:p>
            <a:pPr marL="285750" indent="-285750">
              <a:buClr>
                <a:srgbClr val="99C7E4"/>
              </a:buClr>
              <a:buFont typeface="Wingdings" panose="05000000000000000000" pitchFamily="2" charset="2"/>
              <a:buChar char="§"/>
            </a:pPr>
            <a:r>
              <a:rPr lang="en-US">
                <a:latin typeface="Proxima Nova"/>
              </a:rPr>
              <a:t>UNHCR and the partner take remedial measures to timely address any project audit observations or recommendations.  </a:t>
            </a:r>
          </a:p>
          <a:p>
            <a:pPr marL="285750" indent="-285750">
              <a:buClr>
                <a:srgbClr val="99C7E4"/>
              </a:buClr>
              <a:buFont typeface="Wingdings" panose="05000000000000000000" pitchFamily="2" charset="2"/>
              <a:buChar char="§"/>
            </a:pPr>
            <a:r>
              <a:rPr lang="en-US">
                <a:latin typeface="Proxima Nova"/>
              </a:rPr>
              <a:t>UNHCR is responsible for ensuring audit recommendations are followed up as part of implementation monitoring. </a:t>
            </a:r>
          </a:p>
          <a:p>
            <a:endParaRPr lang="en-US">
              <a:latin typeface="Proxima Nova"/>
            </a:endParaRPr>
          </a:p>
        </p:txBody>
      </p:sp>
      <p:pic>
        <p:nvPicPr>
          <p:cNvPr id="17" name="Picture 16" descr="A magnifying glass and papers&#10;&#10;Description automatically generated">
            <a:extLst>
              <a:ext uri="{FF2B5EF4-FFF2-40B4-BE49-F238E27FC236}">
                <a16:creationId xmlns:a16="http://schemas.microsoft.com/office/drawing/2014/main" id="{0A36DC61-E7C2-0BBF-FB64-E02BCEFB89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4208" y="4828391"/>
            <a:ext cx="1162000" cy="1162000"/>
          </a:xfrm>
          <a:prstGeom prst="rect">
            <a:avLst/>
          </a:prstGeom>
        </p:spPr>
      </p:pic>
    </p:spTree>
    <p:extLst>
      <p:ext uri="{BB962C8B-B14F-4D97-AF65-F5344CB8AC3E}">
        <p14:creationId xmlns:p14="http://schemas.microsoft.com/office/powerpoint/2010/main" val="89868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gray">
          <a:xfrm>
            <a:off x="-114300" y="-97971"/>
            <a:ext cx="12306300" cy="6955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noAutofit/>
          </a:bodyPr>
          <a:lstStyle/>
          <a:p>
            <a:pPr marL="0" indent="0" algn="ctr">
              <a:buNone/>
            </a:pPr>
            <a:endParaRPr lang="en-GB" sz="1600" err="1">
              <a:solidFill>
                <a:schemeClr val="tx1"/>
              </a:solidFill>
            </a:endParaRPr>
          </a:p>
        </p:txBody>
      </p:sp>
      <p:pic>
        <p:nvPicPr>
          <p:cNvPr id="9" name="Immagine 8"/>
          <p:cNvPicPr>
            <a:picLocks noChangeAspect="1"/>
          </p:cNvPicPr>
          <p:nvPr/>
        </p:nvPicPr>
        <p:blipFill>
          <a:blip r:embed="rId2"/>
          <a:stretch>
            <a:fillRect/>
          </a:stretch>
        </p:blipFill>
        <p:spPr>
          <a:xfrm>
            <a:off x="313425" y="421916"/>
            <a:ext cx="2463642" cy="593025"/>
          </a:xfrm>
          <a:prstGeom prst="rect">
            <a:avLst/>
          </a:prstGeom>
        </p:spPr>
      </p:pic>
      <p:sp>
        <p:nvSpPr>
          <p:cNvPr id="8" name="Title 1"/>
          <p:cNvSpPr txBox="1"/>
          <p:nvPr/>
        </p:nvSpPr>
        <p:spPr>
          <a:xfrm>
            <a:off x="510567" y="1756678"/>
            <a:ext cx="10801988" cy="2113120"/>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panose="02000506030000020004" pitchFamily="50" charset="0"/>
            </a:endParaRPr>
          </a:p>
          <a:p>
            <a:pPr marL="0" indent="0">
              <a:lnSpc>
                <a:spcPct val="120000"/>
              </a:lnSpc>
            </a:pPr>
            <a:r>
              <a:rPr lang="en-US" sz="3200" b="1" spc="300">
                <a:solidFill>
                  <a:schemeClr val="bg1"/>
                </a:solidFill>
                <a:latin typeface="Proxima Nova Extrabold"/>
              </a:rPr>
              <a:t>Phase 2</a:t>
            </a:r>
            <a:endParaRPr lang="en-US" sz="3200" b="1" spc="300">
              <a:solidFill>
                <a:schemeClr val="bg1"/>
              </a:solidFill>
              <a:latin typeface="Proxima Nova Extrabold" panose="02000506030000020004" pitchFamily="50" charset="0"/>
            </a:endParaRPr>
          </a:p>
          <a:p>
            <a:pPr marL="0" indent="0">
              <a:lnSpc>
                <a:spcPct val="120000"/>
              </a:lnSpc>
            </a:pPr>
            <a:r>
              <a:rPr lang="en-US" sz="3200" b="1" spc="300">
                <a:solidFill>
                  <a:schemeClr val="bg1"/>
                </a:solidFill>
                <a:latin typeface="Proxima Nova Extrabold"/>
              </a:rPr>
              <a:t>Accessing Aconex “Insights”</a:t>
            </a:r>
          </a:p>
        </p:txBody>
      </p:sp>
      <p:cxnSp>
        <p:nvCxnSpPr>
          <p:cNvPr id="10" name="Connettore 1 9"/>
          <p:cNvCxnSpPr/>
          <p:nvPr/>
        </p:nvCxnSpPr>
        <p:spPr bwMode="gray">
          <a:xfrm>
            <a:off x="580578" y="3676086"/>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p:cNvSpPr/>
          <p:nvPr/>
        </p:nvSpPr>
        <p:spPr bwMode="gray">
          <a:xfrm>
            <a:off x="11581373" y="705410"/>
            <a:ext cx="275665" cy="275665"/>
          </a:xfrm>
          <a:prstGeom prst="ellipse">
            <a:avLst/>
          </a:prstGeom>
          <a:solidFill>
            <a:schemeClr val="accent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9425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515155" y="446357"/>
            <a:ext cx="10702344" cy="619295"/>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200" b="1" spc="300" dirty="0">
                <a:solidFill>
                  <a:srgbClr val="0072BC"/>
                </a:solidFill>
                <a:latin typeface="Proxima Nova" panose="02000506030000020004" pitchFamily="50" charset="0"/>
              </a:rPr>
              <a:t>PROMS Standard Reports </a:t>
            </a:r>
          </a:p>
        </p:txBody>
      </p:sp>
      <p:sp>
        <p:nvSpPr>
          <p:cNvPr id="6" name="Text Placeholder 5">
            <a:extLst>
              <a:ext uri="{FF2B5EF4-FFF2-40B4-BE49-F238E27FC236}">
                <a16:creationId xmlns:a16="http://schemas.microsoft.com/office/drawing/2014/main" id="{104E07E3-5982-D028-6F32-A5C38B15D852}"/>
              </a:ext>
            </a:extLst>
          </p:cNvPr>
          <p:cNvSpPr txBox="1"/>
          <p:nvPr/>
        </p:nvSpPr>
        <p:spPr>
          <a:xfrm>
            <a:off x="4072855" y="1481330"/>
            <a:ext cx="7344562" cy="42986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dirty="0">
                <a:latin typeface="Proxima Nova" panose="02000506030000020004" pitchFamily="50" charset="0"/>
                <a:cs typeface="Calibri"/>
              </a:rPr>
              <a:t>Aconex “Insights” are standard reports available within the Aconex project environment and provides visibility to UNHCR and partners on all Partnership Agreements within that project.  Reports are accessible from the “Insights” module and can be categorized as below:</a:t>
            </a:r>
          </a:p>
          <a:p>
            <a:pPr marL="569913">
              <a:lnSpc>
                <a:spcPct val="100000"/>
              </a:lnSpc>
              <a:buClr>
                <a:srgbClr val="99C7E4"/>
              </a:buClr>
              <a:buFont typeface="Wingdings" panose="05000000000000000000" pitchFamily="2" charset="2"/>
              <a:buChar char="§"/>
            </a:pPr>
            <a:r>
              <a:rPr lang="en-GB" sz="2000" dirty="0">
                <a:latin typeface="Proxima Nova"/>
                <a:cs typeface="Calibri"/>
              </a:rPr>
              <a:t>Mail Reports</a:t>
            </a:r>
          </a:p>
          <a:p>
            <a:pPr marL="569913">
              <a:lnSpc>
                <a:spcPct val="100000"/>
              </a:lnSpc>
              <a:buClr>
                <a:srgbClr val="99C7E4"/>
              </a:buClr>
              <a:buFont typeface="Wingdings" panose="05000000000000000000" pitchFamily="2" charset="2"/>
              <a:buChar char="§"/>
            </a:pPr>
            <a:r>
              <a:rPr lang="en-GB" sz="2000" dirty="0">
                <a:latin typeface="Proxima Nova"/>
                <a:cs typeface="Calibri"/>
              </a:rPr>
              <a:t>Document reports</a:t>
            </a:r>
          </a:p>
          <a:p>
            <a:pPr marL="569913">
              <a:lnSpc>
                <a:spcPct val="100000"/>
              </a:lnSpc>
              <a:buClr>
                <a:srgbClr val="99C7E4"/>
              </a:buClr>
              <a:buFont typeface="Wingdings" panose="05000000000000000000" pitchFamily="2" charset="2"/>
              <a:buChar char="§"/>
            </a:pPr>
            <a:r>
              <a:rPr lang="en-GB" sz="2000" dirty="0">
                <a:latin typeface="Proxima Nova"/>
                <a:cs typeface="Calibri"/>
              </a:rPr>
              <a:t>Workflow Reports</a:t>
            </a:r>
          </a:p>
          <a:p>
            <a:pPr marL="569913">
              <a:lnSpc>
                <a:spcPct val="100000"/>
              </a:lnSpc>
              <a:buClr>
                <a:srgbClr val="99C7E4"/>
              </a:buClr>
              <a:buFont typeface="Wingdings" panose="05000000000000000000" pitchFamily="2" charset="2"/>
              <a:buChar char="§"/>
            </a:pPr>
            <a:r>
              <a:rPr lang="en-GB" sz="2000" dirty="0">
                <a:latin typeface="Proxima Nova"/>
                <a:cs typeface="Calibri"/>
              </a:rPr>
              <a:t>Field Reports</a:t>
            </a:r>
          </a:p>
        </p:txBody>
      </p:sp>
      <p:sp>
        <p:nvSpPr>
          <p:cNvPr id="7" name="Rettangolo 4">
            <a:extLst>
              <a:ext uri="{FF2B5EF4-FFF2-40B4-BE49-F238E27FC236}">
                <a16:creationId xmlns:a16="http://schemas.microsoft.com/office/drawing/2014/main" id="{E70C2951-038E-E483-E278-FF2FF8B00A66}"/>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8" name="Picture 7" descr="A black and white logo&#10;&#10;Description automatically generated">
            <a:extLst>
              <a:ext uri="{FF2B5EF4-FFF2-40B4-BE49-F238E27FC236}">
                <a16:creationId xmlns:a16="http://schemas.microsoft.com/office/drawing/2014/main" id="{3AF88BBD-F459-83B5-C1D5-15C36BE7A947}"/>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9" name="Picture 8" descr="A yellow circle with blue circles and a blue and yellow handshake&#10;&#10;Description automatically generated">
            <a:extLst>
              <a:ext uri="{FF2B5EF4-FFF2-40B4-BE49-F238E27FC236}">
                <a16:creationId xmlns:a16="http://schemas.microsoft.com/office/drawing/2014/main" id="{6C35DFEA-2542-F33E-6461-17C19EED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5" y="1418413"/>
            <a:ext cx="3363930" cy="3363930"/>
          </a:xfrm>
          <a:prstGeom prst="rect">
            <a:avLst/>
          </a:prstGeom>
        </p:spPr>
      </p:pic>
    </p:spTree>
    <p:extLst>
      <p:ext uri="{BB962C8B-B14F-4D97-AF65-F5344CB8AC3E}">
        <p14:creationId xmlns:p14="http://schemas.microsoft.com/office/powerpoint/2010/main" val="182749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8290790-46C4-4F26-EB11-5168D65F5264}"/>
              </a:ext>
            </a:extLst>
          </p:cNvPr>
          <p:cNvGrpSpPr/>
          <p:nvPr/>
        </p:nvGrpSpPr>
        <p:grpSpPr>
          <a:xfrm>
            <a:off x="7859902" y="944203"/>
            <a:ext cx="3600000" cy="5269576"/>
            <a:chOff x="7859902" y="1712140"/>
            <a:chExt cx="3600000" cy="5269576"/>
          </a:xfrm>
        </p:grpSpPr>
        <p:pic>
          <p:nvPicPr>
            <p:cNvPr id="9" name="Picture 8">
              <a:extLst>
                <a:ext uri="{FF2B5EF4-FFF2-40B4-BE49-F238E27FC236}">
                  <a16:creationId xmlns:a16="http://schemas.microsoft.com/office/drawing/2014/main" id="{301047CC-97B0-DD85-BDB8-5932DE156227}"/>
                </a:ext>
              </a:extLst>
            </p:cNvPr>
            <p:cNvPicPr>
              <a:picLocks noChangeAspect="1"/>
            </p:cNvPicPr>
            <p:nvPr/>
          </p:nvPicPr>
          <p:blipFill rotWithShape="1">
            <a:blip r:embed="rId2"/>
            <a:srcRect l="3750" t="14331"/>
            <a:stretch/>
          </p:blipFill>
          <p:spPr>
            <a:xfrm>
              <a:off x="7859902" y="3506079"/>
              <a:ext cx="3600000" cy="1702266"/>
            </a:xfrm>
            <a:prstGeom prst="rect">
              <a:avLst/>
            </a:prstGeom>
            <a:ln>
              <a:solidFill>
                <a:schemeClr val="tx1"/>
              </a:solidFill>
            </a:ln>
          </p:spPr>
        </p:pic>
        <p:pic>
          <p:nvPicPr>
            <p:cNvPr id="7" name="Picture 6">
              <a:extLst>
                <a:ext uri="{FF2B5EF4-FFF2-40B4-BE49-F238E27FC236}">
                  <a16:creationId xmlns:a16="http://schemas.microsoft.com/office/drawing/2014/main" id="{EDE65ACF-6877-46F0-9F5E-878E8CA78BD7}"/>
                </a:ext>
              </a:extLst>
            </p:cNvPr>
            <p:cNvPicPr>
              <a:picLocks noChangeAspect="1"/>
            </p:cNvPicPr>
            <p:nvPr/>
          </p:nvPicPr>
          <p:blipFill rotWithShape="1">
            <a:blip r:embed="rId3"/>
            <a:srcRect l="4056" t="14027"/>
            <a:stretch/>
          </p:blipFill>
          <p:spPr>
            <a:xfrm>
              <a:off x="7859902" y="1712140"/>
              <a:ext cx="3600000" cy="1712451"/>
            </a:xfrm>
            <a:prstGeom prst="rect">
              <a:avLst/>
            </a:prstGeom>
            <a:ln>
              <a:solidFill>
                <a:schemeClr val="tx1"/>
              </a:solidFill>
            </a:ln>
          </p:spPr>
        </p:pic>
        <p:pic>
          <p:nvPicPr>
            <p:cNvPr id="21" name="Picture 20">
              <a:extLst>
                <a:ext uri="{FF2B5EF4-FFF2-40B4-BE49-F238E27FC236}">
                  <a16:creationId xmlns:a16="http://schemas.microsoft.com/office/drawing/2014/main" id="{0D5B8046-6C2B-6C5B-1260-36587EFDF079}"/>
                </a:ext>
              </a:extLst>
            </p:cNvPr>
            <p:cNvPicPr>
              <a:picLocks noChangeAspect="1"/>
            </p:cNvPicPr>
            <p:nvPr/>
          </p:nvPicPr>
          <p:blipFill rotWithShape="1">
            <a:blip r:embed="rId4"/>
            <a:srcRect l="3750" t="14853"/>
            <a:stretch/>
          </p:blipFill>
          <p:spPr>
            <a:xfrm>
              <a:off x="7859902" y="5289833"/>
              <a:ext cx="3600000" cy="1691883"/>
            </a:xfrm>
            <a:prstGeom prst="rect">
              <a:avLst/>
            </a:prstGeom>
            <a:ln>
              <a:solidFill>
                <a:schemeClr val="tx1"/>
              </a:solidFill>
            </a:ln>
          </p:spPr>
        </p:pic>
      </p:grpSp>
      <p:sp>
        <p:nvSpPr>
          <p:cNvPr id="2" name="Title 1"/>
          <p:cNvSpPr txBox="1"/>
          <p:nvPr/>
        </p:nvSpPr>
        <p:spPr>
          <a:xfrm>
            <a:off x="514022" y="399166"/>
            <a:ext cx="9970185"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200" b="1" spc="300" dirty="0">
                <a:solidFill>
                  <a:srgbClr val="0072BC"/>
                </a:solidFill>
                <a:latin typeface="Proxima Nova" panose="02000506030000020004" pitchFamily="50" charset="0"/>
              </a:rPr>
              <a:t>Accessing Aconex “Insights”</a:t>
            </a:r>
          </a:p>
        </p:txBody>
      </p:sp>
      <p:sp>
        <p:nvSpPr>
          <p:cNvPr id="3" name="TextBox 2"/>
          <p:cNvSpPr txBox="1"/>
          <p:nvPr/>
        </p:nvSpPr>
        <p:spPr bwMode="gray">
          <a:xfrm>
            <a:off x="571500" y="1450933"/>
            <a:ext cx="6400800" cy="5002258"/>
          </a:xfrm>
          <a:prstGeom prst="rect">
            <a:avLst/>
          </a:prstGeom>
          <a:noFill/>
        </p:spPr>
        <p:txBody>
          <a:bodyPr wrap="square" lIns="36000" tIns="36000" rIns="36000" bIns="36000" rtlCol="0">
            <a:spAutoFit/>
          </a:bodyPr>
          <a:lstStyle/>
          <a:p>
            <a:pPr marL="342900" indent="-342900">
              <a:lnSpc>
                <a:spcPct val="150000"/>
              </a:lnSpc>
              <a:buClr>
                <a:srgbClr val="99C7E4"/>
              </a:buClr>
              <a:buFont typeface="+mj-lt"/>
              <a:buAutoNum type="arabicPeriod"/>
            </a:pPr>
            <a:r>
              <a:rPr lang="en-GB" sz="1800" dirty="0">
                <a:solidFill>
                  <a:srgbClr val="161513"/>
                </a:solidFill>
                <a:latin typeface="Proxima Nova" panose="02000506030000020004" pitchFamily="50" charset="0"/>
                <a:ea typeface="Calibri" panose="020F0502020204030204" pitchFamily="34" charset="0"/>
                <a:cs typeface="Calibri" panose="020F0502020204030204" pitchFamily="34" charset="0"/>
              </a:rPr>
              <a:t>Click “</a:t>
            </a:r>
            <a:r>
              <a:rPr lang="en-GB" sz="1800" b="1" dirty="0">
                <a:solidFill>
                  <a:srgbClr val="161513"/>
                </a:solidFill>
                <a:latin typeface="Proxima Nova" panose="02000506030000020004" pitchFamily="50" charset="0"/>
                <a:ea typeface="Calibri" panose="020F0502020204030204" pitchFamily="34" charset="0"/>
                <a:cs typeface="Calibri" panose="020F0502020204030204" pitchFamily="34" charset="0"/>
              </a:rPr>
              <a:t>Insights</a:t>
            </a:r>
            <a:r>
              <a:rPr lang="en-GB" sz="1800" dirty="0">
                <a:solidFill>
                  <a:srgbClr val="161513"/>
                </a:solidFill>
                <a:latin typeface="Proxima Nova" panose="02000506030000020004" pitchFamily="50" charset="0"/>
                <a:ea typeface="Calibri" panose="020F0502020204030204" pitchFamily="34" charset="0"/>
                <a:cs typeface="Calibri" panose="020F0502020204030204" pitchFamily="34" charset="0"/>
              </a:rPr>
              <a:t>” from the top navigation menu.</a:t>
            </a:r>
          </a:p>
          <a:p>
            <a:pPr marL="342900" indent="-342900">
              <a:lnSpc>
                <a:spcPct val="150000"/>
              </a:lnSpc>
              <a:buClr>
                <a:srgbClr val="99C7E4"/>
              </a:buClr>
              <a:buFont typeface="+mj-lt"/>
              <a:buAutoNum type="arabicPeriod"/>
            </a:pPr>
            <a:r>
              <a:rPr lang="en-GB" sz="1800" dirty="0">
                <a:solidFill>
                  <a:srgbClr val="161513"/>
                </a:solidFill>
                <a:latin typeface="Proxima Nova" panose="02000506030000020004" pitchFamily="50" charset="0"/>
                <a:ea typeface="Calibri" panose="020F0502020204030204" pitchFamily="34" charset="0"/>
                <a:cs typeface="Calibri" panose="020F0502020204030204" pitchFamily="34" charset="0"/>
              </a:rPr>
              <a:t>In the drop-down menu, select “Reports”.</a:t>
            </a:r>
          </a:p>
          <a:p>
            <a:pPr marL="342900" indent="-342900">
              <a:lnSpc>
                <a:spcPct val="150000"/>
              </a:lnSpc>
              <a:buClr>
                <a:srgbClr val="99C7E4"/>
              </a:buClr>
              <a:buFont typeface="+mj-lt"/>
              <a:buAutoNum type="arabicPeriod"/>
            </a:pPr>
            <a:r>
              <a:rPr lang="en-GB" sz="1800" dirty="0">
                <a:solidFill>
                  <a:srgbClr val="161513"/>
                </a:solidFill>
                <a:latin typeface="Proxima Nova" panose="02000506030000020004" pitchFamily="50" charset="0"/>
                <a:ea typeface="Calibri" panose="020F0502020204030204" pitchFamily="34" charset="0"/>
                <a:cs typeface="Calibri" panose="020F0502020204030204" pitchFamily="34" charset="0"/>
              </a:rPr>
              <a:t>Under reports, select “Standard”.</a:t>
            </a:r>
          </a:p>
          <a:p>
            <a:pPr marL="342900" indent="-342900">
              <a:lnSpc>
                <a:spcPct val="150000"/>
              </a:lnSpc>
              <a:buClr>
                <a:srgbClr val="99C7E4"/>
              </a:buClr>
              <a:buFont typeface="+mj-lt"/>
              <a:buAutoNum type="arabicPeriod"/>
            </a:pPr>
            <a:r>
              <a:rPr lang="en-GB" sz="1800" dirty="0">
                <a:solidFill>
                  <a:srgbClr val="161513"/>
                </a:solidFill>
                <a:latin typeface="Proxima Nova" panose="02000506030000020004" pitchFamily="50" charset="0"/>
                <a:ea typeface="Calibri" panose="020F0502020204030204" pitchFamily="34" charset="0"/>
                <a:cs typeface="Calibri" panose="020F0502020204030204" pitchFamily="34" charset="0"/>
              </a:rPr>
              <a:t>On the left of your screen, you will see the list of “Standard” Aconex Reports.</a:t>
            </a:r>
          </a:p>
          <a:p>
            <a:pPr marL="342900" indent="-342900">
              <a:lnSpc>
                <a:spcPct val="150000"/>
              </a:lnSpc>
              <a:buClr>
                <a:srgbClr val="99C7E4"/>
              </a:buClr>
              <a:buFont typeface="+mj-lt"/>
              <a:buAutoNum type="arabicPeriod"/>
            </a:pPr>
            <a:r>
              <a:rPr lang="en-GB" sz="1800" dirty="0">
                <a:solidFill>
                  <a:srgbClr val="161513"/>
                </a:solidFill>
                <a:latin typeface="Proxima Nova" panose="02000506030000020004" pitchFamily="50" charset="0"/>
                <a:ea typeface="Calibri" panose="020F0502020204030204" pitchFamily="34" charset="0"/>
                <a:cs typeface="Calibri" panose="020F0502020204030204" pitchFamily="34" charset="0"/>
              </a:rPr>
              <a:t>Click on “Filters” to narrow down your report list (if required).</a:t>
            </a:r>
          </a:p>
          <a:p>
            <a:pPr marL="342900" indent="-342900">
              <a:lnSpc>
                <a:spcPct val="150000"/>
              </a:lnSpc>
              <a:buClr>
                <a:srgbClr val="99C7E4"/>
              </a:buClr>
              <a:buFont typeface="+mj-lt"/>
              <a:buAutoNum type="arabicPeriod"/>
            </a:pPr>
            <a:r>
              <a:rPr lang="en-GB" sz="1800" dirty="0">
                <a:latin typeface="Proxima Nova" panose="02000506030000020004" pitchFamily="50" charset="0"/>
                <a:ea typeface="Calibri" panose="020F0502020204030204" pitchFamily="34" charset="0"/>
                <a:cs typeface="Calibri" panose="020F0502020204030204" pitchFamily="34" charset="0"/>
              </a:rPr>
              <a:t>The filters available to narrow down information search are:  (1) “Report Information i.e., Aconex, Field, etc.; (2) “Main Subject Area” i.e., Document, etc.; and (3) “Supporting Subject Area” i.e., Document Workflow Steps, etc.</a:t>
            </a:r>
          </a:p>
        </p:txBody>
      </p:sp>
      <p:sp>
        <p:nvSpPr>
          <p:cNvPr id="16" name="Rectangle 15">
            <a:extLst>
              <a:ext uri="{FF2B5EF4-FFF2-40B4-BE49-F238E27FC236}">
                <a16:creationId xmlns:a16="http://schemas.microsoft.com/office/drawing/2014/main" id="{E5C0BF6F-A49D-9F96-CFE2-65B1953B1B24}"/>
              </a:ext>
            </a:extLst>
          </p:cNvPr>
          <p:cNvSpPr/>
          <p:nvPr/>
        </p:nvSpPr>
        <p:spPr>
          <a:xfrm>
            <a:off x="10065930" y="1021105"/>
            <a:ext cx="265430" cy="1305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a:extLst>
              <a:ext uri="{FF2B5EF4-FFF2-40B4-BE49-F238E27FC236}">
                <a16:creationId xmlns:a16="http://schemas.microsoft.com/office/drawing/2014/main" id="{8D5C7E3E-E040-2531-1795-47BE7D1E002C}"/>
              </a:ext>
            </a:extLst>
          </p:cNvPr>
          <p:cNvSpPr/>
          <p:nvPr/>
        </p:nvSpPr>
        <p:spPr bwMode="gray">
          <a:xfrm>
            <a:off x="10454007" y="962486"/>
            <a:ext cx="311932" cy="294657"/>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marL="0" indent="0" algn="ctr">
              <a:buNone/>
            </a:pPr>
            <a:r>
              <a:rPr lang="en-ZA" sz="1050" b="1">
                <a:solidFill>
                  <a:schemeClr val="bg2"/>
                </a:solidFill>
              </a:rPr>
              <a:t>1</a:t>
            </a:r>
            <a:endParaRPr lang="en-ZA" sz="800" b="1">
              <a:solidFill>
                <a:schemeClr val="bg2"/>
              </a:solidFill>
            </a:endParaRPr>
          </a:p>
        </p:txBody>
      </p:sp>
      <p:sp>
        <p:nvSpPr>
          <p:cNvPr id="14" name="Rectangle 13">
            <a:extLst>
              <a:ext uri="{FF2B5EF4-FFF2-40B4-BE49-F238E27FC236}">
                <a16:creationId xmlns:a16="http://schemas.microsoft.com/office/drawing/2014/main" id="{FD345ABF-B1D3-2982-2CBE-12D0717A8AD3}"/>
              </a:ext>
            </a:extLst>
          </p:cNvPr>
          <p:cNvSpPr/>
          <p:nvPr/>
        </p:nvSpPr>
        <p:spPr>
          <a:xfrm>
            <a:off x="9964934" y="1215814"/>
            <a:ext cx="396000" cy="1067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a:extLst>
              <a:ext uri="{FF2B5EF4-FFF2-40B4-BE49-F238E27FC236}">
                <a16:creationId xmlns:a16="http://schemas.microsoft.com/office/drawing/2014/main" id="{A87A4196-E4B6-112B-27B3-C75A88E186B6}"/>
              </a:ext>
            </a:extLst>
          </p:cNvPr>
          <p:cNvSpPr/>
          <p:nvPr/>
        </p:nvSpPr>
        <p:spPr bwMode="gray">
          <a:xfrm>
            <a:off x="9646254" y="1151612"/>
            <a:ext cx="272143" cy="26035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marL="0" indent="0" algn="ctr">
              <a:buNone/>
            </a:pPr>
            <a:r>
              <a:rPr lang="en-ZA" sz="1050" b="1">
                <a:solidFill>
                  <a:schemeClr val="bg2"/>
                </a:solidFill>
              </a:rPr>
              <a:t>2</a:t>
            </a:r>
            <a:endParaRPr lang="en-ZA" sz="800" b="1">
              <a:solidFill>
                <a:schemeClr val="bg2"/>
              </a:solidFill>
            </a:endParaRPr>
          </a:p>
        </p:txBody>
      </p:sp>
      <p:sp>
        <p:nvSpPr>
          <p:cNvPr id="12" name="Rectangle 11">
            <a:extLst>
              <a:ext uri="{FF2B5EF4-FFF2-40B4-BE49-F238E27FC236}">
                <a16:creationId xmlns:a16="http://schemas.microsoft.com/office/drawing/2014/main" id="{0080E58C-59EA-E46C-763B-9B4DB78CB53C}"/>
              </a:ext>
            </a:extLst>
          </p:cNvPr>
          <p:cNvSpPr/>
          <p:nvPr/>
        </p:nvSpPr>
        <p:spPr>
          <a:xfrm>
            <a:off x="7943850" y="3389371"/>
            <a:ext cx="723900" cy="10510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a:extLst>
              <a:ext uri="{FF2B5EF4-FFF2-40B4-BE49-F238E27FC236}">
                <a16:creationId xmlns:a16="http://schemas.microsoft.com/office/drawing/2014/main" id="{7C0C0607-74B3-B805-B0D4-CC909DB69510}"/>
              </a:ext>
            </a:extLst>
          </p:cNvPr>
          <p:cNvSpPr/>
          <p:nvPr/>
        </p:nvSpPr>
        <p:spPr bwMode="gray">
          <a:xfrm>
            <a:off x="10195288" y="4900764"/>
            <a:ext cx="272143" cy="26035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marL="0" indent="0" algn="ctr">
              <a:buNone/>
            </a:pPr>
            <a:r>
              <a:rPr lang="en-ZA" sz="1050" b="1">
                <a:solidFill>
                  <a:schemeClr val="bg2"/>
                </a:solidFill>
              </a:rPr>
              <a:t>5</a:t>
            </a:r>
            <a:endParaRPr lang="en-ZA" sz="800" b="1">
              <a:solidFill>
                <a:schemeClr val="bg2"/>
              </a:solidFill>
            </a:endParaRPr>
          </a:p>
        </p:txBody>
      </p:sp>
      <p:sp>
        <p:nvSpPr>
          <p:cNvPr id="10" name="Rectangle 9">
            <a:extLst>
              <a:ext uri="{FF2B5EF4-FFF2-40B4-BE49-F238E27FC236}">
                <a16:creationId xmlns:a16="http://schemas.microsoft.com/office/drawing/2014/main" id="{03E1C470-4659-9E64-AB26-BCFEA5A28D4C}"/>
              </a:ext>
            </a:extLst>
          </p:cNvPr>
          <p:cNvSpPr/>
          <p:nvPr/>
        </p:nvSpPr>
        <p:spPr>
          <a:xfrm>
            <a:off x="9809155" y="4965899"/>
            <a:ext cx="272143" cy="1286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Oval 17">
            <a:extLst>
              <a:ext uri="{FF2B5EF4-FFF2-40B4-BE49-F238E27FC236}">
                <a16:creationId xmlns:a16="http://schemas.microsoft.com/office/drawing/2014/main" id="{65163B7D-E1C6-E25C-4C94-7ED107F7E6C3}"/>
              </a:ext>
            </a:extLst>
          </p:cNvPr>
          <p:cNvSpPr/>
          <p:nvPr/>
        </p:nvSpPr>
        <p:spPr bwMode="gray">
          <a:xfrm>
            <a:off x="7765805" y="3417386"/>
            <a:ext cx="272143" cy="26035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marL="0" indent="0" algn="ctr">
              <a:buNone/>
            </a:pPr>
            <a:r>
              <a:rPr lang="en-ZA" sz="1050" b="1">
                <a:solidFill>
                  <a:schemeClr val="bg2"/>
                </a:solidFill>
              </a:rPr>
              <a:t>4</a:t>
            </a:r>
            <a:endParaRPr lang="en-ZA" sz="800" b="1">
              <a:solidFill>
                <a:schemeClr val="bg2"/>
              </a:solidFill>
            </a:endParaRPr>
          </a:p>
        </p:txBody>
      </p:sp>
      <p:sp>
        <p:nvSpPr>
          <p:cNvPr id="23" name="Rectangle 22">
            <a:extLst>
              <a:ext uri="{FF2B5EF4-FFF2-40B4-BE49-F238E27FC236}">
                <a16:creationId xmlns:a16="http://schemas.microsoft.com/office/drawing/2014/main" id="{89EBC30D-B7A6-F869-2FB4-C6A4FECC4424}"/>
              </a:ext>
            </a:extLst>
          </p:cNvPr>
          <p:cNvSpPr/>
          <p:nvPr/>
        </p:nvSpPr>
        <p:spPr>
          <a:xfrm>
            <a:off x="7859903" y="4965899"/>
            <a:ext cx="884047" cy="76221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Oval 23">
            <a:extLst>
              <a:ext uri="{FF2B5EF4-FFF2-40B4-BE49-F238E27FC236}">
                <a16:creationId xmlns:a16="http://schemas.microsoft.com/office/drawing/2014/main" id="{FC70D901-0666-A30A-06DF-A88F21C183DF}"/>
              </a:ext>
            </a:extLst>
          </p:cNvPr>
          <p:cNvSpPr/>
          <p:nvPr/>
        </p:nvSpPr>
        <p:spPr bwMode="gray">
          <a:xfrm>
            <a:off x="7821257" y="5709172"/>
            <a:ext cx="272143" cy="26035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marL="0" indent="0" algn="ctr">
              <a:buNone/>
            </a:pPr>
            <a:r>
              <a:rPr lang="en-ZA" sz="1050" b="1">
                <a:solidFill>
                  <a:schemeClr val="bg2"/>
                </a:solidFill>
              </a:rPr>
              <a:t>6</a:t>
            </a:r>
            <a:endParaRPr lang="en-ZA" sz="800" b="1">
              <a:solidFill>
                <a:schemeClr val="bg2"/>
              </a:solidFill>
            </a:endParaRPr>
          </a:p>
        </p:txBody>
      </p:sp>
      <p:sp>
        <p:nvSpPr>
          <p:cNvPr id="4" name="Rettangolo 4">
            <a:extLst>
              <a:ext uri="{FF2B5EF4-FFF2-40B4-BE49-F238E27FC236}">
                <a16:creationId xmlns:a16="http://schemas.microsoft.com/office/drawing/2014/main" id="{0E066908-5046-0D23-68D1-BC2FDC4C9D66}"/>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8" name="Picture 7" descr="A black and white logo&#10;&#10;Description automatically generated">
            <a:extLst>
              <a:ext uri="{FF2B5EF4-FFF2-40B4-BE49-F238E27FC236}">
                <a16:creationId xmlns:a16="http://schemas.microsoft.com/office/drawing/2014/main" id="{909D3F05-4A14-26E8-E065-4C66D5AC86A7}"/>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Tree>
    <p:extLst>
      <p:ext uri="{BB962C8B-B14F-4D97-AF65-F5344CB8AC3E}">
        <p14:creationId xmlns:p14="http://schemas.microsoft.com/office/powerpoint/2010/main" val="191870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gray">
          <a:xfrm>
            <a:off x="-114300" y="-97971"/>
            <a:ext cx="12306300" cy="6955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noAutofit/>
          </a:bodyPr>
          <a:lstStyle/>
          <a:p>
            <a:pPr marL="0" indent="0" algn="ctr">
              <a:buNone/>
            </a:pPr>
            <a:endParaRPr lang="en-GB" sz="1600" err="1">
              <a:solidFill>
                <a:schemeClr val="bg1"/>
              </a:solidFill>
            </a:endParaRPr>
          </a:p>
        </p:txBody>
      </p:sp>
      <p:pic>
        <p:nvPicPr>
          <p:cNvPr id="9" name="Immagine 8"/>
          <p:cNvPicPr>
            <a:picLocks noChangeAspect="1"/>
          </p:cNvPicPr>
          <p:nvPr/>
        </p:nvPicPr>
        <p:blipFill>
          <a:blip r:embed="rId2"/>
          <a:stretch>
            <a:fillRect/>
          </a:stretch>
        </p:blipFill>
        <p:spPr>
          <a:xfrm>
            <a:off x="313425" y="421916"/>
            <a:ext cx="2463642" cy="593025"/>
          </a:xfrm>
          <a:prstGeom prst="rect">
            <a:avLst/>
          </a:prstGeom>
        </p:spPr>
      </p:pic>
      <p:sp>
        <p:nvSpPr>
          <p:cNvPr id="8" name="Title 1"/>
          <p:cNvSpPr txBox="1"/>
          <p:nvPr/>
        </p:nvSpPr>
        <p:spPr>
          <a:xfrm>
            <a:off x="519413" y="1751663"/>
            <a:ext cx="12077700" cy="1338941"/>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panose="02000506030000020004" pitchFamily="50" charset="0"/>
            </a:endParaRPr>
          </a:p>
          <a:p>
            <a:pPr marL="0" indent="0">
              <a:lnSpc>
                <a:spcPct val="120000"/>
              </a:lnSpc>
            </a:pPr>
            <a:r>
              <a:rPr lang="en-US" sz="3200" b="1" spc="300">
                <a:solidFill>
                  <a:schemeClr val="bg1"/>
                </a:solidFill>
                <a:latin typeface="Proxima Nova Extrabold"/>
              </a:rPr>
              <a:t>Phase 2</a:t>
            </a:r>
            <a:endParaRPr lang="en-US" sz="3200" b="1" spc="300">
              <a:solidFill>
                <a:schemeClr val="bg1"/>
              </a:solidFill>
              <a:latin typeface="Proxima Nova Extrabold" panose="02000506030000020004" pitchFamily="50" charset="0"/>
            </a:endParaRPr>
          </a:p>
          <a:p>
            <a:pPr marL="0" indent="0">
              <a:lnSpc>
                <a:spcPct val="120000"/>
              </a:lnSpc>
            </a:pPr>
            <a:r>
              <a:rPr lang="en-US" sz="3200" b="1" spc="300">
                <a:solidFill>
                  <a:schemeClr val="bg1"/>
                </a:solidFill>
                <a:latin typeface="Proxima Nova Extrabold"/>
              </a:rPr>
              <a:t>Aconex Standard Report Categories</a:t>
            </a:r>
          </a:p>
        </p:txBody>
      </p:sp>
      <p:cxnSp>
        <p:nvCxnSpPr>
          <p:cNvPr id="10" name="Connettore 1 9"/>
          <p:cNvCxnSpPr/>
          <p:nvPr/>
        </p:nvCxnSpPr>
        <p:spPr bwMode="gray">
          <a:xfrm>
            <a:off x="571500" y="3680269"/>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p:cNvSpPr/>
          <p:nvPr/>
        </p:nvSpPr>
        <p:spPr bwMode="gray">
          <a:xfrm>
            <a:off x="11581373" y="705410"/>
            <a:ext cx="275665" cy="275665"/>
          </a:xfrm>
          <a:prstGeom prst="ellipse">
            <a:avLst/>
          </a:prstGeom>
          <a:solidFill>
            <a:schemeClr val="accent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1193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CBE0D-BFF6-EA51-68A3-931A2D39C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3E37B-1310-1918-6272-B7FA64CC2745}"/>
              </a:ext>
            </a:extLst>
          </p:cNvPr>
          <p:cNvSpPr txBox="1"/>
          <p:nvPr/>
        </p:nvSpPr>
        <p:spPr>
          <a:xfrm>
            <a:off x="511728" y="435705"/>
            <a:ext cx="11334832"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200" b="1" spc="300" dirty="0">
                <a:solidFill>
                  <a:srgbClr val="0072BC"/>
                </a:solidFill>
                <a:latin typeface="Proxima Nova" panose="02000506030000020004" pitchFamily="50" charset="0"/>
              </a:rPr>
              <a:t>Aconex Standard Reports (1/2)</a:t>
            </a:r>
          </a:p>
        </p:txBody>
      </p:sp>
      <p:graphicFrame>
        <p:nvGraphicFramePr>
          <p:cNvPr id="3" name="Table 2">
            <a:extLst>
              <a:ext uri="{FF2B5EF4-FFF2-40B4-BE49-F238E27FC236}">
                <a16:creationId xmlns:a16="http://schemas.microsoft.com/office/drawing/2014/main" id="{671E1A51-D4C9-1330-2F32-B28FD316D0E8}"/>
              </a:ext>
            </a:extLst>
          </p:cNvPr>
          <p:cNvGraphicFramePr>
            <a:graphicFrameLocks noGrp="1"/>
          </p:cNvGraphicFramePr>
          <p:nvPr>
            <p:extLst>
              <p:ext uri="{D42A27DB-BD31-4B8C-83A1-F6EECF244321}">
                <p14:modId xmlns:p14="http://schemas.microsoft.com/office/powerpoint/2010/main" val="3271780875"/>
              </p:ext>
            </p:extLst>
          </p:nvPr>
        </p:nvGraphicFramePr>
        <p:xfrm>
          <a:off x="571500" y="1103152"/>
          <a:ext cx="10439401" cy="5079532"/>
        </p:xfrm>
        <a:graphic>
          <a:graphicData uri="http://schemas.openxmlformats.org/drawingml/2006/table">
            <a:tbl>
              <a:tblPr firstRow="1" firstCol="1" bandRow="1"/>
              <a:tblGrid>
                <a:gridCol w="2205255">
                  <a:extLst>
                    <a:ext uri="{9D8B030D-6E8A-4147-A177-3AD203B41FA5}">
                      <a16:colId xmlns:a16="http://schemas.microsoft.com/office/drawing/2014/main" val="3174952463"/>
                    </a:ext>
                  </a:extLst>
                </a:gridCol>
                <a:gridCol w="3254928">
                  <a:extLst>
                    <a:ext uri="{9D8B030D-6E8A-4147-A177-3AD203B41FA5}">
                      <a16:colId xmlns:a16="http://schemas.microsoft.com/office/drawing/2014/main" val="3599919239"/>
                    </a:ext>
                  </a:extLst>
                </a:gridCol>
                <a:gridCol w="4979218">
                  <a:extLst>
                    <a:ext uri="{9D8B030D-6E8A-4147-A177-3AD203B41FA5}">
                      <a16:colId xmlns:a16="http://schemas.microsoft.com/office/drawing/2014/main" val="4195641963"/>
                    </a:ext>
                  </a:extLst>
                </a:gridCol>
              </a:tblGrid>
              <a:tr h="410565">
                <a:tc>
                  <a:txBody>
                    <a:bodyPr/>
                    <a:lstStyle/>
                    <a:p>
                      <a:pPr marL="0" indent="0" algn="ctr">
                        <a:lnSpc>
                          <a:spcPct val="107000"/>
                        </a:lnSpc>
                        <a:spcAft>
                          <a:spcPts val="800"/>
                        </a:spcAft>
                        <a:buNone/>
                      </a:pPr>
                      <a:r>
                        <a:rPr lang="en-ZA" sz="1800" b="1">
                          <a:solidFill>
                            <a:srgbClr val="FFFFFF"/>
                          </a:solidFill>
                          <a:effectLst/>
                          <a:latin typeface="Proxima Nova" panose="02000506030000020004" pitchFamily="50" charset="0"/>
                          <a:ea typeface="Times New Roman" panose="02020603050405020304" pitchFamily="18" charset="0"/>
                          <a:cs typeface="Times New Roman" panose="02020603050405020304" pitchFamily="18" charset="0"/>
                        </a:rPr>
                        <a:t>Category</a:t>
                      </a:r>
                      <a:endParaRPr lang="en-ZA" sz="14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2BC"/>
                    </a:solidFill>
                  </a:tcPr>
                </a:tc>
                <a:tc>
                  <a:txBody>
                    <a:bodyPr/>
                    <a:lstStyle/>
                    <a:p>
                      <a:pPr marL="0" indent="0" algn="ctr">
                        <a:lnSpc>
                          <a:spcPct val="107000"/>
                        </a:lnSpc>
                        <a:spcAft>
                          <a:spcPts val="800"/>
                        </a:spcAft>
                        <a:buNone/>
                      </a:pPr>
                      <a:r>
                        <a:rPr lang="en-ZA" sz="1800" b="1">
                          <a:solidFill>
                            <a:srgbClr val="FFFFFF"/>
                          </a:solidFill>
                          <a:effectLst/>
                          <a:latin typeface="Proxima Nova" panose="02000506030000020004" pitchFamily="50" charset="0"/>
                          <a:ea typeface="Times New Roman" panose="02020603050405020304" pitchFamily="18" charset="0"/>
                          <a:cs typeface="Times New Roman" panose="02020603050405020304" pitchFamily="18" charset="0"/>
                        </a:rPr>
                        <a:t>Report</a:t>
                      </a:r>
                      <a:endParaRPr lang="en-ZA" sz="14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2BC"/>
                    </a:solidFill>
                  </a:tcPr>
                </a:tc>
                <a:tc>
                  <a:txBody>
                    <a:bodyPr/>
                    <a:lstStyle/>
                    <a:p>
                      <a:pPr marL="0" indent="0" algn="ctr">
                        <a:lnSpc>
                          <a:spcPct val="107000"/>
                        </a:lnSpc>
                        <a:spcAft>
                          <a:spcPts val="800"/>
                        </a:spcAft>
                        <a:buNone/>
                      </a:pPr>
                      <a:r>
                        <a:rPr lang="en-ZA" sz="1800" b="1">
                          <a:solidFill>
                            <a:srgbClr val="FFFFFF"/>
                          </a:solidFill>
                          <a:effectLst/>
                          <a:latin typeface="Proxima Nova" panose="02000506030000020004" pitchFamily="50" charset="0"/>
                          <a:ea typeface="Times New Roman" panose="02020603050405020304" pitchFamily="18" charset="0"/>
                          <a:cs typeface="Times New Roman" panose="02020603050405020304" pitchFamily="18" charset="0"/>
                        </a:rPr>
                        <a:t>Contents</a:t>
                      </a:r>
                      <a:endParaRPr lang="en-ZA" sz="14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2BC"/>
                    </a:solidFill>
                  </a:tcPr>
                </a:tc>
                <a:extLst>
                  <a:ext uri="{0D108BD9-81ED-4DB2-BD59-A6C34878D82A}">
                    <a16:rowId xmlns:a16="http://schemas.microsoft.com/office/drawing/2014/main" val="1975732490"/>
                  </a:ext>
                </a:extLst>
              </a:tr>
              <a:tr h="470230">
                <a:tc rowSpan="4">
                  <a:txBody>
                    <a:bodyPr/>
                    <a:lstStyle/>
                    <a:p>
                      <a:pPr marL="0" indent="0">
                        <a:lnSpc>
                          <a:spcPct val="107000"/>
                        </a:lnSpc>
                        <a:spcAft>
                          <a:spcPts val="800"/>
                        </a:spcAft>
                        <a:buNone/>
                      </a:pPr>
                      <a:r>
                        <a:rPr lang="en-ZA" sz="1400">
                          <a:solidFill>
                            <a:srgbClr val="000000"/>
                          </a:solidFill>
                          <a:effectLst/>
                          <a:latin typeface="Proxima Nova" panose="02000506030000020004" pitchFamily="50" charset="0"/>
                          <a:ea typeface="Times New Roman" panose="02020603050405020304" pitchFamily="18" charset="0"/>
                          <a:cs typeface="Times New Roman" panose="02020603050405020304" pitchFamily="18" charset="0"/>
                        </a:rPr>
                        <a:t>Mail Reports</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Mail Days Late</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Days Late for Overdue, Responded and Closed-Out Mails</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109788779"/>
                  </a:ext>
                </a:extLst>
              </a:tr>
              <a:tr h="470230">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Mail Response</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Mail Responses sent and received by your organization.</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3487014675"/>
                  </a:ext>
                </a:extLst>
              </a:tr>
              <a:tr h="470230">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Mail Status</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All your inbox &amp; sent mails including those with response required.</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3146019823"/>
                  </a:ext>
                </a:extLst>
              </a:tr>
              <a:tr h="235857">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Mail Thread</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Mail threads your organization is involved</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240480358"/>
                  </a:ext>
                </a:extLst>
              </a:tr>
              <a:tr h="440484">
                <a:tc>
                  <a:txBody>
                    <a:bodyPr/>
                    <a:lstStyle/>
                    <a:p>
                      <a:pPr marL="0" indent="0">
                        <a:lnSpc>
                          <a:spcPct val="107000"/>
                        </a:lnSpc>
                        <a:spcAft>
                          <a:spcPts val="800"/>
                        </a:spcAft>
                        <a:buNone/>
                      </a:pPr>
                      <a:r>
                        <a:rPr lang="en-ZA" sz="1400">
                          <a:solidFill>
                            <a:srgbClr val="000000"/>
                          </a:solidFill>
                          <a:effectLst/>
                          <a:latin typeface="Proxima Nova" panose="02000506030000020004" pitchFamily="50" charset="0"/>
                          <a:ea typeface="Times New Roman" panose="02020603050405020304" pitchFamily="18" charset="0"/>
                          <a:cs typeface="Times New Roman" panose="02020603050405020304" pitchFamily="18" charset="0"/>
                        </a:rPr>
                        <a:t>Tasks by Users</a:t>
                      </a:r>
                      <a:endParaRPr lang="en-ZA" sz="120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Overdue and Open Tasks by Users</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Overdue Mails, Workflows, and Issues by users.</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697048727"/>
                  </a:ext>
                </a:extLst>
              </a:tr>
              <a:tr h="230786">
                <a:tc rowSpan="2">
                  <a:txBody>
                    <a:bodyPr/>
                    <a:lstStyle/>
                    <a:p>
                      <a:pPr marL="0" indent="0">
                        <a:lnSpc>
                          <a:spcPct val="107000"/>
                        </a:lnSpc>
                        <a:spcAft>
                          <a:spcPts val="800"/>
                        </a:spcAft>
                        <a:buNone/>
                      </a:pPr>
                      <a:r>
                        <a:rPr lang="en-ZA" sz="1400">
                          <a:solidFill>
                            <a:srgbClr val="000000"/>
                          </a:solidFill>
                          <a:effectLst/>
                          <a:latin typeface="Proxima Nova" panose="02000506030000020004" pitchFamily="50" charset="0"/>
                          <a:ea typeface="Times New Roman" panose="02020603050405020304" pitchFamily="18" charset="0"/>
                          <a:cs typeface="Times New Roman" panose="02020603050405020304" pitchFamily="18" charset="0"/>
                        </a:rPr>
                        <a:t>Projects</a:t>
                      </a:r>
                      <a:endParaRPr lang="en-ZA" sz="120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Project Directory</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Details of all users on the project.</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571137681"/>
                  </a:ext>
                </a:extLst>
              </a:tr>
              <a:tr h="470230">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Project Overview</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Your organization’s project adoption and performance</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270831339"/>
                  </a:ext>
                </a:extLst>
              </a:tr>
              <a:tr h="470230">
                <a:tc rowSpan="4">
                  <a:txBody>
                    <a:bodyPr/>
                    <a:lstStyle/>
                    <a:p>
                      <a:pPr marL="0" indent="0">
                        <a:lnSpc>
                          <a:spcPct val="107000"/>
                        </a:lnSpc>
                        <a:spcAft>
                          <a:spcPts val="800"/>
                        </a:spcAft>
                        <a:buNone/>
                      </a:pPr>
                      <a:r>
                        <a:rPr lang="en-ZA" sz="1400">
                          <a:solidFill>
                            <a:srgbClr val="000000"/>
                          </a:solidFill>
                          <a:effectLst/>
                          <a:latin typeface="Proxima Nova" panose="02000506030000020004" pitchFamily="50" charset="0"/>
                          <a:ea typeface="Times New Roman" panose="02020603050405020304" pitchFamily="18" charset="0"/>
                          <a:cs typeface="Times New Roman" panose="02020603050405020304" pitchFamily="18" charset="0"/>
                        </a:rPr>
                        <a:t>Workflows and Transmittals</a:t>
                      </a:r>
                      <a:endParaRPr lang="en-ZA" sz="120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Transmittal History By Document</a:t>
                      </a:r>
                      <a:endParaRPr lang="en-ZA" sz="120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History of transmittals in and out for documents in the document register.</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833909319"/>
                  </a:ext>
                </a:extLst>
              </a:tr>
              <a:tr h="470230">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Workflow Documents</a:t>
                      </a:r>
                      <a:endParaRPr lang="en-ZA" sz="120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Overdue document reviews your organization is involved in.</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727909568"/>
                  </a:ext>
                </a:extLst>
              </a:tr>
              <a:tr h="470230">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Workflow Documents Review Outcome</a:t>
                      </a:r>
                      <a:endParaRPr lang="en-ZA" sz="120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Document reviews and outcomes that your organization is involved in.</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853008251"/>
                  </a:ext>
                </a:extLst>
              </a:tr>
              <a:tr h="470230">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Workflow Status</a:t>
                      </a:r>
                      <a:endParaRPr lang="en-ZA" sz="120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Proxima Nova" panose="02000506030000020004" pitchFamily="50" charset="0"/>
                          <a:ea typeface="Times New Roman" panose="02020603050405020304" pitchFamily="18" charset="0"/>
                          <a:cs typeface="Times New Roman" panose="02020603050405020304" pitchFamily="18" charset="0"/>
                        </a:rPr>
                        <a:t>Status of Workflows your organization initiated, or is participating in.</a:t>
                      </a:r>
                      <a:endParaRPr lang="en-ZA" sz="1200" dirty="0">
                        <a:effectLst/>
                        <a:latin typeface="Proxima Nova" panose="02000506030000020004"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3172681076"/>
                  </a:ext>
                </a:extLst>
              </a:tr>
            </a:tbl>
          </a:graphicData>
        </a:graphic>
      </p:graphicFrame>
      <p:sp>
        <p:nvSpPr>
          <p:cNvPr id="4" name="Rettangolo 4">
            <a:extLst>
              <a:ext uri="{FF2B5EF4-FFF2-40B4-BE49-F238E27FC236}">
                <a16:creationId xmlns:a16="http://schemas.microsoft.com/office/drawing/2014/main" id="{86108D70-5B39-4E37-5983-95116E04A6F0}"/>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6" name="Picture 5" descr="A black and white logo&#10;&#10;Description automatically generated">
            <a:extLst>
              <a:ext uri="{FF2B5EF4-FFF2-40B4-BE49-F238E27FC236}">
                <a16:creationId xmlns:a16="http://schemas.microsoft.com/office/drawing/2014/main" id="{A9FE1E04-F099-7374-EE27-7371FE8C8858}"/>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Tree>
    <p:extLst>
      <p:ext uri="{BB962C8B-B14F-4D97-AF65-F5344CB8AC3E}">
        <p14:creationId xmlns:p14="http://schemas.microsoft.com/office/powerpoint/2010/main" val="302671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51F8A-2EB8-9338-865A-5082B5260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A626A-48C5-73CF-7BDE-9DD3861C91D6}"/>
              </a:ext>
            </a:extLst>
          </p:cNvPr>
          <p:cNvSpPr txBox="1"/>
          <p:nvPr/>
        </p:nvSpPr>
        <p:spPr>
          <a:xfrm>
            <a:off x="511728" y="439899"/>
            <a:ext cx="11334832" cy="76811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200" b="1" spc="300" dirty="0">
                <a:solidFill>
                  <a:srgbClr val="0072BC"/>
                </a:solidFill>
                <a:latin typeface="Proxima Nova" panose="02000506030000020004" pitchFamily="50" charset="0"/>
              </a:rPr>
              <a:t>Aconex Standard reports (2/2)</a:t>
            </a:r>
          </a:p>
        </p:txBody>
      </p:sp>
      <p:graphicFrame>
        <p:nvGraphicFramePr>
          <p:cNvPr id="8" name="Table 7">
            <a:extLst>
              <a:ext uri="{FF2B5EF4-FFF2-40B4-BE49-F238E27FC236}">
                <a16:creationId xmlns:a16="http://schemas.microsoft.com/office/drawing/2014/main" id="{727F05CC-7F66-A179-026A-5EFC862A21B9}"/>
              </a:ext>
            </a:extLst>
          </p:cNvPr>
          <p:cNvGraphicFramePr>
            <a:graphicFrameLocks noGrp="1"/>
          </p:cNvGraphicFramePr>
          <p:nvPr>
            <p:extLst>
              <p:ext uri="{D42A27DB-BD31-4B8C-83A1-F6EECF244321}">
                <p14:modId xmlns:p14="http://schemas.microsoft.com/office/powerpoint/2010/main" val="3224577240"/>
              </p:ext>
            </p:extLst>
          </p:nvPr>
        </p:nvGraphicFramePr>
        <p:xfrm>
          <a:off x="571500" y="1119931"/>
          <a:ext cx="10439399" cy="4987249"/>
        </p:xfrm>
        <a:graphic>
          <a:graphicData uri="http://schemas.openxmlformats.org/drawingml/2006/table">
            <a:tbl>
              <a:tblPr firstRow="1" firstCol="1" bandRow="1"/>
              <a:tblGrid>
                <a:gridCol w="1907447">
                  <a:extLst>
                    <a:ext uri="{9D8B030D-6E8A-4147-A177-3AD203B41FA5}">
                      <a16:colId xmlns:a16="http://schemas.microsoft.com/office/drawing/2014/main" val="4228321527"/>
                    </a:ext>
                  </a:extLst>
                </a:gridCol>
                <a:gridCol w="3200400">
                  <a:extLst>
                    <a:ext uri="{9D8B030D-6E8A-4147-A177-3AD203B41FA5}">
                      <a16:colId xmlns:a16="http://schemas.microsoft.com/office/drawing/2014/main" val="3263222269"/>
                    </a:ext>
                  </a:extLst>
                </a:gridCol>
                <a:gridCol w="5331552">
                  <a:extLst>
                    <a:ext uri="{9D8B030D-6E8A-4147-A177-3AD203B41FA5}">
                      <a16:colId xmlns:a16="http://schemas.microsoft.com/office/drawing/2014/main" val="2048811219"/>
                    </a:ext>
                  </a:extLst>
                </a:gridCol>
              </a:tblGrid>
              <a:tr h="388614">
                <a:tc>
                  <a:txBody>
                    <a:bodyPr/>
                    <a:lstStyle/>
                    <a:p>
                      <a:pPr marL="0" indent="0" algn="ctr">
                        <a:lnSpc>
                          <a:spcPct val="107000"/>
                        </a:lnSpc>
                        <a:spcAft>
                          <a:spcPts val="800"/>
                        </a:spcAft>
                        <a:buNone/>
                      </a:pPr>
                      <a:r>
                        <a:rPr lang="en-ZA"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Category</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2BC"/>
                    </a:solidFill>
                  </a:tcPr>
                </a:tc>
                <a:tc>
                  <a:txBody>
                    <a:bodyPr/>
                    <a:lstStyle/>
                    <a:p>
                      <a:pPr marL="0" indent="0" algn="ctr">
                        <a:lnSpc>
                          <a:spcPct val="107000"/>
                        </a:lnSpc>
                        <a:spcAft>
                          <a:spcPts val="800"/>
                        </a:spcAft>
                        <a:buNone/>
                      </a:pPr>
                      <a:r>
                        <a:rPr lang="en-ZA"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Report</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2BC"/>
                    </a:solidFill>
                  </a:tcPr>
                </a:tc>
                <a:tc>
                  <a:txBody>
                    <a:bodyPr/>
                    <a:lstStyle/>
                    <a:p>
                      <a:pPr marL="0" indent="0" algn="ctr">
                        <a:lnSpc>
                          <a:spcPct val="107000"/>
                        </a:lnSpc>
                        <a:spcAft>
                          <a:spcPts val="800"/>
                        </a:spcAft>
                        <a:buNone/>
                      </a:pPr>
                      <a:r>
                        <a:rPr lang="en-ZA"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Contents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2BC"/>
                    </a:solidFill>
                  </a:tcPr>
                </a:tc>
                <a:extLst>
                  <a:ext uri="{0D108BD9-81ED-4DB2-BD59-A6C34878D82A}">
                    <a16:rowId xmlns:a16="http://schemas.microsoft.com/office/drawing/2014/main" val="3365209995"/>
                  </a:ext>
                </a:extLst>
              </a:tr>
              <a:tr h="252006">
                <a:tc rowSpan="2">
                  <a:txBody>
                    <a:bodyPr/>
                    <a:lstStyle/>
                    <a:p>
                      <a:pPr marL="0" indent="0">
                        <a:lnSpc>
                          <a:spcPct val="107000"/>
                        </a:lnSpc>
                        <a:spcAft>
                          <a:spcPts val="800"/>
                        </a:spcAft>
                        <a:buNone/>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Events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Change Event Details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Change event register with item details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769243027"/>
                  </a:ext>
                </a:extLst>
              </a:tr>
              <a:tr h="252006">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Daily Reports Summary</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Daily Reports Summary</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865838162"/>
                  </a:ext>
                </a:extLst>
              </a:tr>
              <a:tr h="629292">
                <a:tc rowSpan="4">
                  <a:txBody>
                    <a:bodyPr/>
                    <a:lstStyle/>
                    <a:p>
                      <a:pPr marL="0" indent="0">
                        <a:lnSpc>
                          <a:spcPct val="107000"/>
                        </a:lnSpc>
                        <a:spcAft>
                          <a:spcPts val="800"/>
                        </a:spcAft>
                        <a:buNone/>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Documents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Document History</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History of document revisions and versions, their associated Workflows and review status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3711631275"/>
                  </a:ext>
                </a:extLst>
              </a:tr>
              <a:tr h="416935">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Document Status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Types of documents and their latest revision status.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629371538"/>
                  </a:ext>
                </a:extLst>
              </a:tr>
              <a:tr h="477113">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Document Transmittal</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Documents attached in transmittals sent/received by your organization.</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506068894"/>
                  </a:ext>
                </a:extLst>
              </a:tr>
              <a:tr h="629292">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Document Transmittal Workflow</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History of Transmittals in/out and Workflows for documents in the document register.</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186835802"/>
                  </a:ext>
                </a:extLst>
              </a:tr>
              <a:tr h="252006">
                <a:tc rowSpan="7">
                  <a:txBody>
                    <a:bodyPr/>
                    <a:lstStyle/>
                    <a:p>
                      <a:pPr marL="0" indent="0">
                        <a:lnSpc>
                          <a:spcPct val="107000"/>
                        </a:lnSpc>
                        <a:spcAft>
                          <a:spcPts val="800"/>
                        </a:spcAft>
                        <a:buNone/>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Field Reports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Insights Issues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Insights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4108585869"/>
                  </a:ext>
                </a:extLst>
              </a:tr>
              <a:tr h="252006">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Inspections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Inspections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613327602"/>
                  </a:ext>
                </a:extLst>
              </a:tr>
              <a:tr h="252006">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Issues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Issues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361221059"/>
                  </a:ext>
                </a:extLst>
              </a:tr>
              <a:tr h="252006">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Issues by Area</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Issues by Area</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4062040243"/>
                  </a:ext>
                </a:extLst>
              </a:tr>
              <a:tr h="429955">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Issues by organizations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Issues by ‘assigned to’ and ‘captured by’ organizations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414974354"/>
                  </a:ext>
                </a:extLst>
              </a:tr>
              <a:tr h="252006">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Issues by Type</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Issues by Type</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426799141"/>
                  </a:ext>
                </a:extLst>
              </a:tr>
              <a:tr h="252006">
                <a:tc vMerge="1">
                  <a:txBody>
                    <a:bodyPr/>
                    <a:lstStyle/>
                    <a:p>
                      <a:endParaRPr lang="en-ZA"/>
                    </a:p>
                  </a:txBody>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Field Punch Lists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marL="0" indent="0">
                        <a:lnSpc>
                          <a:spcPct val="107000"/>
                        </a:lnSpc>
                        <a:spcAft>
                          <a:spcPts val="800"/>
                        </a:spcAft>
                        <a:buNone/>
                      </a:pPr>
                      <a:r>
                        <a:rPr lang="en-ZA" sz="1400">
                          <a:solidFill>
                            <a:srgbClr val="161513"/>
                          </a:solidFill>
                          <a:effectLst/>
                          <a:latin typeface="Calibri" panose="020F0502020204030204" pitchFamily="34" charset="0"/>
                          <a:ea typeface="Times New Roman" panose="02020603050405020304" pitchFamily="18" charset="0"/>
                          <a:cs typeface="Times New Roman" panose="02020603050405020304" pitchFamily="18" charset="0"/>
                        </a:rPr>
                        <a:t>Punch Lists and related Field Issues</a:t>
                      </a:r>
                      <a:endParaRPr lang="en-ZA" sz="1400">
                        <a:effectLst/>
                        <a:latin typeface="Aptos" panose="020B0004020202020204" pitchFamily="34" charset="0"/>
                        <a:ea typeface="Aptos" panose="020B0004020202020204" pitchFamily="34" charset="0"/>
                        <a:cs typeface="Times New Roman" panose="02020603050405020304" pitchFamily="18" charset="0"/>
                      </a:endParaRPr>
                    </a:p>
                  </a:txBody>
                  <a:tcPr marL="67802" marR="67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3213320703"/>
                  </a:ext>
                </a:extLst>
              </a:tr>
            </a:tbl>
          </a:graphicData>
        </a:graphic>
      </p:graphicFrame>
      <p:sp>
        <p:nvSpPr>
          <p:cNvPr id="3" name="Rettangolo 4">
            <a:extLst>
              <a:ext uri="{FF2B5EF4-FFF2-40B4-BE49-F238E27FC236}">
                <a16:creationId xmlns:a16="http://schemas.microsoft.com/office/drawing/2014/main" id="{66047486-BEE1-A580-019E-3420EAEAAC86}"/>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4" name="Picture 3" descr="A black and white logo&#10;&#10;Description automatically generated">
            <a:extLst>
              <a:ext uri="{FF2B5EF4-FFF2-40B4-BE49-F238E27FC236}">
                <a16:creationId xmlns:a16="http://schemas.microsoft.com/office/drawing/2014/main" id="{DE322E64-8A48-D604-9552-CF6D4CB23E46}"/>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Tree>
    <p:extLst>
      <p:ext uri="{BB962C8B-B14F-4D97-AF65-F5344CB8AC3E}">
        <p14:creationId xmlns:p14="http://schemas.microsoft.com/office/powerpoint/2010/main" val="225341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56572" y="-351971"/>
            <a:ext cx="12306300" cy="7209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3"/>
          <a:stretch>
            <a:fillRect/>
          </a:stretch>
        </p:blipFill>
        <p:spPr>
          <a:xfrm>
            <a:off x="313425" y="421916"/>
            <a:ext cx="2463642" cy="593025"/>
          </a:xfrm>
          <a:prstGeom prst="rect">
            <a:avLst/>
          </a:prstGeom>
        </p:spPr>
      </p:pic>
      <p:sp>
        <p:nvSpPr>
          <p:cNvPr id="8" name="Title 1">
            <a:extLst>
              <a:ext uri="{FF2B5EF4-FFF2-40B4-BE49-F238E27FC236}">
                <a16:creationId xmlns:a16="http://schemas.microsoft.com/office/drawing/2014/main" id="{9CFB54FF-1FF1-A941-96D2-A3A3274506C1}"/>
              </a:ext>
            </a:extLst>
          </p:cNvPr>
          <p:cNvSpPr txBox="1">
            <a:spLocks/>
          </p:cNvSpPr>
          <p:nvPr/>
        </p:nvSpPr>
        <p:spPr>
          <a:xfrm>
            <a:off x="468672" y="1788828"/>
            <a:ext cx="11592968" cy="1338941"/>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a:endParaRPr>
          </a:p>
          <a:p>
            <a:pPr>
              <a:lnSpc>
                <a:spcPct val="120000"/>
              </a:lnSpc>
            </a:pPr>
            <a:r>
              <a:rPr lang="en-US" sz="3200" b="1" spc="300">
                <a:solidFill>
                  <a:schemeClr val="bg1"/>
                </a:solidFill>
                <a:latin typeface="Proxima Nova Extrabold"/>
              </a:rPr>
              <a:t>Phase 3</a:t>
            </a:r>
          </a:p>
          <a:p>
            <a:pPr>
              <a:lnSpc>
                <a:spcPct val="120000"/>
              </a:lnSpc>
            </a:pPr>
            <a:r>
              <a:rPr lang="en-US" sz="3200" b="1" spc="300">
                <a:solidFill>
                  <a:schemeClr val="bg1"/>
                </a:solidFill>
                <a:latin typeface="Proxima Nova Extrabold"/>
              </a:rPr>
              <a:t>Partner Reporting</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571500" y="3672373"/>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F117913B-5632-BF4D-B95B-51FE54E39F61}"/>
              </a:ext>
            </a:extLst>
          </p:cNvPr>
          <p:cNvSpPr/>
          <p:nvPr/>
        </p:nvSpPr>
        <p:spPr bwMode="gray">
          <a:xfrm>
            <a:off x="11602910" y="705410"/>
            <a:ext cx="275665" cy="275665"/>
          </a:xfrm>
          <a:prstGeom prst="ellipse">
            <a:avLst/>
          </a:prstGeom>
          <a:solidFill>
            <a:srgbClr val="FBEF3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5390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B817D71-259F-EE24-916E-DAAF11838F5F}"/>
              </a:ext>
            </a:extLst>
          </p:cNvPr>
          <p:cNvGraphicFramePr>
            <a:graphicFrameLocks noGrp="1"/>
          </p:cNvGraphicFramePr>
          <p:nvPr>
            <p:extLst>
              <p:ext uri="{D42A27DB-BD31-4B8C-83A1-F6EECF244321}">
                <p14:modId xmlns:p14="http://schemas.microsoft.com/office/powerpoint/2010/main" val="1069856855"/>
              </p:ext>
            </p:extLst>
          </p:nvPr>
        </p:nvGraphicFramePr>
        <p:xfrm>
          <a:off x="4331514" y="914400"/>
          <a:ext cx="7224089" cy="4868866"/>
        </p:xfrm>
        <a:graphic>
          <a:graphicData uri="http://schemas.openxmlformats.org/drawingml/2006/table">
            <a:tbl>
              <a:tblPr firstRow="1" bandRow="1">
                <a:tableStyleId>{F2DE63D5-997A-4646-A377-4702673A728D}</a:tableStyleId>
              </a:tblPr>
              <a:tblGrid>
                <a:gridCol w="1244106">
                  <a:extLst>
                    <a:ext uri="{9D8B030D-6E8A-4147-A177-3AD203B41FA5}">
                      <a16:colId xmlns:a16="http://schemas.microsoft.com/office/drawing/2014/main" val="1074620349"/>
                    </a:ext>
                  </a:extLst>
                </a:gridCol>
                <a:gridCol w="5979983">
                  <a:extLst>
                    <a:ext uri="{9D8B030D-6E8A-4147-A177-3AD203B41FA5}">
                      <a16:colId xmlns:a16="http://schemas.microsoft.com/office/drawing/2014/main" val="174692998"/>
                    </a:ext>
                  </a:extLst>
                </a:gridCol>
              </a:tblGrid>
              <a:tr h="852052">
                <a:tc>
                  <a:txBody>
                    <a:bodyPr/>
                    <a:lstStyle/>
                    <a:p>
                      <a:pPr marL="177800" lvl="1" indent="0" algn="l" defTabSz="914400" rtl="0" eaLnBrk="1" latinLnBrk="0" hangingPunct="1">
                        <a:lnSpc>
                          <a:spcPct val="100000"/>
                        </a:lnSpc>
                        <a:spcBef>
                          <a:spcPts val="1200"/>
                        </a:spcBef>
                        <a:spcAft>
                          <a:spcPts val="0"/>
                        </a:spcAft>
                        <a:buNone/>
                      </a:pPr>
                      <a:r>
                        <a:rPr lang="en-GB" sz="1600" b="1" i="0" kern="1200" spc="600">
                          <a:solidFill>
                            <a:schemeClr val="tx1"/>
                          </a:solidFill>
                          <a:latin typeface="Proxima Nova Medium" panose="02000506030000020004" pitchFamily="50" charset="0"/>
                        </a:rPr>
                        <a:t>Phase</a:t>
                      </a:r>
                      <a:endParaRPr lang="en-GB" sz="1600" b="1" i="0" kern="1200" spc="600" dirty="0">
                        <a:solidFill>
                          <a:schemeClr val="tx1"/>
                        </a:solidFill>
                        <a:latin typeface="Proxima Nova Medium" panose="02000506030000020004" pitchFamily="50" charset="0"/>
                      </a:endParaRPr>
                    </a:p>
                  </a:txBody>
                  <a:tcPr marL="0" marR="0" marT="0" marB="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rgbClr val="CCE3F2"/>
                    </a:solidFill>
                  </a:tcPr>
                </a:tc>
                <a:tc>
                  <a:txBody>
                    <a:bodyPr/>
                    <a:lstStyle/>
                    <a:p>
                      <a:pPr marL="177800" marR="0" lvl="1" indent="0" algn="l" defTabSz="914400" rtl="0" eaLnBrk="1" fontAlgn="auto" latinLnBrk="0" hangingPunct="1">
                        <a:lnSpc>
                          <a:spcPct val="100000"/>
                        </a:lnSpc>
                        <a:spcBef>
                          <a:spcPts val="1200"/>
                        </a:spcBef>
                        <a:spcAft>
                          <a:spcPts val="0"/>
                        </a:spcAft>
                        <a:buClrTx/>
                        <a:buSzTx/>
                        <a:buFontTx/>
                        <a:buNone/>
                        <a:tabLst/>
                        <a:defRPr/>
                      </a:pPr>
                      <a:r>
                        <a:rPr lang="en-GB" sz="1600" b="1" kern="1200" spc="600">
                          <a:solidFill>
                            <a:schemeClr val="tx1"/>
                          </a:solidFill>
                          <a:latin typeface="Proxima Nova Medium" panose="02000506030000020004" pitchFamily="50" charset="0"/>
                        </a:rPr>
                        <a:t>TOPIC</a:t>
                      </a:r>
                      <a:endParaRPr lang="en-GB" sz="1600" b="1" i="0" kern="1200" spc="600" dirty="0">
                        <a:solidFill>
                          <a:schemeClr val="tx1"/>
                        </a:solidFill>
                        <a:latin typeface="Proxima Nova Medium" panose="02000506030000020004" pitchFamily="50" charset="0"/>
                      </a:endParaRPr>
                    </a:p>
                  </a:txBody>
                  <a:tcPr marL="0" marR="0" marT="0" marB="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rgbClr val="CCE3F2"/>
                    </a:solidFill>
                  </a:tcPr>
                </a:tc>
                <a:extLst>
                  <a:ext uri="{0D108BD9-81ED-4DB2-BD59-A6C34878D82A}">
                    <a16:rowId xmlns:a16="http://schemas.microsoft.com/office/drawing/2014/main" val="1965434407"/>
                  </a:ext>
                </a:extLst>
              </a:tr>
              <a:tr h="669469">
                <a:tc>
                  <a:txBody>
                    <a:bodyPr/>
                    <a:lstStyle/>
                    <a:p>
                      <a:pPr marL="0" indent="0" algn="ctr" rtl="0" eaLnBrk="1" latinLnBrk="0" hangingPunct="1">
                        <a:lnSpc>
                          <a:spcPct val="100000"/>
                        </a:lnSpc>
                        <a:spcBef>
                          <a:spcPts val="1200"/>
                        </a:spcBef>
                        <a:spcAft>
                          <a:spcPts val="0"/>
                        </a:spcAft>
                        <a:buNone/>
                      </a:pPr>
                      <a:r>
                        <a:rPr lang="en-GB" sz="1500" b="0" i="0" kern="1200">
                          <a:effectLst/>
                          <a:latin typeface="+mn-lt"/>
                        </a:rPr>
                        <a:t>2</a:t>
                      </a:r>
                    </a:p>
                  </a:txBody>
                  <a:tcPr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7800" marR="0" lvl="1" indent="0" algn="l" defTabSz="711200" rtl="0" eaLnBrk="1" fontAlgn="auto" latinLnBrk="0" hangingPunct="1">
                        <a:lnSpc>
                          <a:spcPct val="100000"/>
                        </a:lnSpc>
                        <a:spcBef>
                          <a:spcPts val="1200"/>
                        </a:spcBef>
                        <a:spcAft>
                          <a:spcPts val="0"/>
                        </a:spcAft>
                        <a:buClrTx/>
                        <a:buSzTx/>
                        <a:buFontTx/>
                        <a:buNone/>
                        <a:tabLst/>
                        <a:defRPr/>
                      </a:pPr>
                      <a:r>
                        <a:rPr lang="en-US" sz="1500" b="0" i="0" kern="1200" spc="100" baseline="0">
                          <a:solidFill>
                            <a:schemeClr val="tx1"/>
                          </a:solidFill>
                          <a:latin typeface="+mn-lt"/>
                          <a:ea typeface="+mn-ea"/>
                          <a:cs typeface="+mn-cs"/>
                        </a:rPr>
                        <a:t>Overview of Implementation monitoring of funded partners</a:t>
                      </a:r>
                    </a:p>
                  </a:txBody>
                  <a:tcPr marL="0" marR="0"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2810984"/>
                  </a:ext>
                </a:extLst>
              </a:tr>
              <a:tr h="669469">
                <a:tc>
                  <a:txBody>
                    <a:bodyPr/>
                    <a:lstStyle/>
                    <a:p>
                      <a:pPr marL="0" lvl="0" indent="0" algn="ctr">
                        <a:lnSpc>
                          <a:spcPct val="100000"/>
                        </a:lnSpc>
                        <a:spcBef>
                          <a:spcPts val="1200"/>
                        </a:spcBef>
                        <a:spcAft>
                          <a:spcPts val="0"/>
                        </a:spcAft>
                        <a:buNone/>
                      </a:pPr>
                      <a:r>
                        <a:rPr lang="en-GB" sz="1500" b="0" i="0" kern="1200">
                          <a:effectLst/>
                          <a:latin typeface="+mn-lt"/>
                        </a:rPr>
                        <a:t>2</a:t>
                      </a:r>
                    </a:p>
                  </a:txBody>
                  <a:tcPr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1" indent="0" algn="l" defTabSz="914400" rtl="0" eaLnBrk="1" fontAlgn="auto" latinLnBrk="0" hangingPunct="1">
                        <a:lnSpc>
                          <a:spcPct val="100000"/>
                        </a:lnSpc>
                        <a:spcBef>
                          <a:spcPts val="1200"/>
                        </a:spcBef>
                        <a:spcAft>
                          <a:spcPts val="0"/>
                        </a:spcAft>
                        <a:buClrTx/>
                        <a:buSzTx/>
                        <a:buFontTx/>
                        <a:buNone/>
                        <a:tabLst/>
                        <a:defRPr/>
                      </a:pPr>
                      <a:r>
                        <a:rPr lang="en-US" sz="1500" b="0" i="0" kern="1200" spc="100" baseline="0">
                          <a:solidFill>
                            <a:schemeClr val="tx1"/>
                          </a:solidFill>
                          <a:latin typeface="+mn-lt"/>
                          <a:ea typeface="+mn-ea"/>
                          <a:cs typeface="+mn-cs"/>
                        </a:rPr>
                        <a:t>Implementation monitoring</a:t>
                      </a:r>
                    </a:p>
                  </a:txBody>
                  <a:tcPr marL="0" marR="0"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0483575"/>
                  </a:ext>
                </a:extLst>
              </a:tr>
              <a:tr h="669469">
                <a:tc>
                  <a:txBody>
                    <a:bodyPr/>
                    <a:lstStyle/>
                    <a:p>
                      <a:pPr marL="0" lvl="0" indent="0" algn="ctr">
                        <a:lnSpc>
                          <a:spcPct val="100000"/>
                        </a:lnSpc>
                        <a:spcBef>
                          <a:spcPts val="1200"/>
                        </a:spcBef>
                        <a:spcAft>
                          <a:spcPts val="0"/>
                        </a:spcAft>
                        <a:buNone/>
                      </a:pPr>
                      <a:r>
                        <a:rPr lang="en-GB" sz="1500" b="0" i="0" kern="1200">
                          <a:effectLst/>
                          <a:latin typeface="+mn-lt"/>
                        </a:rPr>
                        <a:t>2</a:t>
                      </a:r>
                    </a:p>
                  </a:txBody>
                  <a:tcPr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1" indent="0" algn="l" defTabSz="914400" rtl="0" eaLnBrk="1" fontAlgn="auto" latinLnBrk="0" hangingPunct="1">
                        <a:lnSpc>
                          <a:spcPct val="100000"/>
                        </a:lnSpc>
                        <a:spcBef>
                          <a:spcPts val="1200"/>
                        </a:spcBef>
                        <a:spcAft>
                          <a:spcPts val="0"/>
                        </a:spcAft>
                        <a:buClrTx/>
                        <a:buSzTx/>
                        <a:buFontTx/>
                        <a:buNone/>
                        <a:tabLst/>
                        <a:defRPr/>
                      </a:pPr>
                      <a:r>
                        <a:rPr lang="en-US" sz="1500" b="0" i="0" kern="1200" spc="100" baseline="0">
                          <a:solidFill>
                            <a:schemeClr val="tx1"/>
                          </a:solidFill>
                          <a:latin typeface="+mn-lt"/>
                          <a:ea typeface="+mn-ea"/>
                          <a:cs typeface="+mn-cs"/>
                        </a:rPr>
                        <a:t>Partner data and analytics</a:t>
                      </a:r>
                    </a:p>
                  </a:txBody>
                  <a:tcPr marL="0" marR="0"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418733"/>
                  </a:ext>
                </a:extLst>
              </a:tr>
              <a:tr h="669469">
                <a:tc>
                  <a:txBody>
                    <a:bodyPr/>
                    <a:lstStyle/>
                    <a:p>
                      <a:pPr marL="0" indent="0" algn="ctr" rtl="0" eaLnBrk="1" latinLnBrk="0" hangingPunct="1">
                        <a:lnSpc>
                          <a:spcPct val="100000"/>
                        </a:lnSpc>
                        <a:spcBef>
                          <a:spcPts val="1200"/>
                        </a:spcBef>
                        <a:spcAft>
                          <a:spcPts val="0"/>
                        </a:spcAft>
                        <a:buNone/>
                      </a:pPr>
                      <a:r>
                        <a:rPr lang="en-GB" sz="1500" b="0" i="0">
                          <a:effectLst/>
                          <a:latin typeface="+mn-lt"/>
                        </a:rPr>
                        <a:t>3</a:t>
                      </a:r>
                    </a:p>
                  </a:txBody>
                  <a:tcPr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7800" lvl="1" indent="0" algn="l" defTabSz="914400" rtl="0" eaLnBrk="1" latinLnBrk="0" hangingPunct="1">
                        <a:lnSpc>
                          <a:spcPct val="100000"/>
                        </a:lnSpc>
                        <a:spcBef>
                          <a:spcPts val="1200"/>
                        </a:spcBef>
                        <a:spcAft>
                          <a:spcPts val="0"/>
                        </a:spcAft>
                        <a:buNone/>
                      </a:pPr>
                      <a:r>
                        <a:rPr lang="en-GB" sz="1500" b="0" kern="1200" spc="100" baseline="0"/>
                        <a:t>Partnership Reporting</a:t>
                      </a:r>
                    </a:p>
                  </a:txBody>
                  <a:tcPr marL="0" marR="0"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7925734"/>
                  </a:ext>
                </a:extLst>
              </a:tr>
              <a:tr h="669469">
                <a:tc>
                  <a:txBody>
                    <a:bodyPr/>
                    <a:lstStyle/>
                    <a:p>
                      <a:pPr marL="0" lvl="0" indent="0" algn="ctr">
                        <a:lnSpc>
                          <a:spcPct val="100000"/>
                        </a:lnSpc>
                        <a:spcBef>
                          <a:spcPts val="1200"/>
                        </a:spcBef>
                        <a:spcAft>
                          <a:spcPts val="0"/>
                        </a:spcAft>
                        <a:buNone/>
                      </a:pPr>
                      <a:r>
                        <a:rPr lang="en-GB" sz="1500" b="0" i="0">
                          <a:effectLst/>
                          <a:latin typeface="+mn-lt"/>
                        </a:rPr>
                        <a:t>3</a:t>
                      </a:r>
                    </a:p>
                  </a:txBody>
                  <a:tcPr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7800" lvl="1" indent="0" algn="l">
                        <a:lnSpc>
                          <a:spcPct val="100000"/>
                        </a:lnSpc>
                        <a:spcBef>
                          <a:spcPts val="1200"/>
                        </a:spcBef>
                        <a:spcAft>
                          <a:spcPts val="0"/>
                        </a:spcAft>
                        <a:buNone/>
                      </a:pPr>
                      <a:r>
                        <a:rPr lang="en-GB" sz="1500" b="0" kern="1200" spc="100" baseline="0"/>
                        <a:t>UNHCR Verification</a:t>
                      </a:r>
                    </a:p>
                  </a:txBody>
                  <a:tcPr marL="0" marR="0"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644253"/>
                  </a:ext>
                </a:extLst>
              </a:tr>
              <a:tr h="669469">
                <a:tc>
                  <a:txBody>
                    <a:bodyPr/>
                    <a:lstStyle/>
                    <a:p>
                      <a:pPr marL="0" lvl="0" indent="0" algn="ctr">
                        <a:lnSpc>
                          <a:spcPct val="100000"/>
                        </a:lnSpc>
                        <a:spcBef>
                          <a:spcPts val="1200"/>
                        </a:spcBef>
                        <a:spcAft>
                          <a:spcPts val="0"/>
                        </a:spcAft>
                        <a:buNone/>
                      </a:pPr>
                      <a:r>
                        <a:rPr lang="en-GB" sz="1500" b="0" i="0">
                          <a:effectLst/>
                          <a:latin typeface="+mn-lt"/>
                        </a:rPr>
                        <a:t>3</a:t>
                      </a:r>
                    </a:p>
                  </a:txBody>
                  <a:tcPr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7800" lvl="1" indent="0" algn="l">
                        <a:lnSpc>
                          <a:spcPct val="100000"/>
                        </a:lnSpc>
                        <a:spcBef>
                          <a:spcPts val="1200"/>
                        </a:spcBef>
                        <a:spcAft>
                          <a:spcPts val="0"/>
                        </a:spcAft>
                        <a:buNone/>
                      </a:pPr>
                      <a:r>
                        <a:rPr lang="en-GB" sz="1500" b="0" kern="1200" spc="100" baseline="0"/>
                        <a:t>Amendments</a:t>
                      </a:r>
                    </a:p>
                  </a:txBody>
                  <a:tcPr marL="0" marR="0" marT="36000" marB="36000"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3539233"/>
                  </a:ext>
                </a:extLst>
              </a:tr>
            </a:tbl>
          </a:graphicData>
        </a:graphic>
      </p:graphicFrame>
      <p:sp>
        <p:nvSpPr>
          <p:cNvPr id="6" name="Title 1">
            <a:extLst>
              <a:ext uri="{FF2B5EF4-FFF2-40B4-BE49-F238E27FC236}">
                <a16:creationId xmlns:a16="http://schemas.microsoft.com/office/drawing/2014/main" id="{5DD238EA-EB12-F514-7FD8-95F489BA9EF2}"/>
              </a:ext>
            </a:extLst>
          </p:cNvPr>
          <p:cNvSpPr txBox="1">
            <a:spLocks/>
          </p:cNvSpPr>
          <p:nvPr/>
        </p:nvSpPr>
        <p:spPr>
          <a:xfrm>
            <a:off x="956652" y="2807375"/>
            <a:ext cx="2683011" cy="726328"/>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rPr>
              <a:t>AGENDA</a:t>
            </a:r>
          </a:p>
          <a:p>
            <a:pPr marL="0" marR="0" lvl="0" indent="0" algn="l" defTabSz="711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endParaRPr>
          </a:p>
        </p:txBody>
      </p:sp>
      <p:sp>
        <p:nvSpPr>
          <p:cNvPr id="7" name="Rettangolo 6">
            <a:extLst>
              <a:ext uri="{FF2B5EF4-FFF2-40B4-BE49-F238E27FC236}">
                <a16:creationId xmlns:a16="http://schemas.microsoft.com/office/drawing/2014/main" id="{D976860F-B731-540B-DEB7-37EAFCD40837}"/>
              </a:ext>
            </a:extLst>
          </p:cNvPr>
          <p:cNvSpPr/>
          <p:nvPr/>
        </p:nvSpPr>
        <p:spPr bwMode="gray">
          <a:xfrm>
            <a:off x="0" y="6326599"/>
            <a:ext cx="12192000" cy="531401"/>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Proxima Nova Regular"/>
              <a:ea typeface="+mn-ea"/>
              <a:cs typeface="+mn-cs"/>
            </a:endParaRPr>
          </a:p>
        </p:txBody>
      </p:sp>
      <p:grpSp>
        <p:nvGrpSpPr>
          <p:cNvPr id="9" name="Gruppo 8">
            <a:extLst>
              <a:ext uri="{FF2B5EF4-FFF2-40B4-BE49-F238E27FC236}">
                <a16:creationId xmlns:a16="http://schemas.microsoft.com/office/drawing/2014/main" id="{BF1C45F7-AABA-89B6-157C-F21892F0622A}"/>
              </a:ext>
            </a:extLst>
          </p:cNvPr>
          <p:cNvGrpSpPr/>
          <p:nvPr/>
        </p:nvGrpSpPr>
        <p:grpSpPr>
          <a:xfrm>
            <a:off x="8773577" y="6436511"/>
            <a:ext cx="2987692" cy="311575"/>
            <a:chOff x="8967522" y="6476386"/>
            <a:chExt cx="2987692" cy="311575"/>
          </a:xfrm>
        </p:grpSpPr>
        <p:pic>
          <p:nvPicPr>
            <p:cNvPr id="10" name="Immagine 9">
              <a:extLst>
                <a:ext uri="{FF2B5EF4-FFF2-40B4-BE49-F238E27FC236}">
                  <a16:creationId xmlns:a16="http://schemas.microsoft.com/office/drawing/2014/main" id="{F0BE563F-7E42-5373-82A7-6EAAA5FCA7DA}"/>
                </a:ext>
              </a:extLst>
            </p:cNvPr>
            <p:cNvPicPr>
              <a:picLocks noChangeAspect="1"/>
            </p:cNvPicPr>
            <p:nvPr/>
          </p:nvPicPr>
          <p:blipFill>
            <a:blip r:embed="rId3"/>
            <a:stretch>
              <a:fillRect/>
            </a:stretch>
          </p:blipFill>
          <p:spPr>
            <a:xfrm>
              <a:off x="8967522" y="6476386"/>
              <a:ext cx="1294396" cy="311575"/>
            </a:xfrm>
            <a:prstGeom prst="rect">
              <a:avLst/>
            </a:prstGeom>
          </p:spPr>
        </p:pic>
        <p:pic>
          <p:nvPicPr>
            <p:cNvPr id="11" name="Immagine 10">
              <a:extLst>
                <a:ext uri="{FF2B5EF4-FFF2-40B4-BE49-F238E27FC236}">
                  <a16:creationId xmlns:a16="http://schemas.microsoft.com/office/drawing/2014/main" id="{525CD216-3B00-B37F-EDFC-41CF3932DD54}"/>
                </a:ext>
              </a:extLst>
            </p:cNvPr>
            <p:cNvPicPr>
              <a:picLocks noChangeAspect="1"/>
            </p:cNvPicPr>
            <p:nvPr/>
          </p:nvPicPr>
          <p:blipFill>
            <a:blip r:embed="rId4"/>
            <a:stretch>
              <a:fillRect/>
            </a:stretch>
          </p:blipFill>
          <p:spPr>
            <a:xfrm>
              <a:off x="10751218" y="6502384"/>
              <a:ext cx="1203996" cy="259577"/>
            </a:xfrm>
            <a:prstGeom prst="rect">
              <a:avLst/>
            </a:prstGeom>
          </p:spPr>
        </p:pic>
        <p:cxnSp>
          <p:nvCxnSpPr>
            <p:cNvPr id="12" name="Connettore 1 11">
              <a:extLst>
                <a:ext uri="{FF2B5EF4-FFF2-40B4-BE49-F238E27FC236}">
                  <a16:creationId xmlns:a16="http://schemas.microsoft.com/office/drawing/2014/main" id="{2971465F-94FB-205A-8483-BF20A8D99942}"/>
                </a:ext>
              </a:extLst>
            </p:cNvPr>
            <p:cNvCxnSpPr/>
            <p:nvPr/>
          </p:nvCxnSpPr>
          <p:spPr bwMode="gray">
            <a:xfrm>
              <a:off x="10504264" y="6502384"/>
              <a:ext cx="0" cy="285577"/>
            </a:xfrm>
            <a:prstGeom prst="line">
              <a:avLst/>
            </a:prstGeom>
            <a:ln>
              <a:solidFill>
                <a:schemeClr val="bg2"/>
              </a:solidFill>
              <a:tailEnd type="none" w="med" len="lg"/>
            </a:ln>
          </p:spPr>
          <p:style>
            <a:lnRef idx="1">
              <a:schemeClr val="dk1"/>
            </a:lnRef>
            <a:fillRef idx="0">
              <a:schemeClr val="dk1"/>
            </a:fillRef>
            <a:effectRef idx="0">
              <a:schemeClr val="dk1"/>
            </a:effectRef>
            <a:fontRef idx="minor">
              <a:schemeClr val="tx1"/>
            </a:fontRef>
          </p:style>
        </p:cxnSp>
      </p:grpSp>
      <p:pic>
        <p:nvPicPr>
          <p:cNvPr id="4" name="Immagine 3">
            <a:extLst>
              <a:ext uri="{FF2B5EF4-FFF2-40B4-BE49-F238E27FC236}">
                <a16:creationId xmlns:a16="http://schemas.microsoft.com/office/drawing/2014/main" id="{E57093E4-7A60-4AC1-4F11-937B1C514C29}"/>
              </a:ext>
            </a:extLst>
          </p:cNvPr>
          <p:cNvPicPr>
            <a:picLocks noChangeAspect="1"/>
          </p:cNvPicPr>
          <p:nvPr/>
        </p:nvPicPr>
        <p:blipFill>
          <a:blip r:embed="rId5"/>
          <a:stretch>
            <a:fillRect/>
          </a:stretch>
        </p:blipFill>
        <p:spPr>
          <a:xfrm>
            <a:off x="862247" y="709720"/>
            <a:ext cx="2009910" cy="1922523"/>
          </a:xfrm>
          <a:prstGeom prst="rect">
            <a:avLst/>
          </a:prstGeom>
        </p:spPr>
      </p:pic>
      <p:sp>
        <p:nvSpPr>
          <p:cNvPr id="5" name="Title 1">
            <a:extLst>
              <a:ext uri="{FF2B5EF4-FFF2-40B4-BE49-F238E27FC236}">
                <a16:creationId xmlns:a16="http://schemas.microsoft.com/office/drawing/2014/main" id="{41C76FC4-3557-CA59-6C8C-6026595EB8F4}"/>
              </a:ext>
            </a:extLst>
          </p:cNvPr>
          <p:cNvSpPr txBox="1">
            <a:spLocks/>
          </p:cNvSpPr>
          <p:nvPr/>
        </p:nvSpPr>
        <p:spPr>
          <a:xfrm>
            <a:off x="956652" y="3708427"/>
            <a:ext cx="2683011" cy="726328"/>
          </a:xfrm>
          <a:prstGeom prst="rect">
            <a:avLst/>
          </a:prstGeom>
          <a:ln>
            <a:noFill/>
          </a:ln>
        </p:spPr>
        <p:txBody>
          <a:bodyPr lIns="91440" tIns="45720" rIns="91440" bIns="45720" anchor="t">
            <a:normAutofit fontScale="70000" lnSpcReduction="20000"/>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177800" indent="-177800" fontAlgn="auto">
              <a:spcAft>
                <a:spcPts val="0"/>
              </a:spcAft>
              <a:defRPr/>
            </a:pPr>
            <a:r>
              <a:rPr lang="en-US" sz="3600" b="1" spc="300">
                <a:solidFill>
                  <a:srgbClr val="0072BC"/>
                </a:solidFill>
                <a:latin typeface="Proxima Nova Extrabold"/>
              </a:rPr>
              <a:t>Phase 2 &amp; 3</a:t>
            </a:r>
            <a:endParaRPr kumimoji="0" lang="en-US" sz="2800" b="0" i="0" u="none" strike="noStrike" kern="1200" cap="none" spc="0" normalizeH="0" baseline="0" noProof="0">
              <a:ln>
                <a:noFill/>
              </a:ln>
              <a:solidFill>
                <a:srgbClr val="0072BC"/>
              </a:solidFill>
              <a:effectLst/>
              <a:uLnTx/>
              <a:uFillTx/>
              <a:latin typeface="Proxima Nova Extrabold"/>
              <a:ea typeface="+mj-ea"/>
              <a:cs typeface="+mj-cs"/>
            </a:endParaRPr>
          </a:p>
        </p:txBody>
      </p:sp>
      <p:cxnSp>
        <p:nvCxnSpPr>
          <p:cNvPr id="15" name="Connettore 1 14">
            <a:extLst>
              <a:ext uri="{FF2B5EF4-FFF2-40B4-BE49-F238E27FC236}">
                <a16:creationId xmlns:a16="http://schemas.microsoft.com/office/drawing/2014/main" id="{5C80C23D-AA09-B2C1-CD54-FE2E5438DA72}"/>
              </a:ext>
            </a:extLst>
          </p:cNvPr>
          <p:cNvCxnSpPr/>
          <p:nvPr/>
        </p:nvCxnSpPr>
        <p:spPr bwMode="gray">
          <a:xfrm>
            <a:off x="1046204" y="3659686"/>
            <a:ext cx="640397" cy="0"/>
          </a:xfrm>
          <a:prstGeom prst="line">
            <a:avLst/>
          </a:prstGeom>
          <a:ln w="38100" cap="flat">
            <a:solidFill>
              <a:schemeClr val="accent3"/>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773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Calibri" panose="020F0502020204030204"/>
              <a:ea typeface="+mn-ea"/>
              <a:cs typeface="+mn-cs"/>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1026" name="Picture 2">
            <a:extLst>
              <a:ext uri="{FF2B5EF4-FFF2-40B4-BE49-F238E27FC236}">
                <a16:creationId xmlns:a16="http://schemas.microsoft.com/office/drawing/2014/main" id="{B92373D0-EA99-D22D-8A3A-495638727F0F}"/>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37440" t="-1748" r="7691"/>
          <a:stretch/>
        </p:blipFill>
        <p:spPr bwMode="auto">
          <a:xfrm>
            <a:off x="5774900" y="1552469"/>
            <a:ext cx="6417099" cy="48126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1F87494-1FCA-8E95-A13D-7A61B436B046}"/>
              </a:ext>
            </a:extLst>
          </p:cNvPr>
          <p:cNvSpPr/>
          <p:nvPr/>
        </p:nvSpPr>
        <p:spPr>
          <a:xfrm>
            <a:off x="0" y="999811"/>
            <a:ext cx="11801789" cy="5365316"/>
          </a:xfrm>
          <a:prstGeom prst="rect">
            <a:avLst/>
          </a:prstGeom>
          <a:gradFill flip="none" rotWithShape="1">
            <a:gsLst>
              <a:gs pos="0">
                <a:schemeClr val="bg1"/>
              </a:gs>
              <a:gs pos="69000">
                <a:srgbClr val="FFFFFF">
                  <a:alpha val="50000"/>
                </a:srgbClr>
              </a:gs>
              <a:gs pos="6000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98CB2B76-9CED-F09E-0F9A-0437F8DF3840}"/>
              </a:ext>
            </a:extLst>
          </p:cNvPr>
          <p:cNvSpPr txBox="1"/>
          <p:nvPr/>
        </p:nvSpPr>
        <p:spPr>
          <a:xfrm>
            <a:off x="571499" y="1846303"/>
            <a:ext cx="6417099" cy="3900427"/>
          </a:xfrm>
          <a:prstGeom prst="rect">
            <a:avLst/>
          </a:prstGeom>
          <a:noFill/>
        </p:spPr>
        <p:txBody>
          <a:bodyPr wrap="square" lIns="91440" tIns="45720" rIns="91440" bIns="45720" anchor="t">
            <a:spAutoFit/>
          </a:bodyPr>
          <a:lstStyle/>
          <a:p>
            <a:pPr>
              <a:lnSpc>
                <a:spcPct val="150000"/>
              </a:lnSpc>
              <a:buClr>
                <a:schemeClr val="accent1"/>
              </a:buClr>
            </a:pPr>
            <a:r>
              <a:rPr lang="en-GB" sz="2400" dirty="0">
                <a:effectLst/>
                <a:latin typeface="Proxima Nova"/>
                <a:ea typeface="Arial" panose="020B0604020202020204" pitchFamily="34" charset="0"/>
              </a:rPr>
              <a:t>Throughout the year,</a:t>
            </a:r>
            <a:r>
              <a:rPr lang="en-GB" sz="2400" dirty="0">
                <a:latin typeface="Proxima Nova"/>
                <a:ea typeface="Arial" panose="020B0604020202020204" pitchFamily="34" charset="0"/>
              </a:rPr>
              <a:t> the partner reports and </a:t>
            </a:r>
            <a:r>
              <a:rPr lang="en-GB" sz="2400" dirty="0">
                <a:effectLst/>
                <a:latin typeface="Proxima Nova"/>
                <a:ea typeface="Arial" panose="020B0604020202020204" pitchFamily="34" charset="0"/>
              </a:rPr>
              <a:t>the operation must conduct project performance and financial verifications prior to accepting each of the partner’s PFRs and releasing the next prepayment. Amendments to project workplans may occur at any time during the implementation period.</a:t>
            </a:r>
          </a:p>
        </p:txBody>
      </p:sp>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97545" y="301513"/>
            <a:ext cx="11043145" cy="1325563"/>
          </a:xfrm>
        </p:spPr>
        <p:txBody>
          <a:bodyPr/>
          <a:lstStyle/>
          <a:p>
            <a:r>
              <a:rPr lang="en-US" sz="3200" b="1" spc="300">
                <a:solidFill>
                  <a:srgbClr val="0072BC"/>
                </a:solidFill>
                <a:latin typeface="Proxima Nova" panose="02000506030000020004" pitchFamily="50" charset="0"/>
                <a:ea typeface="+mn-ea"/>
                <a:cs typeface="+mn-cs"/>
              </a:rPr>
              <a:t>Overview of Partner Reporting, Verifications and Amendments</a:t>
            </a:r>
          </a:p>
        </p:txBody>
      </p:sp>
    </p:spTree>
    <p:extLst>
      <p:ext uri="{BB962C8B-B14F-4D97-AF65-F5344CB8AC3E}">
        <p14:creationId xmlns:p14="http://schemas.microsoft.com/office/powerpoint/2010/main" val="400092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75E673DA-6BAD-3576-D5F0-7F7AA993B584}"/>
              </a:ext>
            </a:extLst>
          </p:cNvPr>
          <p:cNvSpPr/>
          <p:nvPr/>
        </p:nvSpPr>
        <p:spPr>
          <a:xfrm>
            <a:off x="2" y="0"/>
            <a:ext cx="3962398" cy="6858000"/>
          </a:xfrm>
          <a:prstGeom prst="rect">
            <a:avLst/>
          </a:prstGeom>
          <a:solidFill>
            <a:srgbClr val="0072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latin typeface="Arial"/>
            </a:endParaRPr>
          </a:p>
        </p:txBody>
      </p:sp>
      <p:sp>
        <p:nvSpPr>
          <p:cNvPr id="6" name="Rectangle 1">
            <a:extLst>
              <a:ext uri="{FF2B5EF4-FFF2-40B4-BE49-F238E27FC236}">
                <a16:creationId xmlns:a16="http://schemas.microsoft.com/office/drawing/2014/main" id="{9980BC4D-482F-EA78-3E05-6199BA3BB294}"/>
              </a:ext>
            </a:extLst>
          </p:cNvPr>
          <p:cNvSpPr>
            <a:spLocks noChangeArrowheads="1"/>
          </p:cNvSpPr>
          <p:nvPr/>
        </p:nvSpPr>
        <p:spPr bwMode="auto">
          <a:xfrm>
            <a:off x="4503738" y="-3057525"/>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978232E1-168D-F09A-9833-ADDFEDB0CB77}"/>
              </a:ext>
            </a:extLst>
          </p:cNvPr>
          <p:cNvSpPr>
            <a:spLocks noChangeArrowheads="1"/>
          </p:cNvSpPr>
          <p:nvPr/>
        </p:nvSpPr>
        <p:spPr bwMode="auto">
          <a:xfrm>
            <a:off x="4503738" y="-305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kumimoji="0" lang="en-GB" altLang="en-US" sz="800" b="0" i="0" u="sng" strike="noStrike" cap="none" normalizeH="0" baseline="0">
                <a:ln>
                  <a:noFill/>
                </a:ln>
                <a:solidFill>
                  <a:srgbClr val="0072BC"/>
                </a:solidFill>
                <a:effectLst/>
                <a:latin typeface="Arial" panose="020B0604020202020204" pitchFamily="34" charset="0"/>
                <a:ea typeface="Arial" panose="020B0604020202020204" pitchFamily="34" charset="0"/>
                <a:cs typeface="Times New Roman" panose="02020603050405020304" pitchFamily="18" charset="0"/>
                <a:hlinkClick r:id="rId3"/>
              </a:rPr>
              <a:t>[CA1]</a:t>
            </a:r>
            <a:r>
              <a:rPr kumimoji="0" lang="en-GB" altLang="en-US" sz="10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To kindly insert our system icons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9" name="Picture 17" descr="Logo&#10;&#10;Description automatically generated">
            <a:extLst>
              <a:ext uri="{FF2B5EF4-FFF2-40B4-BE49-F238E27FC236}">
                <a16:creationId xmlns:a16="http://schemas.microsoft.com/office/drawing/2014/main" id="{F118E169-92A6-00EA-25DE-9F664F4A7ACA}"/>
              </a:ext>
            </a:extLst>
          </p:cNvPr>
          <p:cNvPicPr>
            <a:picLocks noChangeAspect="1"/>
          </p:cNvPicPr>
          <p:nvPr/>
        </p:nvPicPr>
        <p:blipFill>
          <a:blip r:embed="rId4"/>
          <a:stretch>
            <a:fillRect/>
          </a:stretch>
        </p:blipFill>
        <p:spPr>
          <a:xfrm>
            <a:off x="202298" y="6156960"/>
            <a:ext cx="1751865" cy="701040"/>
          </a:xfrm>
          <a:prstGeom prst="rect">
            <a:avLst/>
          </a:prstGeom>
        </p:spPr>
      </p:pic>
      <p:cxnSp>
        <p:nvCxnSpPr>
          <p:cNvPr id="11" name="Connettore 1 10">
            <a:extLst>
              <a:ext uri="{FF2B5EF4-FFF2-40B4-BE49-F238E27FC236}">
                <a16:creationId xmlns:a16="http://schemas.microsoft.com/office/drawing/2014/main" id="{4B15F5F7-AA73-B301-84FE-0AD989F81861}"/>
              </a:ext>
            </a:extLst>
          </p:cNvPr>
          <p:cNvCxnSpPr>
            <a:cxnSpLocks/>
          </p:cNvCxnSpPr>
          <p:nvPr/>
        </p:nvCxnSpPr>
        <p:spPr>
          <a:xfrm>
            <a:off x="790646" y="-96253"/>
            <a:ext cx="0" cy="6084542"/>
          </a:xfrm>
          <a:prstGeom prst="line">
            <a:avLst/>
          </a:prstGeom>
          <a:ln w="38100">
            <a:solidFill>
              <a:srgbClr val="FCEB01"/>
            </a:solidFill>
          </a:ln>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EBFAC625-F01B-355A-D39A-3F57D6B81796}"/>
              </a:ext>
            </a:extLst>
          </p:cNvPr>
          <p:cNvCxnSpPr>
            <a:cxnSpLocks/>
          </p:cNvCxnSpPr>
          <p:nvPr/>
        </p:nvCxnSpPr>
        <p:spPr>
          <a:xfrm flipH="1">
            <a:off x="-153824" y="5988289"/>
            <a:ext cx="4116224" cy="0"/>
          </a:xfrm>
          <a:prstGeom prst="line">
            <a:avLst/>
          </a:prstGeom>
          <a:ln w="3175">
            <a:solidFill>
              <a:srgbClr val="FCEB0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3119504-F2CD-6CED-A525-2F276D0CB6D6}"/>
              </a:ext>
            </a:extLst>
          </p:cNvPr>
          <p:cNvSpPr txBox="1">
            <a:spLocks/>
          </p:cNvSpPr>
          <p:nvPr/>
        </p:nvSpPr>
        <p:spPr>
          <a:xfrm>
            <a:off x="268202" y="349770"/>
            <a:ext cx="3208166" cy="1605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300" b="1">
                <a:solidFill>
                  <a:schemeClr val="bg1"/>
                </a:solidFill>
                <a:highlight>
                  <a:srgbClr val="0271BB"/>
                </a:highlight>
                <a:latin typeface="Proxima Nova Extrabold" panose="02000506030000020004" pitchFamily="2" charset="0"/>
              </a:rPr>
              <a:t>Changes in Partner Reporting</a:t>
            </a:r>
          </a:p>
        </p:txBody>
      </p:sp>
      <p:graphicFrame>
        <p:nvGraphicFramePr>
          <p:cNvPr id="3" name="Table 9">
            <a:extLst>
              <a:ext uri="{FF2B5EF4-FFF2-40B4-BE49-F238E27FC236}">
                <a16:creationId xmlns:a16="http://schemas.microsoft.com/office/drawing/2014/main" id="{B37B272C-6CBC-FD14-6134-2CBFEF3B1C35}"/>
              </a:ext>
            </a:extLst>
          </p:cNvPr>
          <p:cNvGraphicFramePr>
            <a:graphicFrameLocks noGrp="1"/>
          </p:cNvGraphicFramePr>
          <p:nvPr>
            <p:extLst>
              <p:ext uri="{D42A27DB-BD31-4B8C-83A1-F6EECF244321}">
                <p14:modId xmlns:p14="http://schemas.microsoft.com/office/powerpoint/2010/main" val="2725865370"/>
              </p:ext>
            </p:extLst>
          </p:nvPr>
        </p:nvGraphicFramePr>
        <p:xfrm>
          <a:off x="4503738" y="914399"/>
          <a:ext cx="7299486" cy="5073888"/>
        </p:xfrm>
        <a:graphic>
          <a:graphicData uri="http://schemas.openxmlformats.org/drawingml/2006/table">
            <a:tbl>
              <a:tblPr firstRow="1" bandRow="1">
                <a:tableStyleId>{5C22544A-7EE6-4342-B048-85BDC9FD1C3A}</a:tableStyleId>
              </a:tblPr>
              <a:tblGrid>
                <a:gridCol w="3649743">
                  <a:extLst>
                    <a:ext uri="{9D8B030D-6E8A-4147-A177-3AD203B41FA5}">
                      <a16:colId xmlns:a16="http://schemas.microsoft.com/office/drawing/2014/main" val="1590560385"/>
                    </a:ext>
                  </a:extLst>
                </a:gridCol>
                <a:gridCol w="3649743">
                  <a:extLst>
                    <a:ext uri="{9D8B030D-6E8A-4147-A177-3AD203B41FA5}">
                      <a16:colId xmlns:a16="http://schemas.microsoft.com/office/drawing/2014/main" val="543301446"/>
                    </a:ext>
                  </a:extLst>
                </a:gridCol>
              </a:tblGrid>
              <a:tr h="402602">
                <a:tc gridSpan="2">
                  <a:txBody>
                    <a:bodyPr/>
                    <a:lstStyle/>
                    <a:p>
                      <a:pPr algn="ctr"/>
                      <a:r>
                        <a:rPr lang="en-US">
                          <a:latin typeface="Proxima Nova"/>
                        </a:rPr>
                        <a:t>Partner Reporting</a:t>
                      </a:r>
                    </a:p>
                  </a:txBody>
                  <a:tcPr anchor="ctr">
                    <a:solidFill>
                      <a:srgbClr val="044F85"/>
                    </a:solidFill>
                  </a:tcPr>
                </a:tc>
                <a:tc hMerge="1">
                  <a:txBody>
                    <a:bodyPr/>
                    <a:lstStyle/>
                    <a:p>
                      <a:endParaRPr lang="en-US"/>
                    </a:p>
                  </a:txBody>
                  <a:tcPr/>
                </a:tc>
                <a:extLst>
                  <a:ext uri="{0D108BD9-81ED-4DB2-BD59-A6C34878D82A}">
                    <a16:rowId xmlns:a16="http://schemas.microsoft.com/office/drawing/2014/main" val="799142507"/>
                  </a:ext>
                </a:extLst>
              </a:tr>
              <a:tr h="402602">
                <a:tc>
                  <a:txBody>
                    <a:bodyPr/>
                    <a:lstStyle/>
                    <a:p>
                      <a:r>
                        <a:rPr lang="en-US" b="1">
                          <a:solidFill>
                            <a:srgbClr val="FAEB00"/>
                          </a:solidFill>
                          <a:latin typeface="Proxima Nova"/>
                        </a:rPr>
                        <a:t>2023 agreements…</a:t>
                      </a:r>
                    </a:p>
                  </a:txBody>
                  <a:tcPr anchor="ctr">
                    <a:solidFill>
                      <a:srgbClr val="0072BC"/>
                    </a:solidFill>
                  </a:tcPr>
                </a:tc>
                <a:tc>
                  <a:txBody>
                    <a:bodyPr/>
                    <a:lstStyle/>
                    <a:p>
                      <a:r>
                        <a:rPr lang="en-US" b="1">
                          <a:solidFill>
                            <a:srgbClr val="FAEB00"/>
                          </a:solidFill>
                          <a:latin typeface="Proxima Nova"/>
                        </a:rPr>
                        <a:t>2024 onwards…</a:t>
                      </a:r>
                    </a:p>
                  </a:txBody>
                  <a:tcPr anchor="ctr">
                    <a:solidFill>
                      <a:srgbClr val="0072BC"/>
                    </a:solidFill>
                  </a:tcPr>
                </a:tc>
                <a:extLst>
                  <a:ext uri="{0D108BD9-81ED-4DB2-BD59-A6C34878D82A}">
                    <a16:rowId xmlns:a16="http://schemas.microsoft.com/office/drawing/2014/main" val="1734053850"/>
                  </a:ext>
                </a:extLst>
              </a:tr>
              <a:tr h="4268684">
                <a:tc>
                  <a:txBody>
                    <a:bodyPr/>
                    <a:lstStyle/>
                    <a:p>
                      <a:pPr marL="285750" indent="-285750">
                        <a:buFont typeface="Arial" panose="020B0604020202020204" pitchFamily="34" charset="0"/>
                        <a:buChar char="•"/>
                      </a:pPr>
                      <a:r>
                        <a:rPr lang="en-US">
                          <a:latin typeface="Proxima Nova"/>
                        </a:rPr>
                        <a:t>Partner reporting required a minimum of 3x times per year: periodic narrative, results, PFR, personnel, goods and property.</a:t>
                      </a:r>
                    </a:p>
                    <a:p>
                      <a:pPr marL="285750" indent="-285750">
                        <a:buFont typeface="Arial" panose="020B0604020202020204" pitchFamily="34" charset="0"/>
                        <a:buChar char="•"/>
                      </a:pPr>
                      <a:r>
                        <a:rPr lang="en-US">
                          <a:latin typeface="Proxima Nova"/>
                        </a:rPr>
                        <a:t>Joint monitoring visits to substantiate results reported</a:t>
                      </a:r>
                    </a:p>
                    <a:p>
                      <a:pPr marL="285750" indent="-285750">
                        <a:buFont typeface="Arial" panose="020B0604020202020204" pitchFamily="34" charset="0"/>
                        <a:buChar char="•"/>
                      </a:pPr>
                      <a:r>
                        <a:rPr lang="en-US">
                          <a:latin typeface="Proxima Nova"/>
                        </a:rPr>
                        <a:t>Standard deadlines were set to submit mid-year, interim and year-end.</a:t>
                      </a:r>
                    </a:p>
                    <a:p>
                      <a:pPr marL="285750" indent="-285750">
                        <a:buFont typeface="Arial" panose="020B0604020202020204" pitchFamily="34" charset="0"/>
                        <a:buChar char="•"/>
                      </a:pPr>
                      <a:r>
                        <a:rPr lang="en-US">
                          <a:latin typeface="Proxima Nova"/>
                        </a:rPr>
                        <a:t>Global word doc. Templates.</a:t>
                      </a:r>
                    </a:p>
                    <a:p>
                      <a:pPr marL="285750" indent="-285750">
                        <a:buFont typeface="Arial" panose="020B0604020202020204" pitchFamily="34" charset="0"/>
                        <a:buChar char="•"/>
                      </a:pPr>
                      <a:r>
                        <a:rPr lang="en-US">
                          <a:latin typeface="Proxima Nova"/>
                        </a:rPr>
                        <a:t>Goods and property reported on all assets, twice yearly Physical verification of partner assets.</a:t>
                      </a:r>
                    </a:p>
                  </a:txBody>
                  <a:tcPr>
                    <a:solidFill>
                      <a:srgbClr val="F3F8FF"/>
                    </a:solidFill>
                  </a:tcPr>
                </a:tc>
                <a:tc>
                  <a:txBody>
                    <a:bodyPr/>
                    <a:lstStyle/>
                    <a:p>
                      <a:pPr marL="285750" indent="-285750">
                        <a:buFont typeface="Arial" panose="020B0604020202020204" pitchFamily="34" charset="0"/>
                        <a:buChar char="•"/>
                      </a:pPr>
                      <a:r>
                        <a:rPr lang="en-US">
                          <a:latin typeface="Proxima Nova"/>
                        </a:rPr>
                        <a:t>Partners report on actuals through the year.</a:t>
                      </a:r>
                    </a:p>
                    <a:p>
                      <a:pPr marL="285750" indent="-285750">
                        <a:buFont typeface="Arial" panose="020B0604020202020204" pitchFamily="34" charset="0"/>
                        <a:buChar char="•"/>
                      </a:pPr>
                      <a:r>
                        <a:rPr lang="en-US">
                          <a:latin typeface="Proxima Nova"/>
                        </a:rPr>
                        <a:t>Continuous monitoring is documented via Field Issues.</a:t>
                      </a:r>
                    </a:p>
                    <a:p>
                      <a:pPr marL="285750" indent="-285750">
                        <a:buFont typeface="Arial" panose="020B0604020202020204" pitchFamily="34" charset="0"/>
                        <a:buChar char="•"/>
                      </a:pPr>
                      <a:r>
                        <a:rPr lang="en-US">
                          <a:latin typeface="Proxima Nova"/>
                        </a:rPr>
                        <a:t>Partner reported results validated by UNHCR.</a:t>
                      </a:r>
                    </a:p>
                    <a:p>
                      <a:pPr marL="285750" indent="-285750">
                        <a:buFont typeface="Arial" panose="020B0604020202020204" pitchFamily="34" charset="0"/>
                        <a:buChar char="•"/>
                      </a:pPr>
                      <a:r>
                        <a:rPr lang="en-US">
                          <a:latin typeface="Proxima Nova"/>
                        </a:rPr>
                        <a:t>Minimum 3 PFRs per year (no global deadlines applied for report due date, nor by when until the partner must report. </a:t>
                      </a:r>
                    </a:p>
                    <a:p>
                      <a:pPr marL="285750" indent="-285750">
                        <a:buFont typeface="Arial" panose="020B0604020202020204" pitchFamily="34" charset="0"/>
                        <a:buChar char="•"/>
                      </a:pPr>
                      <a:r>
                        <a:rPr lang="en-US">
                          <a:latin typeface="Proxima Nova"/>
                        </a:rPr>
                        <a:t>No goods and property report.</a:t>
                      </a:r>
                    </a:p>
                    <a:p>
                      <a:pPr marL="285750" indent="-285750">
                        <a:buFont typeface="Arial" panose="020B0604020202020204" pitchFamily="34" charset="0"/>
                        <a:buChar char="•"/>
                      </a:pPr>
                      <a:r>
                        <a:rPr lang="en-US">
                          <a:latin typeface="Proxima Nova"/>
                        </a:rPr>
                        <a:t>UNHCR coordinates an annual physical verification of assets under RoU.</a:t>
                      </a:r>
                      <a:endParaRPr lang="en-US" dirty="0">
                        <a:latin typeface="Proxima Nova"/>
                      </a:endParaRPr>
                    </a:p>
                  </a:txBody>
                  <a:tcPr>
                    <a:solidFill>
                      <a:srgbClr val="F3F8FF"/>
                    </a:solidFill>
                  </a:tcPr>
                </a:tc>
                <a:extLst>
                  <a:ext uri="{0D108BD9-81ED-4DB2-BD59-A6C34878D82A}">
                    <a16:rowId xmlns:a16="http://schemas.microsoft.com/office/drawing/2014/main" val="1469891933"/>
                  </a:ext>
                </a:extLst>
              </a:tr>
            </a:tbl>
          </a:graphicData>
        </a:graphic>
      </p:graphicFrame>
    </p:spTree>
    <p:extLst>
      <p:ext uri="{BB962C8B-B14F-4D97-AF65-F5344CB8AC3E}">
        <p14:creationId xmlns:p14="http://schemas.microsoft.com/office/powerpoint/2010/main" val="257011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 with a globe and text&#10;&#10;Description automatically generated with medium confidence">
            <a:extLst>
              <a:ext uri="{FF2B5EF4-FFF2-40B4-BE49-F238E27FC236}">
                <a16:creationId xmlns:a16="http://schemas.microsoft.com/office/drawing/2014/main" id="{A68205EC-9BE5-B84E-B3A0-DAC21C61A6D5}"/>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9312"/>
          <a:stretch/>
        </p:blipFill>
        <p:spPr>
          <a:xfrm>
            <a:off x="0" y="529391"/>
            <a:ext cx="12192000" cy="6174628"/>
          </a:xfrm>
          <a:prstGeom prst="rect">
            <a:avLst/>
          </a:prstGeom>
        </p:spPr>
      </p:pic>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75941" y="97710"/>
            <a:ext cx="10515600" cy="1325563"/>
          </a:xfrm>
        </p:spPr>
        <p:txBody>
          <a:bodyPr/>
          <a:lstStyle/>
          <a:p>
            <a:pPr algn="ctr"/>
            <a:r>
              <a:rPr lang="en-US" sz="3200" b="1" i="0" spc="300">
                <a:solidFill>
                  <a:srgbClr val="0072BC"/>
                </a:solidFill>
                <a:effectLst/>
                <a:latin typeface="Proxima Nova" panose="02000506030000020004"/>
              </a:rPr>
              <a:t>Implementation </a:t>
            </a:r>
            <a:r>
              <a:rPr lang="en-US" sz="3200" b="1" spc="300">
                <a:solidFill>
                  <a:srgbClr val="0072BC"/>
                </a:solidFill>
                <a:latin typeface="Proxima Nova" panose="02000506030000020004"/>
              </a:rPr>
              <a:t>C</a:t>
            </a:r>
            <a:r>
              <a:rPr lang="en-US" sz="3200" b="1" i="0" spc="300">
                <a:solidFill>
                  <a:srgbClr val="0072BC"/>
                </a:solidFill>
                <a:effectLst/>
                <a:latin typeface="Proxima Nova" panose="02000506030000020004"/>
              </a:rPr>
              <a:t>hallenges</a:t>
            </a: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1200459" y="1268963"/>
            <a:ext cx="9656838" cy="4682132"/>
          </a:xfrm>
        </p:spPr>
        <p:txBody>
          <a:bodyPr>
            <a:normAutofit/>
          </a:bodyPr>
          <a:lstStyle/>
          <a:p>
            <a:pPr marL="0" indent="0">
              <a:buNone/>
            </a:pPr>
            <a:r>
              <a:rPr lang="en-US" sz="2000" b="0" i="0">
                <a:solidFill>
                  <a:srgbClr val="252525"/>
                </a:solidFill>
                <a:effectLst/>
                <a:latin typeface="Proxima Nova"/>
              </a:rPr>
              <a:t>UNHCR and partners jointly monitor implementation, documenting challenges, raising concerns, developing recommendations and acknowledging appreciations.</a:t>
            </a:r>
            <a:r>
              <a:rPr lang="en-US" sz="2000">
                <a:solidFill>
                  <a:srgbClr val="252525"/>
                </a:solidFill>
                <a:latin typeface="Proxima Nova"/>
              </a:rPr>
              <a:t> </a:t>
            </a:r>
            <a:endParaRPr lang="en-US" sz="2000" b="0" i="0">
              <a:solidFill>
                <a:srgbClr val="252525"/>
              </a:solidFill>
              <a:effectLst/>
              <a:latin typeface="Proxima Nova"/>
            </a:endParaRPr>
          </a:p>
          <a:p>
            <a:pPr marL="0" indent="0" algn="l">
              <a:buNone/>
            </a:pPr>
            <a:endParaRPr lang="en-US" sz="2000" b="0" i="0">
              <a:solidFill>
                <a:srgbClr val="252525"/>
              </a:solidFill>
              <a:effectLst/>
              <a:latin typeface="Proxima Nova"/>
            </a:endParaRPr>
          </a:p>
          <a:p>
            <a:pPr marL="0" indent="0">
              <a:buNone/>
            </a:pPr>
            <a:r>
              <a:rPr lang="en-US" sz="2000" b="0" i="0">
                <a:solidFill>
                  <a:srgbClr val="252525"/>
                </a:solidFill>
                <a:effectLst/>
                <a:latin typeface="Proxima Nova"/>
              </a:rPr>
              <a:t>While an annual narrative report is required from partners, the emphasis during implementation is on continuous monitoring and follow-up actions.</a:t>
            </a:r>
            <a:r>
              <a:rPr lang="en-US" sz="2000">
                <a:solidFill>
                  <a:srgbClr val="252525"/>
                </a:solidFill>
                <a:latin typeface="Proxima Nova"/>
              </a:rPr>
              <a:t> </a:t>
            </a:r>
            <a:endParaRPr lang="en-US" sz="2000" b="0" i="0">
              <a:solidFill>
                <a:srgbClr val="252525"/>
              </a:solidFill>
              <a:effectLst/>
              <a:latin typeface="Proxima Nova"/>
            </a:endParaRPr>
          </a:p>
          <a:p>
            <a:pPr marL="0" indent="0" algn="l">
              <a:buNone/>
            </a:pPr>
            <a:endParaRPr lang="en-US" sz="2000" b="0" i="0">
              <a:solidFill>
                <a:srgbClr val="252525"/>
              </a:solidFill>
              <a:effectLst/>
              <a:latin typeface="Proxima Nova"/>
            </a:endParaRPr>
          </a:p>
          <a:p>
            <a:pPr marL="0" indent="0" algn="l">
              <a:buNone/>
            </a:pPr>
            <a:r>
              <a:rPr lang="en-US" sz="2000" b="0" i="0">
                <a:solidFill>
                  <a:srgbClr val="252525"/>
                </a:solidFill>
                <a:effectLst/>
                <a:latin typeface="Proxima Nova"/>
              </a:rPr>
              <a:t>This continuous monitoring takes many forms, including on-site visits, which can either be led by the partner or coordinated by the results managers.</a:t>
            </a:r>
          </a:p>
          <a:p>
            <a:pPr marL="0" indent="0" algn="ctr">
              <a:buNone/>
            </a:pPr>
            <a:endParaRPr lang="en-US" sz="1800">
              <a:solidFill>
                <a:schemeClr val="accent1"/>
              </a:solidFill>
              <a:latin typeface="Proxima Nova"/>
            </a:endParaRPr>
          </a:p>
          <a:p>
            <a:pPr marL="682625" indent="0" algn="ctr">
              <a:buNone/>
            </a:pPr>
            <a:r>
              <a:rPr lang="en-US" sz="1800" b="1" i="1">
                <a:solidFill>
                  <a:schemeClr val="accent1"/>
                </a:solidFill>
                <a:highlight>
                  <a:srgbClr val="FFFEFD"/>
                </a:highlight>
                <a:latin typeface="Proxima Nova"/>
              </a:rPr>
              <a:t>*</a:t>
            </a:r>
            <a:r>
              <a:rPr lang="en-US" sz="1800" b="1" i="1">
                <a:solidFill>
                  <a:schemeClr val="accent1"/>
                </a:solidFill>
                <a:effectLst/>
                <a:highlight>
                  <a:srgbClr val="FFFEFD"/>
                </a:highlight>
                <a:latin typeface="Proxima Nova"/>
              </a:rPr>
              <a:t>UNHCR or a partner (as an initiator) can raise a recommendation or </a:t>
            </a:r>
            <a:br>
              <a:rPr lang="en-US" sz="1800" b="1" i="1">
                <a:effectLst/>
                <a:highlight>
                  <a:srgbClr val="FFFEFD"/>
                </a:highlight>
                <a:latin typeface="Proxima Nova"/>
              </a:rPr>
            </a:br>
            <a:r>
              <a:rPr lang="en-US" sz="1800" b="1" i="1">
                <a:solidFill>
                  <a:schemeClr val="accent1"/>
                </a:solidFill>
                <a:effectLst/>
                <a:highlight>
                  <a:srgbClr val="FFFEFD"/>
                </a:highlight>
                <a:latin typeface="Proxima Nova"/>
              </a:rPr>
              <a:t>appreciation using “Issues” in the “Field”.</a:t>
            </a:r>
            <a:endParaRPr lang="en-US" sz="1800" b="1" i="1" strike="sngStrike">
              <a:solidFill>
                <a:schemeClr val="accent1"/>
              </a:solidFill>
              <a:highlight>
                <a:srgbClr val="FFFEFD"/>
              </a:highlight>
              <a:latin typeface="Proxima Nova"/>
            </a:endParaRPr>
          </a:p>
        </p:txBody>
      </p:sp>
    </p:spTree>
    <p:extLst>
      <p:ext uri="{BB962C8B-B14F-4D97-AF65-F5344CB8AC3E}">
        <p14:creationId xmlns:p14="http://schemas.microsoft.com/office/powerpoint/2010/main" val="362328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6" name="Title 1">
            <a:extLst>
              <a:ext uri="{FF2B5EF4-FFF2-40B4-BE49-F238E27FC236}">
                <a16:creationId xmlns:a16="http://schemas.microsoft.com/office/drawing/2014/main" id="{D3DE555B-04A2-6D29-054C-E271767F7027}"/>
              </a:ext>
            </a:extLst>
          </p:cNvPr>
          <p:cNvSpPr txBox="1">
            <a:spLocks/>
          </p:cNvSpPr>
          <p:nvPr/>
        </p:nvSpPr>
        <p:spPr>
          <a:xfrm>
            <a:off x="485190" y="522518"/>
            <a:ext cx="9722498" cy="522777"/>
          </a:xfrm>
          <a:prstGeom prst="rect">
            <a:avLst/>
          </a:prstGeom>
          <a:ln>
            <a:noFill/>
          </a:ln>
        </p:spPr>
        <p:txBody>
          <a:bodyPr lIns="91440" tIns="45720" rIns="91440" bIns="45720" anchor="t">
            <a:normAutofit fontScale="92500" lnSpcReduction="10000"/>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GB" sz="3200" b="1" spc="300">
                <a:solidFill>
                  <a:srgbClr val="0072BC"/>
                </a:solidFill>
                <a:latin typeface="Proxima Nova"/>
              </a:rPr>
              <a:t>PROMS</a:t>
            </a:r>
            <a:endParaRPr lang="en-US" sz="3200" b="1" spc="300">
              <a:solidFill>
                <a:srgbClr val="0072BC"/>
              </a:solidFill>
              <a:latin typeface="Proxima Nova"/>
            </a:endParaRPr>
          </a:p>
        </p:txBody>
      </p:sp>
      <p:sp>
        <p:nvSpPr>
          <p:cNvPr id="8" name="TextBox 5">
            <a:extLst>
              <a:ext uri="{FF2B5EF4-FFF2-40B4-BE49-F238E27FC236}">
                <a16:creationId xmlns:a16="http://schemas.microsoft.com/office/drawing/2014/main" id="{2DA99371-7C85-E1EC-A074-306429E56036}"/>
              </a:ext>
            </a:extLst>
          </p:cNvPr>
          <p:cNvSpPr txBox="1"/>
          <p:nvPr/>
        </p:nvSpPr>
        <p:spPr>
          <a:xfrm>
            <a:off x="157707" y="1019914"/>
            <a:ext cx="2747512" cy="2248973"/>
          </a:xfrm>
          <a:prstGeom prst="rect">
            <a:avLst/>
          </a:prstGeom>
          <a:solidFill>
            <a:schemeClr val="bg1"/>
          </a:solidFill>
          <a:ln w="9525" cmpd="sng">
            <a:solidFill>
              <a:srgbClr val="00B398"/>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600"/>
              </a:spcAft>
            </a:pPr>
            <a:r>
              <a:rPr lang="en-GB" sz="1400">
                <a:solidFill>
                  <a:srgbClr val="0072BC"/>
                </a:solidFill>
                <a:latin typeface="Proxima Nova" panose="02000506030000020004"/>
              </a:rPr>
              <a:t>UNHCR</a:t>
            </a:r>
            <a:r>
              <a:rPr lang="en-GB" sz="1400" baseline="0">
                <a:latin typeface="Proxima Nova" panose="02000506030000020004"/>
              </a:rPr>
              <a:t> </a:t>
            </a:r>
            <a:r>
              <a:rPr lang="en-GB" sz="1400">
                <a:latin typeface="Proxima Nova" panose="02000506030000020004"/>
              </a:rPr>
              <a:t>or </a:t>
            </a:r>
            <a:r>
              <a:rPr lang="en-GB" sz="1400">
                <a:solidFill>
                  <a:schemeClr val="accent1"/>
                </a:solidFill>
                <a:latin typeface="Proxima Nova" panose="02000506030000020004"/>
              </a:rPr>
              <a:t>Partner </a:t>
            </a:r>
            <a:r>
              <a:rPr lang="en-GB" sz="1400">
                <a:latin typeface="Proxima Nova" panose="02000506030000020004"/>
              </a:rPr>
              <a:t>creates a new “issue” throughout implementation monitoring to follow up on recommendations or document positive feedback. This may be raised during on-site or remote monitoring, performance or financial verifications, or leading on from a capacity assessment.</a:t>
            </a:r>
            <a:endParaRPr lang="en-GB" sz="1400" baseline="0">
              <a:latin typeface="Proxima Nova" panose="02000506030000020004"/>
            </a:endParaRPr>
          </a:p>
        </p:txBody>
      </p:sp>
      <p:sp>
        <p:nvSpPr>
          <p:cNvPr id="33" name="TextBox 5">
            <a:extLst>
              <a:ext uri="{FF2B5EF4-FFF2-40B4-BE49-F238E27FC236}">
                <a16:creationId xmlns:a16="http://schemas.microsoft.com/office/drawing/2014/main" id="{0F619296-6B86-5C4E-E908-A91CF740CDE3}"/>
              </a:ext>
            </a:extLst>
          </p:cNvPr>
          <p:cNvSpPr txBox="1"/>
          <p:nvPr/>
        </p:nvSpPr>
        <p:spPr>
          <a:xfrm>
            <a:off x="157707" y="3694743"/>
            <a:ext cx="2747512" cy="759874"/>
          </a:xfrm>
          <a:prstGeom prst="rect">
            <a:avLst/>
          </a:prstGeom>
          <a:solidFill>
            <a:schemeClr val="bg1"/>
          </a:solidFill>
          <a:ln w="9525" cmpd="sng">
            <a:solidFill>
              <a:srgbClr val="00B398"/>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600"/>
              </a:spcAft>
            </a:pPr>
            <a:r>
              <a:rPr lang="en-GB" sz="1200">
                <a:solidFill>
                  <a:schemeClr val="tx1"/>
                </a:solidFill>
                <a:latin typeface="Proxima Nova" panose="02000506030000020004"/>
              </a:rPr>
              <a:t>The</a:t>
            </a:r>
            <a:r>
              <a:rPr lang="en-GB" sz="1200" b="1">
                <a:solidFill>
                  <a:schemeClr val="tx1"/>
                </a:solidFill>
                <a:latin typeface="Proxima Nova" panose="02000506030000020004"/>
              </a:rPr>
              <a:t> implementer </a:t>
            </a:r>
            <a:r>
              <a:rPr lang="en-GB" sz="1200">
                <a:solidFill>
                  <a:schemeClr val="tx1"/>
                </a:solidFill>
                <a:latin typeface="Proxima Nova" panose="02000506030000020004"/>
              </a:rPr>
              <a:t>and </a:t>
            </a:r>
            <a:r>
              <a:rPr lang="en-GB" sz="1200" b="1">
                <a:solidFill>
                  <a:schemeClr val="tx1"/>
                </a:solidFill>
                <a:latin typeface="Proxima Nova" panose="02000506030000020004"/>
              </a:rPr>
              <a:t>partner agreement </a:t>
            </a:r>
            <a:r>
              <a:rPr lang="en-GB" sz="1200">
                <a:solidFill>
                  <a:schemeClr val="tx1"/>
                </a:solidFill>
                <a:latin typeface="Proxima Nova" panose="02000506030000020004"/>
              </a:rPr>
              <a:t>is selected from the drop-down list</a:t>
            </a:r>
            <a:endParaRPr lang="en-GB" sz="1200" baseline="0">
              <a:solidFill>
                <a:schemeClr val="tx1"/>
              </a:solidFill>
              <a:latin typeface="Proxima Nova" panose="02000506030000020004"/>
            </a:endParaRPr>
          </a:p>
        </p:txBody>
      </p:sp>
      <p:grpSp>
        <p:nvGrpSpPr>
          <p:cNvPr id="2" name="Group 1">
            <a:extLst>
              <a:ext uri="{FF2B5EF4-FFF2-40B4-BE49-F238E27FC236}">
                <a16:creationId xmlns:a16="http://schemas.microsoft.com/office/drawing/2014/main" id="{0CDDD4ED-D9F3-D914-E685-66A19E865732}"/>
              </a:ext>
            </a:extLst>
          </p:cNvPr>
          <p:cNvGrpSpPr/>
          <p:nvPr/>
        </p:nvGrpSpPr>
        <p:grpSpPr>
          <a:xfrm>
            <a:off x="3315575" y="390071"/>
            <a:ext cx="4565695" cy="6024644"/>
            <a:chOff x="3052109" y="227001"/>
            <a:chExt cx="4987636" cy="6581414"/>
          </a:xfrm>
        </p:grpSpPr>
        <p:pic>
          <p:nvPicPr>
            <p:cNvPr id="5" name="Picture 4">
              <a:extLst>
                <a:ext uri="{FF2B5EF4-FFF2-40B4-BE49-F238E27FC236}">
                  <a16:creationId xmlns:a16="http://schemas.microsoft.com/office/drawing/2014/main" id="{E0867322-DDF2-70C1-FEA8-99ABD4576ADE}"/>
                </a:ext>
              </a:extLst>
            </p:cNvPr>
            <p:cNvPicPr>
              <a:picLocks noChangeAspect="1"/>
            </p:cNvPicPr>
            <p:nvPr/>
          </p:nvPicPr>
          <p:blipFill rotWithShape="1">
            <a:blip r:embed="rId4"/>
            <a:srcRect l="29708" t="21818" r="29480" b="16537"/>
            <a:stretch/>
          </p:blipFill>
          <p:spPr>
            <a:xfrm>
              <a:off x="3063984" y="227001"/>
              <a:ext cx="4975761" cy="4227616"/>
            </a:xfrm>
            <a:prstGeom prst="rect">
              <a:avLst/>
            </a:prstGeom>
          </p:spPr>
        </p:pic>
        <p:pic>
          <p:nvPicPr>
            <p:cNvPr id="35" name="Picture 34">
              <a:extLst>
                <a:ext uri="{FF2B5EF4-FFF2-40B4-BE49-F238E27FC236}">
                  <a16:creationId xmlns:a16="http://schemas.microsoft.com/office/drawing/2014/main" id="{E690DB61-640E-0964-49ED-C31586DD875B}"/>
                </a:ext>
              </a:extLst>
            </p:cNvPr>
            <p:cNvPicPr>
              <a:picLocks noChangeAspect="1"/>
            </p:cNvPicPr>
            <p:nvPr/>
          </p:nvPicPr>
          <p:blipFill rotWithShape="1">
            <a:blip r:embed="rId5"/>
            <a:srcRect l="29416" t="39654" r="31136" b="20485"/>
            <a:stretch/>
          </p:blipFill>
          <p:spPr>
            <a:xfrm>
              <a:off x="3052109" y="4074680"/>
              <a:ext cx="4809507" cy="2733735"/>
            </a:xfrm>
            <a:prstGeom prst="rect">
              <a:avLst/>
            </a:prstGeom>
          </p:spPr>
        </p:pic>
      </p:grpSp>
      <p:cxnSp>
        <p:nvCxnSpPr>
          <p:cNvPr id="36" name="Straight Arrow Connector 35">
            <a:extLst>
              <a:ext uri="{FF2B5EF4-FFF2-40B4-BE49-F238E27FC236}">
                <a16:creationId xmlns:a16="http://schemas.microsoft.com/office/drawing/2014/main" id="{8D8FFF3C-9CFB-C5B5-6F36-BF744636EC18}"/>
              </a:ext>
            </a:extLst>
          </p:cNvPr>
          <p:cNvCxnSpPr>
            <a:cxnSpLocks/>
            <a:stCxn id="33" idx="3"/>
          </p:cNvCxnSpPr>
          <p:nvPr/>
        </p:nvCxnSpPr>
        <p:spPr>
          <a:xfrm>
            <a:off x="2905219" y="4074680"/>
            <a:ext cx="357099" cy="0"/>
          </a:xfrm>
          <a:prstGeom prst="straightConnector1">
            <a:avLst/>
          </a:prstGeom>
          <a:ln w="12700">
            <a:solidFill>
              <a:srgbClr val="00B398"/>
            </a:solidFill>
            <a:tailEnd type="triangle"/>
          </a:ln>
        </p:spPr>
        <p:style>
          <a:lnRef idx="1">
            <a:schemeClr val="accent1"/>
          </a:lnRef>
          <a:fillRef idx="0">
            <a:schemeClr val="accent1"/>
          </a:fillRef>
          <a:effectRef idx="0">
            <a:schemeClr val="accent1"/>
          </a:effectRef>
          <a:fontRef idx="minor">
            <a:schemeClr val="tx1"/>
          </a:fontRef>
        </p:style>
      </p:cxnSp>
      <p:sp>
        <p:nvSpPr>
          <p:cNvPr id="37" name="Left Bracket 36">
            <a:extLst>
              <a:ext uri="{FF2B5EF4-FFF2-40B4-BE49-F238E27FC236}">
                <a16:creationId xmlns:a16="http://schemas.microsoft.com/office/drawing/2014/main" id="{F077EEB3-4A3B-7CD5-341F-09B8CF176925}"/>
              </a:ext>
            </a:extLst>
          </p:cNvPr>
          <p:cNvSpPr/>
          <p:nvPr/>
        </p:nvSpPr>
        <p:spPr>
          <a:xfrm>
            <a:off x="3281622" y="3442244"/>
            <a:ext cx="90745" cy="915732"/>
          </a:xfrm>
          <a:prstGeom prst="leftBracket">
            <a:avLst/>
          </a:prstGeom>
          <a:ln>
            <a:solidFill>
              <a:srgbClr val="00B3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C000"/>
              </a:solidFill>
            </a:endParaRPr>
          </a:p>
        </p:txBody>
      </p:sp>
      <p:sp>
        <p:nvSpPr>
          <p:cNvPr id="43" name="TextBox 5">
            <a:extLst>
              <a:ext uri="{FF2B5EF4-FFF2-40B4-BE49-F238E27FC236}">
                <a16:creationId xmlns:a16="http://schemas.microsoft.com/office/drawing/2014/main" id="{C19D3D71-25D0-D91A-155F-22A84C3678D9}"/>
              </a:ext>
            </a:extLst>
          </p:cNvPr>
          <p:cNvSpPr txBox="1"/>
          <p:nvPr/>
        </p:nvSpPr>
        <p:spPr>
          <a:xfrm>
            <a:off x="143928" y="4994426"/>
            <a:ext cx="2747512" cy="994272"/>
          </a:xfrm>
          <a:prstGeom prst="rect">
            <a:avLst/>
          </a:prstGeom>
          <a:solidFill>
            <a:schemeClr val="bg1"/>
          </a:solidFill>
          <a:ln w="9525" cmpd="sng">
            <a:solidFill>
              <a:srgbClr val="00B398"/>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600"/>
              </a:spcAft>
            </a:pPr>
            <a:r>
              <a:rPr lang="en-GB" sz="1200" b="1">
                <a:solidFill>
                  <a:schemeClr val="tx1"/>
                </a:solidFill>
                <a:latin typeface="Proxima Nova" panose="02000506030000020004"/>
              </a:rPr>
              <a:t>Appreciation</a:t>
            </a:r>
            <a:r>
              <a:rPr lang="en-GB" sz="1200">
                <a:solidFill>
                  <a:schemeClr val="tx1"/>
                </a:solidFill>
                <a:latin typeface="Proxima Nova" panose="02000506030000020004"/>
              </a:rPr>
              <a:t> is to document good progress and performance, while a </a:t>
            </a:r>
            <a:r>
              <a:rPr lang="en-GB" sz="1200" b="1">
                <a:solidFill>
                  <a:schemeClr val="tx1"/>
                </a:solidFill>
                <a:latin typeface="Proxima Nova" panose="02000506030000020004"/>
              </a:rPr>
              <a:t>recommendation</a:t>
            </a:r>
            <a:r>
              <a:rPr lang="en-GB" sz="1200">
                <a:solidFill>
                  <a:schemeClr val="tx1"/>
                </a:solidFill>
                <a:latin typeface="Proxima Nova" panose="02000506030000020004"/>
              </a:rPr>
              <a:t> requires follow-up action</a:t>
            </a:r>
            <a:endParaRPr lang="en-GB" sz="1200" baseline="0">
              <a:solidFill>
                <a:schemeClr val="tx1"/>
              </a:solidFill>
              <a:latin typeface="Proxima Nova" panose="02000506030000020004"/>
            </a:endParaRPr>
          </a:p>
        </p:txBody>
      </p:sp>
      <p:sp>
        <p:nvSpPr>
          <p:cNvPr id="44" name="Left Bracket 43">
            <a:extLst>
              <a:ext uri="{FF2B5EF4-FFF2-40B4-BE49-F238E27FC236}">
                <a16:creationId xmlns:a16="http://schemas.microsoft.com/office/drawing/2014/main" id="{F37044AF-D956-E370-DF3F-DD040B22611F}"/>
              </a:ext>
            </a:extLst>
          </p:cNvPr>
          <p:cNvSpPr/>
          <p:nvPr/>
        </p:nvSpPr>
        <p:spPr>
          <a:xfrm>
            <a:off x="3262318" y="4484282"/>
            <a:ext cx="118904" cy="391030"/>
          </a:xfrm>
          <a:prstGeom prst="leftBracket">
            <a:avLst/>
          </a:prstGeom>
          <a:ln>
            <a:solidFill>
              <a:srgbClr val="00B3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C000"/>
              </a:solidFill>
            </a:endParaRPr>
          </a:p>
        </p:txBody>
      </p:sp>
      <p:sp>
        <p:nvSpPr>
          <p:cNvPr id="54" name="TextBox 5">
            <a:extLst>
              <a:ext uri="{FF2B5EF4-FFF2-40B4-BE49-F238E27FC236}">
                <a16:creationId xmlns:a16="http://schemas.microsoft.com/office/drawing/2014/main" id="{07ECFB60-7E4D-815C-DB80-43F7E1BDC9F4}"/>
              </a:ext>
            </a:extLst>
          </p:cNvPr>
          <p:cNvSpPr txBox="1"/>
          <p:nvPr/>
        </p:nvSpPr>
        <p:spPr>
          <a:xfrm>
            <a:off x="8526484" y="1019914"/>
            <a:ext cx="3526972" cy="5419773"/>
          </a:xfrm>
          <a:prstGeom prst="rect">
            <a:avLst/>
          </a:prstGeom>
          <a:solidFill>
            <a:schemeClr val="bg1"/>
          </a:solidFill>
          <a:ln w="9525" cmpd="sng">
            <a:solidFill>
              <a:srgbClr val="00B398"/>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600"/>
              </a:spcAft>
            </a:pPr>
            <a:r>
              <a:rPr lang="en-GB" sz="1200">
                <a:solidFill>
                  <a:schemeClr val="tx1"/>
                </a:solidFill>
                <a:latin typeface="Proxima Nova" panose="02000506030000020004"/>
              </a:rPr>
              <a:t>The following categories are available to group the reasons for appreciation or  recommendation to follow-up:</a:t>
            </a:r>
          </a:p>
          <a:p>
            <a:pPr marL="285750" indent="-173038">
              <a:spcAft>
                <a:spcPts val="600"/>
              </a:spcAft>
              <a:buFontTx/>
              <a:buChar char="-"/>
            </a:pPr>
            <a:r>
              <a:rPr lang="en-GB" sz="1200" baseline="0">
                <a:solidFill>
                  <a:schemeClr val="tx1"/>
                </a:solidFill>
                <a:latin typeface="Proxima Nova" panose="02000506030000020004"/>
              </a:rPr>
              <a:t>Protection and solution</a:t>
            </a:r>
          </a:p>
          <a:p>
            <a:pPr marL="285750" indent="-173038">
              <a:spcAft>
                <a:spcPts val="600"/>
              </a:spcAft>
              <a:buFontTx/>
              <a:buChar char="-"/>
            </a:pPr>
            <a:r>
              <a:rPr lang="en-GB" sz="1200">
                <a:solidFill>
                  <a:schemeClr val="tx1"/>
                </a:solidFill>
                <a:latin typeface="Proxima Nova" panose="02000506030000020004"/>
              </a:rPr>
              <a:t>Construction and infrastructure</a:t>
            </a:r>
          </a:p>
          <a:p>
            <a:pPr marL="285750" indent="-173038">
              <a:spcAft>
                <a:spcPts val="600"/>
              </a:spcAft>
              <a:buFontTx/>
              <a:buChar char="-"/>
            </a:pPr>
            <a:r>
              <a:rPr lang="en-GB" sz="1200">
                <a:solidFill>
                  <a:schemeClr val="tx1"/>
                </a:solidFill>
                <a:latin typeface="Proxima Nova" panose="02000506030000020004"/>
              </a:rPr>
              <a:t>Operational context</a:t>
            </a:r>
          </a:p>
          <a:p>
            <a:pPr marL="285750" indent="-173038">
              <a:spcAft>
                <a:spcPts val="600"/>
              </a:spcAft>
              <a:buFontTx/>
              <a:buChar char="-"/>
            </a:pPr>
            <a:r>
              <a:rPr lang="en-GB" sz="1200">
                <a:solidFill>
                  <a:schemeClr val="tx1"/>
                </a:solidFill>
                <a:latin typeface="Proxima Nova" panose="02000506030000020004"/>
              </a:rPr>
              <a:t>Procurement</a:t>
            </a:r>
          </a:p>
          <a:p>
            <a:pPr marL="285750" indent="-173038">
              <a:spcAft>
                <a:spcPts val="600"/>
              </a:spcAft>
              <a:buFontTx/>
              <a:buChar char="-"/>
            </a:pPr>
            <a:r>
              <a:rPr lang="en-GB" sz="1200">
                <a:solidFill>
                  <a:schemeClr val="tx1"/>
                </a:solidFill>
                <a:latin typeface="Proxima Nova" panose="02000506030000020004"/>
              </a:rPr>
              <a:t>Expenditure comparable to results</a:t>
            </a:r>
          </a:p>
          <a:p>
            <a:pPr marL="285750" indent="-173038">
              <a:spcAft>
                <a:spcPts val="600"/>
              </a:spcAft>
              <a:buFontTx/>
              <a:buChar char="-"/>
            </a:pPr>
            <a:r>
              <a:rPr lang="en-GB" sz="1200">
                <a:solidFill>
                  <a:schemeClr val="tx1"/>
                </a:solidFill>
                <a:latin typeface="Proxima Nova" panose="02000506030000020004"/>
              </a:rPr>
              <a:t>Eligibility of expenses claimed</a:t>
            </a:r>
          </a:p>
          <a:p>
            <a:pPr marL="285750" indent="-173038">
              <a:spcAft>
                <a:spcPts val="600"/>
              </a:spcAft>
              <a:buFontTx/>
              <a:buChar char="-"/>
            </a:pPr>
            <a:r>
              <a:rPr lang="en-GB" sz="1200">
                <a:solidFill>
                  <a:schemeClr val="tx1"/>
                </a:solidFill>
                <a:latin typeface="Proxima Nova" panose="02000506030000020004"/>
              </a:rPr>
              <a:t>Funds/cash management</a:t>
            </a:r>
          </a:p>
          <a:p>
            <a:pPr marL="285750" indent="-173038">
              <a:spcAft>
                <a:spcPts val="600"/>
              </a:spcAft>
              <a:buFontTx/>
              <a:buChar char="-"/>
            </a:pPr>
            <a:r>
              <a:rPr lang="en-GB" sz="1200">
                <a:solidFill>
                  <a:schemeClr val="tx1"/>
                </a:solidFill>
                <a:latin typeface="Proxima Nova" panose="02000506030000020004"/>
              </a:rPr>
              <a:t>Human resources and payroll</a:t>
            </a:r>
          </a:p>
          <a:p>
            <a:pPr marL="285750" indent="-173038">
              <a:spcAft>
                <a:spcPts val="600"/>
              </a:spcAft>
              <a:buFontTx/>
              <a:buChar char="-"/>
            </a:pPr>
            <a:r>
              <a:rPr lang="en-GB" sz="1200">
                <a:solidFill>
                  <a:schemeClr val="tx1"/>
                </a:solidFill>
                <a:latin typeface="Proxima Nova" panose="02000506030000020004"/>
              </a:rPr>
              <a:t>Financial and project records</a:t>
            </a:r>
          </a:p>
          <a:p>
            <a:pPr marL="285750" indent="-173038">
              <a:spcAft>
                <a:spcPts val="600"/>
              </a:spcAft>
              <a:buFontTx/>
              <a:buChar char="-"/>
            </a:pPr>
            <a:r>
              <a:rPr lang="en-GB" sz="1200">
                <a:solidFill>
                  <a:schemeClr val="tx1"/>
                </a:solidFill>
                <a:latin typeface="Proxima Nova" panose="02000506030000020004"/>
              </a:rPr>
              <a:t>Asset management</a:t>
            </a:r>
          </a:p>
          <a:p>
            <a:pPr marL="285750" indent="-173038">
              <a:spcAft>
                <a:spcPts val="600"/>
              </a:spcAft>
              <a:buFontTx/>
              <a:buChar char="-"/>
            </a:pPr>
            <a:r>
              <a:rPr lang="en-GB" sz="1200">
                <a:solidFill>
                  <a:schemeClr val="tx1"/>
                </a:solidFill>
                <a:latin typeface="Proxima Nova" panose="02000506030000020004"/>
              </a:rPr>
              <a:t>Other</a:t>
            </a:r>
          </a:p>
          <a:p>
            <a:pPr>
              <a:spcAft>
                <a:spcPts val="600"/>
              </a:spcAft>
            </a:pPr>
            <a:r>
              <a:rPr lang="en-GB" sz="1200">
                <a:solidFill>
                  <a:schemeClr val="tx1"/>
                </a:solidFill>
                <a:latin typeface="Proxima Nova" panose="02000506030000020004"/>
              </a:rPr>
              <a:t>The above categorisation closely follows  the questions asked during the project performance and financial verification (PMC02 and PMC03). </a:t>
            </a:r>
          </a:p>
          <a:p>
            <a:pPr>
              <a:spcAft>
                <a:spcPts val="600"/>
              </a:spcAft>
            </a:pPr>
            <a:r>
              <a:rPr lang="en-GB" sz="1200">
                <a:solidFill>
                  <a:schemeClr val="tx1"/>
                </a:solidFill>
                <a:latin typeface="Proxima Nova" panose="02000506030000020004"/>
              </a:rPr>
              <a:t>This will enable clear analysis when generating the Field Issues report on a partner, reviewing the “open” or “ready to inspect” recommendations still in progress - when conducting the verifications and ahead of the next prepayment recommendation (if applicable).</a:t>
            </a:r>
          </a:p>
          <a:p>
            <a:pPr marL="285750" indent="-285750">
              <a:spcAft>
                <a:spcPts val="600"/>
              </a:spcAft>
              <a:buFontTx/>
              <a:buChar char="-"/>
            </a:pPr>
            <a:endParaRPr lang="en-GB" sz="1200" baseline="0">
              <a:solidFill>
                <a:schemeClr val="tx1"/>
              </a:solidFill>
              <a:latin typeface="Proxima Nova" panose="02000506030000020004"/>
            </a:endParaRPr>
          </a:p>
        </p:txBody>
      </p:sp>
      <p:sp>
        <p:nvSpPr>
          <p:cNvPr id="55" name="Left Bracket 54">
            <a:extLst>
              <a:ext uri="{FF2B5EF4-FFF2-40B4-BE49-F238E27FC236}">
                <a16:creationId xmlns:a16="http://schemas.microsoft.com/office/drawing/2014/main" id="{1027974A-8088-3E04-E6C8-290FC6216EE3}"/>
              </a:ext>
            </a:extLst>
          </p:cNvPr>
          <p:cNvSpPr/>
          <p:nvPr/>
        </p:nvSpPr>
        <p:spPr>
          <a:xfrm rot="10800000">
            <a:off x="7763143" y="5178490"/>
            <a:ext cx="118127" cy="1261196"/>
          </a:xfrm>
          <a:prstGeom prst="leftBracket">
            <a:avLst/>
          </a:prstGeom>
          <a:ln>
            <a:solidFill>
              <a:srgbClr val="00B398"/>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solidFill>
                <a:srgbClr val="FFC000"/>
              </a:solidFill>
            </a:endParaRPr>
          </a:p>
        </p:txBody>
      </p:sp>
      <p:cxnSp>
        <p:nvCxnSpPr>
          <p:cNvPr id="65" name="Connector: Elbow 64">
            <a:extLst>
              <a:ext uri="{FF2B5EF4-FFF2-40B4-BE49-F238E27FC236}">
                <a16:creationId xmlns:a16="http://schemas.microsoft.com/office/drawing/2014/main" id="{93B5F6DE-D80B-D77C-BE56-0C5F6EAC9EA3}"/>
              </a:ext>
            </a:extLst>
          </p:cNvPr>
          <p:cNvCxnSpPr>
            <a:cxnSpLocks/>
            <a:stCxn id="54" idx="1"/>
            <a:endCxn id="55" idx="1"/>
          </p:cNvCxnSpPr>
          <p:nvPr/>
        </p:nvCxnSpPr>
        <p:spPr>
          <a:xfrm rot="10800000" flipV="1">
            <a:off x="7881270" y="3729800"/>
            <a:ext cx="645214" cy="2079287"/>
          </a:xfrm>
          <a:prstGeom prst="bentConnector3">
            <a:avLst/>
          </a:prstGeom>
          <a:ln>
            <a:solidFill>
              <a:srgbClr val="00B398"/>
            </a:solidFill>
            <a:tailEnd type="triangle"/>
          </a:ln>
        </p:spPr>
        <p:style>
          <a:lnRef idx="1">
            <a:schemeClr val="accent4"/>
          </a:lnRef>
          <a:fillRef idx="0">
            <a:schemeClr val="accent4"/>
          </a:fillRef>
          <a:effectRef idx="0">
            <a:schemeClr val="accent4"/>
          </a:effectRef>
          <a:fontRef idx="minor">
            <a:schemeClr val="tx1"/>
          </a:fontRef>
        </p:style>
      </p:cxnSp>
      <p:cxnSp>
        <p:nvCxnSpPr>
          <p:cNvPr id="10" name="Connector: Elbow 9">
            <a:extLst>
              <a:ext uri="{FF2B5EF4-FFF2-40B4-BE49-F238E27FC236}">
                <a16:creationId xmlns:a16="http://schemas.microsoft.com/office/drawing/2014/main" id="{892A9682-CEE4-0421-D574-14280CD2860C}"/>
              </a:ext>
            </a:extLst>
          </p:cNvPr>
          <p:cNvCxnSpPr>
            <a:stCxn id="44" idx="1"/>
            <a:endCxn id="43" idx="3"/>
          </p:cNvCxnSpPr>
          <p:nvPr/>
        </p:nvCxnSpPr>
        <p:spPr>
          <a:xfrm rot="10800000" flipV="1">
            <a:off x="2891440" y="4679796"/>
            <a:ext cx="370878" cy="811765"/>
          </a:xfrm>
          <a:prstGeom prst="bentConnector3">
            <a:avLst/>
          </a:prstGeom>
          <a:ln>
            <a:solidFill>
              <a:srgbClr val="00B398"/>
            </a:solidFill>
            <a:headEnd type="triangl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4408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DE555B-04A2-6D29-054C-E271767F7027}"/>
              </a:ext>
            </a:extLst>
          </p:cNvPr>
          <p:cNvSpPr txBox="1">
            <a:spLocks/>
          </p:cNvSpPr>
          <p:nvPr/>
        </p:nvSpPr>
        <p:spPr>
          <a:xfrm>
            <a:off x="475858" y="453675"/>
            <a:ext cx="10095722" cy="583360"/>
          </a:xfrm>
          <a:prstGeom prst="rect">
            <a:avLst/>
          </a:prstGeom>
          <a:ln>
            <a:noFill/>
          </a:ln>
        </p:spPr>
        <p:txBody>
          <a:bodyPr lIns="91440" tIns="45720" rIns="91440" bIns="45720"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GB" sz="3200" b="1" spc="300">
                <a:solidFill>
                  <a:srgbClr val="0072BC"/>
                </a:solidFill>
                <a:latin typeface="Proxima Nova"/>
              </a:rPr>
              <a:t>PROMS</a:t>
            </a:r>
            <a:endParaRPr lang="en-US" sz="3200" b="1" spc="300">
              <a:solidFill>
                <a:srgbClr val="0072BC"/>
              </a:solidFill>
              <a:latin typeface="Proxima Nova"/>
            </a:endParaRPr>
          </a:p>
        </p:txBody>
      </p:sp>
      <p:sp>
        <p:nvSpPr>
          <p:cNvPr id="8" name="TextBox 5">
            <a:extLst>
              <a:ext uri="{FF2B5EF4-FFF2-40B4-BE49-F238E27FC236}">
                <a16:creationId xmlns:a16="http://schemas.microsoft.com/office/drawing/2014/main" id="{2DA99371-7C85-E1EC-A074-306429E56036}"/>
              </a:ext>
            </a:extLst>
          </p:cNvPr>
          <p:cNvSpPr txBox="1"/>
          <p:nvPr/>
        </p:nvSpPr>
        <p:spPr>
          <a:xfrm>
            <a:off x="157705" y="1127866"/>
            <a:ext cx="3210414" cy="2617106"/>
          </a:xfrm>
          <a:prstGeom prst="rect">
            <a:avLst/>
          </a:prstGeom>
          <a:solidFill>
            <a:schemeClr val="bg1"/>
          </a:solidFill>
          <a:ln w="9525" cmpd="sng">
            <a:solidFill>
              <a:srgbClr val="00B398"/>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600"/>
              </a:spcAft>
            </a:pPr>
            <a:r>
              <a:rPr lang="en-GB" sz="1400" baseline="0">
                <a:latin typeface="Proxima Nova" panose="02000506030000020004"/>
              </a:rPr>
              <a:t>The </a:t>
            </a:r>
            <a:r>
              <a:rPr lang="en-GB" sz="1400" b="1" baseline="0">
                <a:latin typeface="Proxima Nova" panose="02000506030000020004"/>
              </a:rPr>
              <a:t>Type of Monitoring/Verification </a:t>
            </a:r>
            <a:r>
              <a:rPr lang="en-GB" sz="1400" baseline="0">
                <a:latin typeface="Proxima Nova" panose="02000506030000020004"/>
              </a:rPr>
              <a:t>documents whether the implementation monitoring was </a:t>
            </a:r>
            <a:r>
              <a:rPr lang="en-GB" sz="1400" b="1" baseline="0">
                <a:latin typeface="Proxima Nova" panose="02000506030000020004"/>
              </a:rPr>
              <a:t>remote</a:t>
            </a:r>
            <a:r>
              <a:rPr lang="en-GB" sz="1400" baseline="0">
                <a:latin typeface="Proxima Nova" panose="02000506030000020004"/>
              </a:rPr>
              <a:t> or </a:t>
            </a:r>
            <a:r>
              <a:rPr lang="en-GB" sz="1400" b="1" baseline="0">
                <a:latin typeface="Proxima Nova" panose="02000506030000020004"/>
              </a:rPr>
              <a:t>on-site</a:t>
            </a:r>
            <a:r>
              <a:rPr lang="en-GB" sz="1400" baseline="0">
                <a:latin typeface="Proxima Nova" panose="02000506030000020004"/>
              </a:rPr>
              <a:t> (with physical presence of the party raising the appreciation or recommendation). </a:t>
            </a:r>
          </a:p>
          <a:p>
            <a:pPr>
              <a:spcAft>
                <a:spcPts val="600"/>
              </a:spcAft>
            </a:pPr>
            <a:endParaRPr lang="en-GB" sz="1400">
              <a:latin typeface="Proxima Nova" panose="02000506030000020004"/>
            </a:endParaRPr>
          </a:p>
          <a:p>
            <a:pPr>
              <a:spcAft>
                <a:spcPts val="600"/>
              </a:spcAft>
            </a:pPr>
            <a:r>
              <a:rPr lang="en-GB" sz="1400" baseline="0">
                <a:latin typeface="Proxima Nova" panose="02000506030000020004"/>
              </a:rPr>
              <a:t>Please provide justification for the remote type of monitoring.</a:t>
            </a:r>
          </a:p>
          <a:p>
            <a:pPr>
              <a:spcAft>
                <a:spcPts val="600"/>
              </a:spcAft>
            </a:pPr>
            <a:endParaRPr lang="en-GB" sz="1400" baseline="0">
              <a:latin typeface="Proxima Nova" panose="02000506030000020004"/>
            </a:endParaRPr>
          </a:p>
        </p:txBody>
      </p:sp>
      <p:sp>
        <p:nvSpPr>
          <p:cNvPr id="33" name="TextBox 5">
            <a:extLst>
              <a:ext uri="{FF2B5EF4-FFF2-40B4-BE49-F238E27FC236}">
                <a16:creationId xmlns:a16="http://schemas.microsoft.com/office/drawing/2014/main" id="{0F619296-6B86-5C4E-E908-A91CF740CDE3}"/>
              </a:ext>
            </a:extLst>
          </p:cNvPr>
          <p:cNvSpPr txBox="1"/>
          <p:nvPr/>
        </p:nvSpPr>
        <p:spPr>
          <a:xfrm>
            <a:off x="9024562" y="987602"/>
            <a:ext cx="2959608" cy="2567576"/>
          </a:xfrm>
          <a:prstGeom prst="rect">
            <a:avLst/>
          </a:prstGeom>
          <a:solidFill>
            <a:schemeClr val="bg1"/>
          </a:solidFill>
          <a:ln w="9525" cmpd="sng">
            <a:solidFill>
              <a:srgbClr val="00B398"/>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600"/>
              </a:spcAft>
            </a:pPr>
            <a:r>
              <a:rPr lang="en-GB" sz="1400">
                <a:solidFill>
                  <a:schemeClr val="tx1"/>
                </a:solidFill>
                <a:latin typeface="Proxima Nova" panose="02000506030000020004"/>
              </a:rPr>
              <a:t>The</a:t>
            </a:r>
            <a:r>
              <a:rPr lang="en-GB" sz="1400" b="1">
                <a:solidFill>
                  <a:schemeClr val="tx1"/>
                </a:solidFill>
                <a:latin typeface="Proxima Nova" panose="02000506030000020004"/>
              </a:rPr>
              <a:t> severity level is set at:</a:t>
            </a:r>
          </a:p>
          <a:p>
            <a:pPr marL="285750" indent="-285750">
              <a:spcAft>
                <a:spcPts val="600"/>
              </a:spcAft>
              <a:buFontTx/>
              <a:buChar char="-"/>
            </a:pPr>
            <a:r>
              <a:rPr lang="en-GB" sz="1400" b="1" baseline="0">
                <a:solidFill>
                  <a:schemeClr val="tx1"/>
                </a:solidFill>
                <a:latin typeface="Proxima Nova" panose="02000506030000020004"/>
              </a:rPr>
              <a:t>Low</a:t>
            </a:r>
          </a:p>
          <a:p>
            <a:pPr marL="285750" indent="-285750">
              <a:spcAft>
                <a:spcPts val="600"/>
              </a:spcAft>
              <a:buFontTx/>
              <a:buChar char="-"/>
            </a:pPr>
            <a:r>
              <a:rPr lang="en-GB" sz="1400" b="1">
                <a:solidFill>
                  <a:schemeClr val="tx1"/>
                </a:solidFill>
                <a:latin typeface="Proxima Nova" panose="02000506030000020004"/>
              </a:rPr>
              <a:t>Medium </a:t>
            </a:r>
          </a:p>
          <a:p>
            <a:pPr marL="285750" indent="-285750">
              <a:spcAft>
                <a:spcPts val="600"/>
              </a:spcAft>
              <a:buFontTx/>
              <a:buChar char="-"/>
            </a:pPr>
            <a:r>
              <a:rPr lang="en-GB" sz="1400" b="1" baseline="0">
                <a:solidFill>
                  <a:schemeClr val="tx1"/>
                </a:solidFill>
                <a:latin typeface="Proxima Nova" panose="02000506030000020004"/>
              </a:rPr>
              <a:t>High</a:t>
            </a:r>
          </a:p>
          <a:p>
            <a:pPr>
              <a:spcAft>
                <a:spcPts val="600"/>
              </a:spcAft>
            </a:pPr>
            <a:r>
              <a:rPr lang="en-GB" sz="1400" baseline="0">
                <a:solidFill>
                  <a:schemeClr val="tx1"/>
                </a:solidFill>
                <a:latin typeface="Proxima Nova" panose="02000506030000020004"/>
              </a:rPr>
              <a:t>This gives the other party a sense of the urgency and priory with which to follow up on a recommendation.</a:t>
            </a:r>
          </a:p>
        </p:txBody>
      </p:sp>
      <p:sp>
        <p:nvSpPr>
          <p:cNvPr id="43" name="TextBox 5">
            <a:extLst>
              <a:ext uri="{FF2B5EF4-FFF2-40B4-BE49-F238E27FC236}">
                <a16:creationId xmlns:a16="http://schemas.microsoft.com/office/drawing/2014/main" id="{C19D3D71-25D0-D91A-155F-22A84C3678D9}"/>
              </a:ext>
            </a:extLst>
          </p:cNvPr>
          <p:cNvSpPr txBox="1"/>
          <p:nvPr/>
        </p:nvSpPr>
        <p:spPr>
          <a:xfrm>
            <a:off x="176893" y="4092310"/>
            <a:ext cx="3191226" cy="2448450"/>
          </a:xfrm>
          <a:prstGeom prst="rect">
            <a:avLst/>
          </a:prstGeom>
          <a:solidFill>
            <a:schemeClr val="bg1"/>
          </a:solidFill>
          <a:ln w="9525" cmpd="sng">
            <a:solidFill>
              <a:srgbClr val="00B398"/>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600"/>
              </a:spcAft>
            </a:pPr>
            <a:r>
              <a:rPr lang="en-GB" sz="1400" b="1" baseline="0">
                <a:solidFill>
                  <a:schemeClr val="tx1"/>
                </a:solidFill>
                <a:latin typeface="Proxima Nova" panose="02000506030000020004"/>
              </a:rPr>
              <a:t>Risk mitigation follow-up </a:t>
            </a:r>
            <a:r>
              <a:rPr lang="en-GB" sz="1400" baseline="0">
                <a:solidFill>
                  <a:schemeClr val="tx1"/>
                </a:solidFill>
                <a:latin typeface="Proxima Nova" panose="02000506030000020004"/>
              </a:rPr>
              <a:t>is required when:</a:t>
            </a:r>
          </a:p>
          <a:p>
            <a:pPr marL="342900" indent="-342900">
              <a:spcAft>
                <a:spcPts val="600"/>
              </a:spcAft>
              <a:buAutoNum type="arabicPeriod"/>
            </a:pPr>
            <a:r>
              <a:rPr lang="en-GB" sz="1400">
                <a:solidFill>
                  <a:schemeClr val="tx1"/>
                </a:solidFill>
                <a:latin typeface="Proxima Nova" panose="02000506030000020004"/>
              </a:rPr>
              <a:t>Risk Register: treatment plans have not been put in place and require action by the responsible party; and/or</a:t>
            </a:r>
          </a:p>
          <a:p>
            <a:pPr marL="342900" indent="-342900">
              <a:spcAft>
                <a:spcPts val="600"/>
              </a:spcAft>
              <a:buAutoNum type="arabicPeriod"/>
            </a:pPr>
            <a:r>
              <a:rPr lang="en-GB" sz="1400">
                <a:solidFill>
                  <a:schemeClr val="tx1"/>
                </a:solidFill>
                <a:latin typeface="Proxima Nova" panose="02000506030000020004"/>
              </a:rPr>
              <a:t>The recommendation raised requires a review of the Risk Register and potential change in risks and/or treatment plans.</a:t>
            </a:r>
          </a:p>
          <a:p>
            <a:pPr marL="342900" indent="-342900">
              <a:spcAft>
                <a:spcPts val="600"/>
              </a:spcAft>
              <a:buAutoNum type="arabicPeriod"/>
            </a:pPr>
            <a:endParaRPr lang="en-GB" sz="1400" baseline="0">
              <a:solidFill>
                <a:schemeClr val="tx1"/>
              </a:solidFill>
              <a:latin typeface="Proxima Nova" panose="02000506030000020004"/>
            </a:endParaRPr>
          </a:p>
        </p:txBody>
      </p:sp>
      <p:sp>
        <p:nvSpPr>
          <p:cNvPr id="44" name="Left Bracket 43">
            <a:extLst>
              <a:ext uri="{FF2B5EF4-FFF2-40B4-BE49-F238E27FC236}">
                <a16:creationId xmlns:a16="http://schemas.microsoft.com/office/drawing/2014/main" id="{F37044AF-D956-E370-DF3F-DD040B22611F}"/>
              </a:ext>
            </a:extLst>
          </p:cNvPr>
          <p:cNvSpPr/>
          <p:nvPr/>
        </p:nvSpPr>
        <p:spPr>
          <a:xfrm rot="10800000" flipH="1">
            <a:off x="3877320" y="3536531"/>
            <a:ext cx="230838" cy="1128777"/>
          </a:xfrm>
          <a:prstGeom prst="leftBracket">
            <a:avLst/>
          </a:prstGeom>
          <a:ln>
            <a:solidFill>
              <a:srgbClr val="00B3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C000"/>
              </a:solidFill>
            </a:endParaRPr>
          </a:p>
        </p:txBody>
      </p:sp>
      <p:sp>
        <p:nvSpPr>
          <p:cNvPr id="55" name="Left Bracket 54">
            <a:extLst>
              <a:ext uri="{FF2B5EF4-FFF2-40B4-BE49-F238E27FC236}">
                <a16:creationId xmlns:a16="http://schemas.microsoft.com/office/drawing/2014/main" id="{1027974A-8088-3E04-E6C8-290FC6216EE3}"/>
              </a:ext>
            </a:extLst>
          </p:cNvPr>
          <p:cNvSpPr/>
          <p:nvPr/>
        </p:nvSpPr>
        <p:spPr>
          <a:xfrm rot="10800000">
            <a:off x="8062607" y="5002148"/>
            <a:ext cx="138052" cy="1010738"/>
          </a:xfrm>
          <a:prstGeom prst="leftBracke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C000"/>
              </a:solidFill>
            </a:endParaRPr>
          </a:p>
        </p:txBody>
      </p:sp>
      <p:grpSp>
        <p:nvGrpSpPr>
          <p:cNvPr id="2" name="Group 1">
            <a:extLst>
              <a:ext uri="{FF2B5EF4-FFF2-40B4-BE49-F238E27FC236}">
                <a16:creationId xmlns:a16="http://schemas.microsoft.com/office/drawing/2014/main" id="{74160F1F-CB01-885B-FC9E-D04893CEB357}"/>
              </a:ext>
            </a:extLst>
          </p:cNvPr>
          <p:cNvGrpSpPr/>
          <p:nvPr/>
        </p:nvGrpSpPr>
        <p:grpSpPr>
          <a:xfrm>
            <a:off x="4002824" y="681728"/>
            <a:ext cx="4567956" cy="5963826"/>
            <a:chOff x="3217301" y="49585"/>
            <a:chExt cx="4894460" cy="6390102"/>
          </a:xfrm>
        </p:grpSpPr>
        <p:pic>
          <p:nvPicPr>
            <p:cNvPr id="7" name="Picture 6">
              <a:extLst>
                <a:ext uri="{FF2B5EF4-FFF2-40B4-BE49-F238E27FC236}">
                  <a16:creationId xmlns:a16="http://schemas.microsoft.com/office/drawing/2014/main" id="{AD1F9410-F3CF-6BD4-7602-43DDDE3FD70B}"/>
                </a:ext>
              </a:extLst>
            </p:cNvPr>
            <p:cNvPicPr>
              <a:picLocks noChangeAspect="1"/>
            </p:cNvPicPr>
            <p:nvPr/>
          </p:nvPicPr>
          <p:blipFill rotWithShape="1">
            <a:blip r:embed="rId3"/>
            <a:srcRect l="26189" t="30314" r="33667" b="19569"/>
            <a:stretch/>
          </p:blipFill>
          <p:spPr>
            <a:xfrm>
              <a:off x="3217301" y="49585"/>
              <a:ext cx="4894460" cy="3437027"/>
            </a:xfrm>
            <a:prstGeom prst="rect">
              <a:avLst/>
            </a:prstGeom>
          </p:spPr>
        </p:pic>
        <p:pic>
          <p:nvPicPr>
            <p:cNvPr id="10" name="Picture 9">
              <a:extLst>
                <a:ext uri="{FF2B5EF4-FFF2-40B4-BE49-F238E27FC236}">
                  <a16:creationId xmlns:a16="http://schemas.microsoft.com/office/drawing/2014/main" id="{7BD404D9-F973-62A3-BCF5-F331AD9CB9F8}"/>
                </a:ext>
              </a:extLst>
            </p:cNvPr>
            <p:cNvPicPr>
              <a:picLocks noChangeAspect="1"/>
            </p:cNvPicPr>
            <p:nvPr/>
          </p:nvPicPr>
          <p:blipFill rotWithShape="1">
            <a:blip r:embed="rId4"/>
            <a:srcRect l="26382" t="36710" r="34529" b="13469"/>
            <a:stretch/>
          </p:blipFill>
          <p:spPr>
            <a:xfrm>
              <a:off x="3274772" y="3022939"/>
              <a:ext cx="4765738" cy="3416748"/>
            </a:xfrm>
            <a:prstGeom prst="rect">
              <a:avLst/>
            </a:prstGeom>
          </p:spPr>
        </p:pic>
      </p:grpSp>
      <p:sp>
        <p:nvSpPr>
          <p:cNvPr id="11" name="Left Bracket 10">
            <a:extLst>
              <a:ext uri="{FF2B5EF4-FFF2-40B4-BE49-F238E27FC236}">
                <a16:creationId xmlns:a16="http://schemas.microsoft.com/office/drawing/2014/main" id="{03E25D7F-8CCA-C188-C415-9DECFA413571}"/>
              </a:ext>
            </a:extLst>
          </p:cNvPr>
          <p:cNvSpPr/>
          <p:nvPr/>
        </p:nvSpPr>
        <p:spPr>
          <a:xfrm>
            <a:off x="3880038" y="681728"/>
            <a:ext cx="122786" cy="1287034"/>
          </a:xfrm>
          <a:prstGeom prst="leftBracket">
            <a:avLst/>
          </a:prstGeom>
          <a:ln>
            <a:solidFill>
              <a:srgbClr val="00B3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C000"/>
              </a:solidFill>
            </a:endParaRPr>
          </a:p>
        </p:txBody>
      </p:sp>
      <p:sp>
        <p:nvSpPr>
          <p:cNvPr id="21" name="Left Bracket 20">
            <a:extLst>
              <a:ext uri="{FF2B5EF4-FFF2-40B4-BE49-F238E27FC236}">
                <a16:creationId xmlns:a16="http://schemas.microsoft.com/office/drawing/2014/main" id="{2BFCB141-B269-7BE0-97FD-FDA76621E70F}"/>
              </a:ext>
            </a:extLst>
          </p:cNvPr>
          <p:cNvSpPr/>
          <p:nvPr/>
        </p:nvSpPr>
        <p:spPr>
          <a:xfrm rot="10800000">
            <a:off x="8504281" y="2271390"/>
            <a:ext cx="118847" cy="1194083"/>
          </a:xfrm>
          <a:prstGeom prst="leftBracket">
            <a:avLst/>
          </a:prstGeom>
          <a:ln>
            <a:solidFill>
              <a:srgbClr val="00B3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C000"/>
              </a:solidFill>
            </a:endParaRPr>
          </a:p>
        </p:txBody>
      </p:sp>
      <p:sp>
        <p:nvSpPr>
          <p:cNvPr id="47" name="TextBox 5">
            <a:extLst>
              <a:ext uri="{FF2B5EF4-FFF2-40B4-BE49-F238E27FC236}">
                <a16:creationId xmlns:a16="http://schemas.microsoft.com/office/drawing/2014/main" id="{482C9940-7B40-3110-756C-A9BF887966A6}"/>
              </a:ext>
            </a:extLst>
          </p:cNvPr>
          <p:cNvSpPr txBox="1"/>
          <p:nvPr/>
        </p:nvSpPr>
        <p:spPr>
          <a:xfrm>
            <a:off x="9043753" y="4815405"/>
            <a:ext cx="2959608" cy="1197482"/>
          </a:xfrm>
          <a:prstGeom prst="rect">
            <a:avLst/>
          </a:prstGeom>
          <a:solidFill>
            <a:schemeClr val="bg1"/>
          </a:solidFill>
          <a:ln w="9525" cmpd="sng">
            <a:solidFill>
              <a:srgbClr val="00B398"/>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600"/>
              </a:spcAft>
            </a:pPr>
            <a:r>
              <a:rPr lang="en-GB" sz="1400">
                <a:solidFill>
                  <a:schemeClr val="tx1"/>
                </a:solidFill>
                <a:latin typeface="Proxima Nova" panose="02000506030000020004"/>
              </a:rPr>
              <a:t>The</a:t>
            </a:r>
            <a:r>
              <a:rPr lang="en-GB" sz="1400" b="1">
                <a:solidFill>
                  <a:schemeClr val="tx1"/>
                </a:solidFill>
                <a:latin typeface="Proxima Nova" panose="02000506030000020004"/>
              </a:rPr>
              <a:t> assignment</a:t>
            </a:r>
            <a:r>
              <a:rPr lang="en-GB" sz="1400">
                <a:solidFill>
                  <a:schemeClr val="tx1"/>
                </a:solidFill>
                <a:latin typeface="Proxima Nova" panose="02000506030000020004"/>
              </a:rPr>
              <a:t> can be to an individual Aconex user or to the other party organisation including UNHCR and all funded partners.</a:t>
            </a:r>
            <a:endParaRPr lang="en-GB" sz="1400" baseline="0">
              <a:solidFill>
                <a:schemeClr val="tx1"/>
              </a:solidFill>
              <a:latin typeface="Proxima Nova" panose="02000506030000020004"/>
            </a:endParaRPr>
          </a:p>
        </p:txBody>
      </p:sp>
      <p:sp>
        <p:nvSpPr>
          <p:cNvPr id="9" name="Left Bracket 8">
            <a:extLst>
              <a:ext uri="{FF2B5EF4-FFF2-40B4-BE49-F238E27FC236}">
                <a16:creationId xmlns:a16="http://schemas.microsoft.com/office/drawing/2014/main" id="{CE8E9F30-8D12-2C8D-878A-452CB5A80F0A}"/>
              </a:ext>
            </a:extLst>
          </p:cNvPr>
          <p:cNvSpPr/>
          <p:nvPr/>
        </p:nvSpPr>
        <p:spPr>
          <a:xfrm rot="10800000">
            <a:off x="8504280" y="5348503"/>
            <a:ext cx="118847" cy="947117"/>
          </a:xfrm>
          <a:prstGeom prst="leftBracket">
            <a:avLst/>
          </a:prstGeom>
          <a:ln>
            <a:solidFill>
              <a:srgbClr val="00B3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C000"/>
              </a:solidFill>
            </a:endParaRPr>
          </a:p>
        </p:txBody>
      </p:sp>
      <p:cxnSp>
        <p:nvCxnSpPr>
          <p:cNvPr id="13" name="Connector: Elbow 12">
            <a:extLst>
              <a:ext uri="{FF2B5EF4-FFF2-40B4-BE49-F238E27FC236}">
                <a16:creationId xmlns:a16="http://schemas.microsoft.com/office/drawing/2014/main" id="{AD20A7E1-CBD3-2C42-BF74-54E99C757C02}"/>
              </a:ext>
            </a:extLst>
          </p:cNvPr>
          <p:cNvCxnSpPr>
            <a:stCxn id="8" idx="3"/>
            <a:endCxn id="11" idx="1"/>
          </p:cNvCxnSpPr>
          <p:nvPr/>
        </p:nvCxnSpPr>
        <p:spPr>
          <a:xfrm flipV="1">
            <a:off x="3368119" y="1325245"/>
            <a:ext cx="511919" cy="1111174"/>
          </a:xfrm>
          <a:prstGeom prst="bentConnector3">
            <a:avLst/>
          </a:prstGeom>
          <a:ln>
            <a:solidFill>
              <a:srgbClr val="00B39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9B06AC3-DC23-1C19-3A0C-C7251AC5DAE1}"/>
              </a:ext>
            </a:extLst>
          </p:cNvPr>
          <p:cNvCxnSpPr>
            <a:stCxn id="43" idx="3"/>
            <a:endCxn id="44" idx="1"/>
          </p:cNvCxnSpPr>
          <p:nvPr/>
        </p:nvCxnSpPr>
        <p:spPr>
          <a:xfrm flipV="1">
            <a:off x="3368119" y="4100919"/>
            <a:ext cx="509201" cy="1215616"/>
          </a:xfrm>
          <a:prstGeom prst="bentConnector3">
            <a:avLst/>
          </a:prstGeom>
          <a:ln>
            <a:solidFill>
              <a:srgbClr val="00B39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98F92DD-6454-9402-0796-188D860C6C09}"/>
              </a:ext>
            </a:extLst>
          </p:cNvPr>
          <p:cNvCxnSpPr>
            <a:stCxn id="33" idx="1"/>
            <a:endCxn id="21" idx="1"/>
          </p:cNvCxnSpPr>
          <p:nvPr/>
        </p:nvCxnSpPr>
        <p:spPr>
          <a:xfrm rot="10800000" flipV="1">
            <a:off x="8623128" y="2271389"/>
            <a:ext cx="401434" cy="597041"/>
          </a:xfrm>
          <a:prstGeom prst="bentConnector3">
            <a:avLst/>
          </a:prstGeom>
          <a:ln>
            <a:solidFill>
              <a:srgbClr val="00B39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126E286-16E7-6F12-77E5-625B1B5AF12F}"/>
              </a:ext>
            </a:extLst>
          </p:cNvPr>
          <p:cNvCxnSpPr>
            <a:stCxn id="47" idx="1"/>
            <a:endCxn id="9" idx="1"/>
          </p:cNvCxnSpPr>
          <p:nvPr/>
        </p:nvCxnSpPr>
        <p:spPr>
          <a:xfrm rot="10800000" flipV="1">
            <a:off x="8623127" y="5414145"/>
            <a:ext cx="420626" cy="407915"/>
          </a:xfrm>
          <a:prstGeom prst="bentConnector3">
            <a:avLst/>
          </a:prstGeom>
          <a:ln>
            <a:solidFill>
              <a:srgbClr val="00B39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565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56572" y="-351971"/>
            <a:ext cx="12306300" cy="7209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3"/>
          <a:stretch>
            <a:fillRect/>
          </a:stretch>
        </p:blipFill>
        <p:spPr>
          <a:xfrm>
            <a:off x="313425" y="421916"/>
            <a:ext cx="2463642" cy="593025"/>
          </a:xfrm>
          <a:prstGeom prst="rect">
            <a:avLst/>
          </a:prstGeom>
        </p:spPr>
      </p:pic>
      <p:sp>
        <p:nvSpPr>
          <p:cNvPr id="8" name="Title 1">
            <a:extLst>
              <a:ext uri="{FF2B5EF4-FFF2-40B4-BE49-F238E27FC236}">
                <a16:creationId xmlns:a16="http://schemas.microsoft.com/office/drawing/2014/main" id="{9CFB54FF-1FF1-A941-96D2-A3A3274506C1}"/>
              </a:ext>
            </a:extLst>
          </p:cNvPr>
          <p:cNvSpPr txBox="1">
            <a:spLocks/>
          </p:cNvSpPr>
          <p:nvPr/>
        </p:nvSpPr>
        <p:spPr>
          <a:xfrm>
            <a:off x="493793" y="2334734"/>
            <a:ext cx="11592968" cy="1338941"/>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a:endParaRPr>
          </a:p>
          <a:p>
            <a:pPr>
              <a:lnSpc>
                <a:spcPct val="120000"/>
              </a:lnSpc>
            </a:pPr>
            <a:r>
              <a:rPr lang="en-US" sz="3200" b="1" spc="300">
                <a:solidFill>
                  <a:srgbClr val="FFFF00"/>
                </a:solidFill>
                <a:latin typeface="Proxima Nova Extrabold"/>
              </a:rPr>
              <a:t>Field Issues – system demo</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571500" y="3667349"/>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F117913B-5632-BF4D-B95B-51FE54E39F61}"/>
              </a:ext>
            </a:extLst>
          </p:cNvPr>
          <p:cNvSpPr/>
          <p:nvPr/>
        </p:nvSpPr>
        <p:spPr bwMode="gray">
          <a:xfrm>
            <a:off x="11602910" y="705410"/>
            <a:ext cx="275665" cy="275665"/>
          </a:xfrm>
          <a:prstGeom prst="ellipse">
            <a:avLst/>
          </a:prstGeom>
          <a:solidFill>
            <a:srgbClr val="FBEF3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7734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line with a dotted line and arrow&#10;&#10;Description automatically generated with medium confidence">
            <a:extLst>
              <a:ext uri="{FF2B5EF4-FFF2-40B4-BE49-F238E27FC236}">
                <a16:creationId xmlns:a16="http://schemas.microsoft.com/office/drawing/2014/main" id="{F7721FD7-2900-1E84-1D15-3D3C69341C09}"/>
              </a:ext>
            </a:extLst>
          </p:cNvPr>
          <p:cNvPicPr>
            <a:picLocks noChangeAspect="1"/>
          </p:cNvPicPr>
          <p:nvPr/>
        </p:nvPicPr>
        <p:blipFill rotWithShape="1">
          <a:blip r:embed="rId3">
            <a:alphaModFix amt="15000"/>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t="21067" r="5491"/>
          <a:stretch/>
        </p:blipFill>
        <p:spPr>
          <a:xfrm>
            <a:off x="7823743" y="0"/>
            <a:ext cx="4368258" cy="3648315"/>
          </a:xfrm>
          <a:prstGeom prst="rect">
            <a:avLst/>
          </a:prstGeom>
        </p:spPr>
      </p:pic>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75942" y="126585"/>
            <a:ext cx="10515600" cy="1325563"/>
          </a:xfrm>
        </p:spPr>
        <p:txBody>
          <a:bodyPr/>
          <a:lstStyle/>
          <a:p>
            <a:r>
              <a:rPr lang="en-US" sz="3200" b="1" spc="300">
                <a:solidFill>
                  <a:srgbClr val="0072BC"/>
                </a:solidFill>
                <a:latin typeface="Proxima Nova"/>
              </a:rPr>
              <a:t>Partner Indicator Reporting</a:t>
            </a:r>
            <a:endParaRPr lang="en-US" sz="3200">
              <a:latin typeface="Proxima Nova"/>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72192" y="1267344"/>
            <a:ext cx="10874266" cy="4950575"/>
          </a:xfrm>
          <a:solidFill>
            <a:schemeClr val="bg1">
              <a:alpha val="30000"/>
            </a:schemeClr>
          </a:solidFill>
        </p:spPr>
        <p:txBody>
          <a:bodyPr>
            <a:normAutofit/>
          </a:bodyPr>
          <a:lstStyle/>
          <a:p>
            <a:pPr algn="l">
              <a:buClr>
                <a:srgbClr val="99C7E4"/>
              </a:buClr>
              <a:buFont typeface="Wingdings" panose="05000000000000000000" pitchFamily="2" charset="2"/>
              <a:buChar char="§"/>
            </a:pPr>
            <a:r>
              <a:rPr lang="en-US" sz="2400" dirty="0">
                <a:ln w="3175">
                  <a:noFill/>
                </a:ln>
                <a:solidFill>
                  <a:srgbClr val="252525"/>
                </a:solidFill>
                <a:latin typeface="Proxima Nova Medium" panose="02000506030000020004" pitchFamily="50" charset="0"/>
              </a:rPr>
              <a:t>A </a:t>
            </a:r>
            <a:r>
              <a:rPr lang="en-US" sz="2400" b="0" i="0" dirty="0">
                <a:ln w="3175">
                  <a:noFill/>
                </a:ln>
                <a:solidFill>
                  <a:srgbClr val="252525"/>
                </a:solidFill>
                <a:effectLst/>
                <a:latin typeface="Proxima Nova Medium" panose="02000506030000020004" pitchFamily="50" charset="0"/>
              </a:rPr>
              <a:t>partner reports to UNHCR on the agreed indicators, in accordance with the indicator reporting frequency.</a:t>
            </a:r>
            <a:br>
              <a:rPr lang="en-US" sz="2400" b="0" i="0" dirty="0">
                <a:ln w="3175">
                  <a:noFill/>
                </a:ln>
                <a:effectLst/>
                <a:latin typeface="Proxima Nova Medium" panose="02000506030000020004" pitchFamily="50" charset="0"/>
              </a:rPr>
            </a:br>
            <a:endParaRPr lang="en-US" sz="2400" b="0" i="0" dirty="0">
              <a:ln w="3175">
                <a:noFill/>
              </a:ln>
              <a:solidFill>
                <a:srgbClr val="252525"/>
              </a:solidFill>
              <a:effectLst/>
              <a:latin typeface="Proxima Nova Medium" panose="02000506030000020004" pitchFamily="50" charset="0"/>
            </a:endParaRPr>
          </a:p>
          <a:p>
            <a:pPr algn="l">
              <a:buClr>
                <a:srgbClr val="99C7E4"/>
              </a:buClr>
              <a:buFont typeface="Wingdings" panose="05000000000000000000" pitchFamily="2" charset="2"/>
              <a:buChar char="§"/>
            </a:pPr>
            <a:r>
              <a:rPr lang="en-US" sz="2400" b="0" i="0" dirty="0">
                <a:ln w="3175">
                  <a:noFill/>
                </a:ln>
                <a:solidFill>
                  <a:srgbClr val="252525"/>
                </a:solidFill>
                <a:effectLst/>
                <a:latin typeface="Proxima Nova Medium" panose="02000506030000020004" pitchFamily="50" charset="0"/>
              </a:rPr>
              <a:t>Progress against indicators (Actuals) is reported through the data collection system or tool stipulated in the project workplan. </a:t>
            </a:r>
            <a:br>
              <a:rPr lang="en-US" sz="2400" b="0" i="0" dirty="0">
                <a:ln w="3175">
                  <a:noFill/>
                </a:ln>
                <a:effectLst/>
                <a:latin typeface="Proxima Nova Medium" panose="02000506030000020004" pitchFamily="50" charset="0"/>
              </a:rPr>
            </a:br>
            <a:endParaRPr lang="en-US" sz="2400" b="0" i="0" dirty="0">
              <a:ln w="3175">
                <a:noFill/>
              </a:ln>
              <a:solidFill>
                <a:srgbClr val="252525"/>
              </a:solidFill>
              <a:effectLst/>
              <a:latin typeface="Proxima Nova Medium" panose="02000506030000020004" pitchFamily="50" charset="0"/>
            </a:endParaRPr>
          </a:p>
          <a:p>
            <a:pPr algn="l">
              <a:buClr>
                <a:srgbClr val="99C7E4"/>
              </a:buClr>
              <a:buFont typeface="Wingdings" panose="05000000000000000000" pitchFamily="2" charset="2"/>
              <a:buChar char="§"/>
            </a:pPr>
            <a:r>
              <a:rPr lang="en-US" sz="2400" b="0" i="0" dirty="0">
                <a:ln w="3175">
                  <a:noFill/>
                </a:ln>
                <a:solidFill>
                  <a:srgbClr val="252525"/>
                </a:solidFill>
                <a:effectLst/>
                <a:latin typeface="Proxima Nova Medium" panose="02000506030000020004" pitchFamily="50" charset="0"/>
              </a:rPr>
              <a:t>Once a partner reports on its indicators, the results manager checks the actual performance against the reported indicator values, and against continuous joint monitoring records, to validate what was reported. </a:t>
            </a:r>
            <a:br>
              <a:rPr lang="en-US" sz="2400" b="0" i="0" dirty="0">
                <a:ln w="3175">
                  <a:noFill/>
                </a:ln>
                <a:effectLst/>
                <a:latin typeface="Proxima Nova Medium" panose="02000506030000020004" pitchFamily="50" charset="0"/>
              </a:rPr>
            </a:br>
            <a:endParaRPr lang="en-US" sz="2400" b="0" i="0" dirty="0">
              <a:ln w="3175">
                <a:noFill/>
              </a:ln>
              <a:solidFill>
                <a:srgbClr val="252525"/>
              </a:solidFill>
              <a:effectLst/>
              <a:latin typeface="Proxima Nova Medium" panose="02000506030000020004" pitchFamily="50" charset="0"/>
            </a:endParaRPr>
          </a:p>
          <a:p>
            <a:pPr algn="l">
              <a:buClr>
                <a:srgbClr val="99C7E4"/>
              </a:buClr>
              <a:buFont typeface="Wingdings" panose="05000000000000000000" pitchFamily="2" charset="2"/>
              <a:buChar char="§"/>
            </a:pPr>
            <a:r>
              <a:rPr lang="en-US" sz="2400" b="0" i="0" dirty="0">
                <a:ln w="3175">
                  <a:noFill/>
                </a:ln>
                <a:solidFill>
                  <a:srgbClr val="252525"/>
                </a:solidFill>
                <a:effectLst/>
                <a:latin typeface="Proxima Nova Medium" panose="02000506030000020004" pitchFamily="50" charset="0"/>
              </a:rPr>
              <a:t>During the project performance verification, the overall progress of the partner’s implementation is summarized, and a copy of the validated indicator dataset is uploaded to the PMC02 in PROMS. </a:t>
            </a:r>
          </a:p>
        </p:txBody>
      </p:sp>
    </p:spTree>
    <p:extLst>
      <p:ext uri="{BB962C8B-B14F-4D97-AF65-F5344CB8AC3E}">
        <p14:creationId xmlns:p14="http://schemas.microsoft.com/office/powerpoint/2010/main" val="2827216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line drawing of a graph and arrow&#10;&#10;Description automatically generated">
            <a:extLst>
              <a:ext uri="{FF2B5EF4-FFF2-40B4-BE49-F238E27FC236}">
                <a16:creationId xmlns:a16="http://schemas.microsoft.com/office/drawing/2014/main" id="{4AA8F949-BC3F-7B7A-FFED-628CE4007BCB}"/>
              </a:ext>
            </a:extLst>
          </p:cNvPr>
          <p:cNvPicPr>
            <a:picLocks noChangeAspect="1"/>
          </p:cNvPicPr>
          <p:nvPr/>
        </p:nvPicPr>
        <p:blipFill rotWithShape="1">
          <a:blip r:embed="rId3">
            <a:alphaModFix amt="15000"/>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t="12287" r="17823"/>
          <a:stretch/>
        </p:blipFill>
        <p:spPr>
          <a:xfrm>
            <a:off x="8930188" y="0"/>
            <a:ext cx="3261812" cy="3481566"/>
          </a:xfrm>
          <a:prstGeom prst="rect">
            <a:avLst/>
          </a:prstGeom>
        </p:spPr>
      </p:pic>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70210" y="119880"/>
            <a:ext cx="10515600" cy="1325563"/>
          </a:xfrm>
          <a:solidFill>
            <a:schemeClr val="bg1">
              <a:alpha val="30000"/>
            </a:schemeClr>
          </a:solidFill>
        </p:spPr>
        <p:txBody>
          <a:bodyPr/>
          <a:lstStyle/>
          <a:p>
            <a:r>
              <a:rPr lang="en-US" sz="3200" b="1" spc="300">
                <a:solidFill>
                  <a:srgbClr val="0072BC"/>
                </a:solidFill>
                <a:latin typeface="Proxima Nova"/>
              </a:rPr>
              <a:t>Partner Financial Reporting (PFR)</a:t>
            </a:r>
            <a:endParaRPr lang="en-US" sz="3200">
              <a:latin typeface="Proxima Nova"/>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21202" y="1398493"/>
            <a:ext cx="10515600" cy="4966635"/>
          </a:xfrm>
          <a:solidFill>
            <a:schemeClr val="bg1">
              <a:alpha val="30000"/>
            </a:schemeClr>
          </a:solidFill>
        </p:spPr>
        <p:txBody>
          <a:bodyPr>
            <a:noAutofit/>
          </a:bodyPr>
          <a:lstStyle/>
          <a:p>
            <a:pPr>
              <a:spcBef>
                <a:spcPts val="1200"/>
              </a:spcBef>
              <a:spcAft>
                <a:spcPts val="600"/>
              </a:spcAft>
              <a:buClr>
                <a:srgbClr val="99C7E4"/>
              </a:buClr>
              <a:buFont typeface="Wingdings" panose="05000000000000000000" pitchFamily="2" charset="2"/>
              <a:buChar char="§"/>
            </a:pPr>
            <a:r>
              <a:rPr lang="en-US" sz="2400" b="0" i="0" dirty="0">
                <a:solidFill>
                  <a:srgbClr val="252525"/>
                </a:solidFill>
                <a:effectLst/>
                <a:latin typeface="Proxima Nova Medium" panose="02000506030000020004" pitchFamily="50" charset="0"/>
              </a:rPr>
              <a:t>A partner submits the PFR for UNHCR verification in accordance with the project workplan stipulations, with a minimum of three partner PFRs (mid-year, interim and year-end). </a:t>
            </a:r>
          </a:p>
          <a:p>
            <a:pPr>
              <a:spcBef>
                <a:spcPts val="1200"/>
              </a:spcBef>
              <a:spcAft>
                <a:spcPts val="600"/>
              </a:spcAft>
              <a:buClr>
                <a:srgbClr val="99C7E4"/>
              </a:buClr>
              <a:buFont typeface="Wingdings" panose="05000000000000000000" pitchFamily="2" charset="2"/>
              <a:buChar char="§"/>
            </a:pPr>
            <a:r>
              <a:rPr lang="en-US" sz="2400" b="0" i="0" dirty="0">
                <a:solidFill>
                  <a:srgbClr val="252525"/>
                </a:solidFill>
                <a:effectLst/>
                <a:latin typeface="Proxima Nova Medium" panose="02000506030000020004" pitchFamily="50" charset="0"/>
              </a:rPr>
              <a:t>The PFR is shared with the partner via PROMS.</a:t>
            </a:r>
          </a:p>
          <a:p>
            <a:pPr>
              <a:spcBef>
                <a:spcPts val="1200"/>
              </a:spcBef>
              <a:spcAft>
                <a:spcPts val="600"/>
              </a:spcAft>
              <a:buClr>
                <a:srgbClr val="99C7E4"/>
              </a:buClr>
              <a:buFont typeface="Wingdings" panose="05000000000000000000" pitchFamily="2" charset="2"/>
              <a:buChar char="§"/>
            </a:pPr>
            <a:r>
              <a:rPr lang="en-US" sz="2400" b="0" i="0" dirty="0">
                <a:solidFill>
                  <a:srgbClr val="252525"/>
                </a:solidFill>
                <a:effectLst/>
                <a:latin typeface="Proxima Nova Medium" panose="02000506030000020004" pitchFamily="50" charset="0"/>
              </a:rPr>
              <a:t>It is important that the partner and UNHCR track currency fluctuations and communicates them regularly to partners to mitigate currency exchange risk.</a:t>
            </a:r>
          </a:p>
          <a:p>
            <a:pPr>
              <a:spcBef>
                <a:spcPts val="1200"/>
              </a:spcBef>
              <a:spcAft>
                <a:spcPts val="600"/>
              </a:spcAft>
              <a:buClr>
                <a:srgbClr val="99C7E4"/>
              </a:buClr>
              <a:buFont typeface="Wingdings" panose="05000000000000000000" pitchFamily="2" charset="2"/>
              <a:buChar char="§"/>
            </a:pPr>
            <a:r>
              <a:rPr lang="en-US" sz="2400" dirty="0">
                <a:solidFill>
                  <a:srgbClr val="252525"/>
                </a:solidFill>
                <a:latin typeface="Proxima Nova Medium" panose="02000506030000020004" pitchFamily="50" charset="0"/>
              </a:rPr>
              <a:t>UNHCR and the partner agree on the deadline and reporting period covered by all PFRs before signing the project workplan. </a:t>
            </a:r>
          </a:p>
          <a:p>
            <a:pPr>
              <a:spcBef>
                <a:spcPts val="1200"/>
              </a:spcBef>
              <a:spcAft>
                <a:spcPts val="600"/>
              </a:spcAft>
              <a:buClr>
                <a:srgbClr val="99C7E4"/>
              </a:buClr>
              <a:buFont typeface="Wingdings" panose="05000000000000000000" pitchFamily="2" charset="2"/>
              <a:buChar char="§"/>
            </a:pPr>
            <a:r>
              <a:rPr lang="en-US" sz="2400" b="0" i="0" dirty="0">
                <a:solidFill>
                  <a:srgbClr val="252525"/>
                </a:solidFill>
                <a:effectLst/>
                <a:latin typeface="Proxima Nova Medium" panose="02000506030000020004" pitchFamily="50" charset="0"/>
              </a:rPr>
              <a:t>The interim PFR is a critical report at both the operational and global levels.</a:t>
            </a:r>
          </a:p>
        </p:txBody>
      </p:sp>
    </p:spTree>
    <p:extLst>
      <p:ext uri="{BB962C8B-B14F-4D97-AF65-F5344CB8AC3E}">
        <p14:creationId xmlns:p14="http://schemas.microsoft.com/office/powerpoint/2010/main" val="2148744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5F9ABB-A9CB-F879-8951-F056F3E8BDA6}"/>
              </a:ext>
            </a:extLst>
          </p:cNvPr>
          <p:cNvPicPr>
            <a:picLocks noChangeAspect="1"/>
          </p:cNvPicPr>
          <p:nvPr/>
        </p:nvPicPr>
        <p:blipFill rotWithShape="1">
          <a:blip r:embed="rId3">
            <a:alphaModFix amt="15000"/>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t="6144" r="11875" b="5330"/>
          <a:stretch/>
        </p:blipFill>
        <p:spPr>
          <a:xfrm>
            <a:off x="8710668" y="0"/>
            <a:ext cx="3481332" cy="3598922"/>
          </a:xfrm>
          <a:prstGeom prst="rect">
            <a:avLst/>
          </a:prstGeom>
        </p:spPr>
      </p:pic>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87720" y="310070"/>
            <a:ext cx="11163147" cy="927059"/>
          </a:xfrm>
          <a:solidFill>
            <a:srgbClr val="FFFFFF">
              <a:alpha val="30000"/>
            </a:srgbClr>
          </a:solidFill>
        </p:spPr>
        <p:txBody>
          <a:bodyPr/>
          <a:lstStyle/>
          <a:p>
            <a:r>
              <a:rPr lang="en-US" sz="3200" b="1" spc="300">
                <a:solidFill>
                  <a:srgbClr val="0072BC"/>
                </a:solidFill>
                <a:latin typeface="Proxima Nova"/>
              </a:rPr>
              <a:t>Expenditure Incurred in a Different Currency</a:t>
            </a:r>
            <a:endParaRPr lang="en-US" sz="3200">
              <a:latin typeface="Proxima Nova"/>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614722" y="1491402"/>
            <a:ext cx="10397197" cy="4692228"/>
          </a:xfrm>
          <a:solidFill>
            <a:srgbClr val="FFFFFF">
              <a:alpha val="20000"/>
            </a:srgbClr>
          </a:solidFill>
        </p:spPr>
        <p:txBody>
          <a:bodyPr>
            <a:noAutofit/>
          </a:bodyPr>
          <a:lstStyle/>
          <a:p>
            <a:pPr algn="l">
              <a:buClr>
                <a:srgbClr val="99C7E4"/>
              </a:buClr>
              <a:buFont typeface="Wingdings" panose="05000000000000000000" pitchFamily="2" charset="2"/>
              <a:buChar char="§"/>
            </a:pPr>
            <a:r>
              <a:rPr lang="en-US" sz="2000" b="0" i="0" dirty="0">
                <a:solidFill>
                  <a:srgbClr val="252525"/>
                </a:solidFill>
                <a:effectLst/>
                <a:latin typeface="Proxima Nova Medium" panose="02000506030000020004" pitchFamily="50" charset="0"/>
              </a:rPr>
              <a:t>The partner reports in the currency of the financial plan/project workplan. The partner may legitimately incur costs for a project objective that are not in the same currency as noted in the project workplan.</a:t>
            </a:r>
            <a:br>
              <a:rPr lang="en-US" sz="2000" b="0" i="0" dirty="0">
                <a:solidFill>
                  <a:srgbClr val="252525"/>
                </a:solidFill>
                <a:effectLst/>
                <a:latin typeface="Proxima Nova Medium" panose="02000506030000020004" pitchFamily="50" charset="0"/>
              </a:rPr>
            </a:br>
            <a:endParaRPr lang="en-US" sz="2000" b="0" i="0" dirty="0">
              <a:solidFill>
                <a:srgbClr val="252525"/>
              </a:solidFill>
              <a:effectLst/>
              <a:latin typeface="Proxima Nova Medium" panose="02000506030000020004" pitchFamily="50" charset="0"/>
            </a:endParaRPr>
          </a:p>
          <a:p>
            <a:pPr algn="l">
              <a:buClr>
                <a:srgbClr val="99C7E4"/>
              </a:buClr>
              <a:buFont typeface="Wingdings" panose="05000000000000000000" pitchFamily="2" charset="2"/>
              <a:buChar char="§"/>
            </a:pPr>
            <a:r>
              <a:rPr lang="en-US" sz="2000" b="0" i="0" dirty="0">
                <a:solidFill>
                  <a:srgbClr val="252525"/>
                </a:solidFill>
                <a:effectLst/>
                <a:latin typeface="Proxima Nova Medium" panose="02000506030000020004" pitchFamily="50" charset="0"/>
              </a:rPr>
              <a:t>Determining how to report expenses in the currency of the project workplan depends on whether the partner has a dedicated bank account for UNHCR funds, or whether it uses a pooled bank account (as confirmed in the project workplan) in which UNHCR’s funds are mixed with funds from other sources, as follows:</a:t>
            </a:r>
          </a:p>
          <a:p>
            <a:pPr lvl="1"/>
            <a:r>
              <a:rPr lang="en-US" sz="1800" b="1" i="0" dirty="0">
                <a:solidFill>
                  <a:srgbClr val="252525"/>
                </a:solidFill>
                <a:effectLst/>
                <a:latin typeface="Proxima Nova Medium" panose="02000506030000020004" pitchFamily="50" charset="0"/>
              </a:rPr>
              <a:t>Dedicated bank account</a:t>
            </a:r>
            <a:r>
              <a:rPr lang="en-US" sz="1800" b="0" i="0" dirty="0">
                <a:solidFill>
                  <a:srgbClr val="252525"/>
                </a:solidFill>
                <a:effectLst/>
                <a:latin typeface="Proxima Nova Medium" panose="02000506030000020004" pitchFamily="50" charset="0"/>
              </a:rPr>
              <a:t>: Expenses are converted based on the withdrawal/payment date and the exchange rate of the bank.</a:t>
            </a:r>
          </a:p>
          <a:p>
            <a:pPr lvl="1"/>
            <a:r>
              <a:rPr lang="en-US" sz="1800" b="1" i="0" dirty="0">
                <a:solidFill>
                  <a:srgbClr val="252525"/>
                </a:solidFill>
                <a:effectLst/>
                <a:latin typeface="Proxima Nova Medium" panose="02000506030000020004" pitchFamily="50" charset="0"/>
              </a:rPr>
              <a:t>Pooled bank account</a:t>
            </a:r>
            <a:r>
              <a:rPr lang="en-US" sz="1800" b="0" i="0" dirty="0">
                <a:solidFill>
                  <a:srgbClr val="252525"/>
                </a:solidFill>
                <a:effectLst/>
                <a:latin typeface="Proxima Nova Medium" panose="02000506030000020004" pitchFamily="50" charset="0"/>
              </a:rPr>
              <a:t>: Partners follow their internal rules for expense recognition and document the applied exchange rates. </a:t>
            </a:r>
            <a:br>
              <a:rPr lang="en-US" sz="1800" b="0" i="0" dirty="0">
                <a:solidFill>
                  <a:srgbClr val="252525"/>
                </a:solidFill>
                <a:effectLst/>
                <a:latin typeface="Proxima Nova Medium" panose="02000506030000020004" pitchFamily="50" charset="0"/>
              </a:rPr>
            </a:br>
            <a:endParaRPr lang="en-US" sz="1800" b="0" i="0" dirty="0">
              <a:solidFill>
                <a:srgbClr val="252525"/>
              </a:solidFill>
              <a:effectLst/>
              <a:latin typeface="Proxima Nova Medium" panose="02000506030000020004" pitchFamily="50" charset="0"/>
            </a:endParaRPr>
          </a:p>
          <a:p>
            <a:pPr>
              <a:buClr>
                <a:srgbClr val="99C7E4"/>
              </a:buClr>
              <a:buFont typeface="Wingdings" panose="05000000000000000000" pitchFamily="2" charset="2"/>
              <a:buChar char="§"/>
            </a:pPr>
            <a:r>
              <a:rPr lang="en-US" sz="2000" b="0" i="0" dirty="0">
                <a:solidFill>
                  <a:srgbClr val="252525"/>
                </a:solidFill>
                <a:effectLst/>
                <a:latin typeface="Proxima Nova Medium" panose="02000506030000020004" pitchFamily="50" charset="0"/>
              </a:rPr>
              <a:t>A </a:t>
            </a:r>
            <a:r>
              <a:rPr lang="en-US" sz="2000" dirty="0">
                <a:solidFill>
                  <a:srgbClr val="252525"/>
                </a:solidFill>
                <a:latin typeface="Proxima Nova Medium" panose="02000506030000020004" pitchFamily="50" charset="0"/>
              </a:rPr>
              <a:t>PFR</a:t>
            </a:r>
            <a:r>
              <a:rPr lang="en-US" sz="2000" b="0" i="0" dirty="0">
                <a:solidFill>
                  <a:srgbClr val="252525"/>
                </a:solidFill>
                <a:effectLst/>
                <a:latin typeface="Proxima Nova Medium" panose="02000506030000020004" pitchFamily="50" charset="0"/>
              </a:rPr>
              <a:t> must be reported in the same currency as the financial plan. In case a partner spends in another currency or currencies, this must be converted to the reporting currency.</a:t>
            </a:r>
          </a:p>
        </p:txBody>
      </p:sp>
    </p:spTree>
    <p:extLst>
      <p:ext uri="{BB962C8B-B14F-4D97-AF65-F5344CB8AC3E}">
        <p14:creationId xmlns:p14="http://schemas.microsoft.com/office/powerpoint/2010/main" val="3569792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circle with a paper and a upload button&#10;&#10;Description automatically generated">
            <a:extLst>
              <a:ext uri="{FF2B5EF4-FFF2-40B4-BE49-F238E27FC236}">
                <a16:creationId xmlns:a16="http://schemas.microsoft.com/office/drawing/2014/main" id="{EA06740D-F550-3CE5-D7DF-179F8B7CD3E4}"/>
              </a:ext>
            </a:extLst>
          </p:cNvPr>
          <p:cNvPicPr>
            <a:picLocks noChangeAspect="1"/>
          </p:cNvPicPr>
          <p:nvPr/>
        </p:nvPicPr>
        <p:blipFill rotWithShape="1">
          <a:blip r:embed="rId3">
            <a:alphaModFix amt="15000"/>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t="15489" r="10641"/>
          <a:stretch/>
        </p:blipFill>
        <p:spPr>
          <a:xfrm>
            <a:off x="8407322" y="-1"/>
            <a:ext cx="3784678" cy="3579363"/>
          </a:xfrm>
          <a:prstGeom prst="rect">
            <a:avLst/>
          </a:prstGeom>
        </p:spPr>
      </p:pic>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77940" y="310070"/>
            <a:ext cx="11163147" cy="927059"/>
          </a:xfrm>
          <a:solidFill>
            <a:srgbClr val="FFFFFF">
              <a:alpha val="25000"/>
            </a:srgbClr>
          </a:solidFill>
        </p:spPr>
        <p:txBody>
          <a:bodyPr/>
          <a:lstStyle/>
          <a:p>
            <a:r>
              <a:rPr lang="en-US" sz="3200" b="1" spc="300">
                <a:solidFill>
                  <a:srgbClr val="0072BC"/>
                </a:solidFill>
                <a:latin typeface="Proxima Nova"/>
              </a:rPr>
              <a:t>Interest income on non-interest revenue</a:t>
            </a:r>
            <a:endParaRPr lang="en-US" sz="3200">
              <a:latin typeface="Proxima Nova"/>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71500" y="1335879"/>
            <a:ext cx="10277061" cy="4545065"/>
          </a:xfrm>
          <a:solidFill>
            <a:srgbClr val="FFFFFF">
              <a:alpha val="25000"/>
            </a:srgbClr>
          </a:solidFill>
        </p:spPr>
        <p:txBody>
          <a:bodyPr>
            <a:noAutofit/>
          </a:bodyPr>
          <a:lstStyle/>
          <a:p>
            <a:pPr>
              <a:spcBef>
                <a:spcPts val="1800"/>
              </a:spcBef>
              <a:spcAft>
                <a:spcPts val="600"/>
              </a:spcAft>
              <a:buClr>
                <a:srgbClr val="66AAD7"/>
              </a:buClr>
              <a:buFont typeface="Wingdings" panose="05000000000000000000" pitchFamily="2" charset="2"/>
              <a:buChar char="§"/>
            </a:pPr>
            <a:r>
              <a:rPr lang="en-US" sz="2000" b="1" dirty="0">
                <a:solidFill>
                  <a:srgbClr val="252525"/>
                </a:solidFill>
                <a:latin typeface="Proxima Nova Medium" panose="02000506030000020004" pitchFamily="50" charset="0"/>
              </a:rPr>
              <a:t>Interest income </a:t>
            </a:r>
            <a:r>
              <a:rPr lang="en-US" sz="2000" dirty="0">
                <a:solidFill>
                  <a:srgbClr val="252525"/>
                </a:solidFill>
                <a:latin typeface="Proxima Nova Medium" panose="02000506030000020004" pitchFamily="50" charset="0"/>
              </a:rPr>
              <a:t>earned on funds received from UNHCR will be used for activities in line with the goals of the partnership. Partners are not required to report interest income to UNHCR.  However, interest income will be returned to UNHCR if required by the partner’s financial rules.</a:t>
            </a:r>
          </a:p>
          <a:p>
            <a:pPr>
              <a:spcBef>
                <a:spcPts val="1800"/>
              </a:spcBef>
              <a:spcAft>
                <a:spcPts val="600"/>
              </a:spcAft>
              <a:buClr>
                <a:srgbClr val="66AAD7"/>
              </a:buClr>
              <a:buFont typeface="Wingdings" panose="05000000000000000000" pitchFamily="2" charset="2"/>
              <a:buChar char="§"/>
            </a:pPr>
            <a:r>
              <a:rPr lang="en-US" sz="2000" b="1" dirty="0">
                <a:solidFill>
                  <a:srgbClr val="252525"/>
                </a:solidFill>
                <a:latin typeface="Proxima Nova Medium" panose="02000506030000020004" pitchFamily="50" charset="0"/>
              </a:rPr>
              <a:t>Non-interest revenue </a:t>
            </a:r>
            <a:r>
              <a:rPr lang="en-US" sz="2000" dirty="0">
                <a:solidFill>
                  <a:srgbClr val="252525"/>
                </a:solidFill>
                <a:latin typeface="Proxima Nova Medium" panose="02000506030000020004" pitchFamily="50" charset="0"/>
              </a:rPr>
              <a:t>received directly as a result of agreements with UNHCR, if any, is to be reported to UNHCR with the next Project Financial Report (PFR) after the revenue is received. </a:t>
            </a:r>
            <a:r>
              <a:rPr lang="en-US" sz="2000" b="1" dirty="0">
                <a:solidFill>
                  <a:srgbClr val="252525"/>
                </a:solidFill>
                <a:latin typeface="Proxima Nova Medium" panose="02000506030000020004" pitchFamily="50" charset="0"/>
              </a:rPr>
              <a:t>This includes exchange-related financial gains; </a:t>
            </a:r>
            <a:r>
              <a:rPr lang="en-US" sz="2000" dirty="0">
                <a:effectLst/>
                <a:latin typeface="Proxima Nova Medium" panose="02000506030000020004" pitchFamily="50" charset="0"/>
                <a:ea typeface="Calibri" panose="020F0502020204030204" pitchFamily="34" charset="0"/>
              </a:rPr>
              <a:t>insurance revenue resulting from project-related insurance claims, income generating activities and value-added tax (VAT). </a:t>
            </a:r>
          </a:p>
          <a:p>
            <a:pPr>
              <a:spcBef>
                <a:spcPts val="1800"/>
              </a:spcBef>
              <a:spcAft>
                <a:spcPts val="600"/>
              </a:spcAft>
              <a:buClr>
                <a:srgbClr val="66AAD7"/>
              </a:buClr>
              <a:buFont typeface="Wingdings" panose="05000000000000000000" pitchFamily="2" charset="2"/>
              <a:buChar char="§"/>
            </a:pPr>
            <a:r>
              <a:rPr lang="en-US" sz="2000" b="1" dirty="0">
                <a:effectLst/>
                <a:latin typeface="Proxima Nova Medium" panose="02000506030000020004" pitchFamily="50" charset="0"/>
                <a:ea typeface="Calibri" panose="020F0502020204030204" pitchFamily="34" charset="0"/>
              </a:rPr>
              <a:t>The UNHCR representative has the authority</a:t>
            </a:r>
            <a:r>
              <a:rPr lang="en-US" sz="2000" dirty="0">
                <a:effectLst/>
                <a:latin typeface="Proxima Nova Medium" panose="02000506030000020004" pitchFamily="50" charset="0"/>
                <a:ea typeface="Calibri" panose="020F0502020204030204" pitchFamily="34" charset="0"/>
              </a:rPr>
              <a:t> to approve if such non-interest revenue will be used by the partner for activities that are consistent with the goals of the partnership, or if the amount will be refunded to UNHCR. </a:t>
            </a:r>
          </a:p>
        </p:txBody>
      </p:sp>
    </p:spTree>
    <p:extLst>
      <p:ext uri="{BB962C8B-B14F-4D97-AF65-F5344CB8AC3E}">
        <p14:creationId xmlns:p14="http://schemas.microsoft.com/office/powerpoint/2010/main" val="37154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1AFCD-C84A-B791-6A1D-C5B28482A4E7}"/>
            </a:ext>
          </a:extLst>
        </p:cNvPr>
        <p:cNvGrpSpPr/>
        <p:nvPr/>
      </p:nvGrpSpPr>
      <p:grpSpPr>
        <a:xfrm>
          <a:off x="0" y="0"/>
          <a:ext cx="0" cy="0"/>
          <a:chOff x="0" y="0"/>
          <a:chExt cx="0" cy="0"/>
        </a:xfrm>
      </p:grpSpPr>
      <p:sp>
        <p:nvSpPr>
          <p:cNvPr id="8" name="Rectangle 15">
            <a:extLst>
              <a:ext uri="{FF2B5EF4-FFF2-40B4-BE49-F238E27FC236}">
                <a16:creationId xmlns:a16="http://schemas.microsoft.com/office/drawing/2014/main" id="{19A99CBC-C781-991C-BCD6-63A2BFFE16B5}"/>
              </a:ext>
            </a:extLst>
          </p:cNvPr>
          <p:cNvSpPr/>
          <p:nvPr/>
        </p:nvSpPr>
        <p:spPr>
          <a:xfrm>
            <a:off x="23991" y="-6626"/>
            <a:ext cx="3270023" cy="6858000"/>
          </a:xfrm>
          <a:prstGeom prst="rect">
            <a:avLst/>
          </a:prstGeom>
          <a:solidFill>
            <a:srgbClr val="0072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latin typeface="Arial"/>
            </a:endParaRPr>
          </a:p>
        </p:txBody>
      </p:sp>
      <p:sp>
        <p:nvSpPr>
          <p:cNvPr id="6" name="Rectangle 1">
            <a:extLst>
              <a:ext uri="{FF2B5EF4-FFF2-40B4-BE49-F238E27FC236}">
                <a16:creationId xmlns:a16="http://schemas.microsoft.com/office/drawing/2014/main" id="{32E13F29-97F6-2183-E4CF-95B76840E752}"/>
              </a:ext>
            </a:extLst>
          </p:cNvPr>
          <p:cNvSpPr>
            <a:spLocks noChangeArrowheads="1"/>
          </p:cNvSpPr>
          <p:nvPr/>
        </p:nvSpPr>
        <p:spPr bwMode="auto">
          <a:xfrm>
            <a:off x="4503738" y="-3057525"/>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E52C5F22-B43A-61C3-37FC-EDC87094A01F}"/>
              </a:ext>
            </a:extLst>
          </p:cNvPr>
          <p:cNvSpPr>
            <a:spLocks noChangeArrowheads="1"/>
          </p:cNvSpPr>
          <p:nvPr/>
        </p:nvSpPr>
        <p:spPr bwMode="auto">
          <a:xfrm>
            <a:off x="4503738" y="-305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kumimoji="0" lang="en-GB" altLang="en-US" sz="800" b="0" i="0" u="sng" strike="noStrike" cap="none" normalizeH="0" baseline="0">
                <a:ln>
                  <a:noFill/>
                </a:ln>
                <a:solidFill>
                  <a:srgbClr val="0072BC"/>
                </a:solidFill>
                <a:effectLst/>
                <a:latin typeface="Arial" panose="020B0604020202020204" pitchFamily="34" charset="0"/>
                <a:ea typeface="Arial" panose="020B0604020202020204" pitchFamily="34" charset="0"/>
                <a:cs typeface="Times New Roman" panose="02020603050405020304" pitchFamily="18" charset="0"/>
                <a:hlinkClick r:id="rId3"/>
              </a:rPr>
              <a:t>[CA1]</a:t>
            </a:r>
            <a:r>
              <a:rPr kumimoji="0" lang="en-GB" altLang="en-US" sz="10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To kindly insert our system icons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9" name="Picture 17" descr="Logo&#10;&#10;Description automatically generated">
            <a:extLst>
              <a:ext uri="{FF2B5EF4-FFF2-40B4-BE49-F238E27FC236}">
                <a16:creationId xmlns:a16="http://schemas.microsoft.com/office/drawing/2014/main" id="{FB9388B3-A952-D226-329B-4C44ECAA11FE}"/>
              </a:ext>
            </a:extLst>
          </p:cNvPr>
          <p:cNvPicPr>
            <a:picLocks noChangeAspect="1"/>
          </p:cNvPicPr>
          <p:nvPr/>
        </p:nvPicPr>
        <p:blipFill>
          <a:blip r:embed="rId4"/>
          <a:stretch>
            <a:fillRect/>
          </a:stretch>
        </p:blipFill>
        <p:spPr>
          <a:xfrm>
            <a:off x="202298" y="6156960"/>
            <a:ext cx="1751865" cy="701040"/>
          </a:xfrm>
          <a:prstGeom prst="rect">
            <a:avLst/>
          </a:prstGeom>
        </p:spPr>
      </p:pic>
      <p:cxnSp>
        <p:nvCxnSpPr>
          <p:cNvPr id="11" name="Connettore 1 10">
            <a:extLst>
              <a:ext uri="{FF2B5EF4-FFF2-40B4-BE49-F238E27FC236}">
                <a16:creationId xmlns:a16="http://schemas.microsoft.com/office/drawing/2014/main" id="{B326B854-8840-D743-6BC9-3BDA9C2E98AB}"/>
              </a:ext>
            </a:extLst>
          </p:cNvPr>
          <p:cNvCxnSpPr>
            <a:cxnSpLocks/>
          </p:cNvCxnSpPr>
          <p:nvPr/>
        </p:nvCxnSpPr>
        <p:spPr>
          <a:xfrm>
            <a:off x="790646" y="-96253"/>
            <a:ext cx="0" cy="6084542"/>
          </a:xfrm>
          <a:prstGeom prst="line">
            <a:avLst/>
          </a:prstGeom>
          <a:ln w="38100">
            <a:solidFill>
              <a:srgbClr val="FCEB01"/>
            </a:solidFill>
          </a:ln>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429902B6-2E94-EE01-3740-65D7919EE420}"/>
              </a:ext>
            </a:extLst>
          </p:cNvPr>
          <p:cNvCxnSpPr>
            <a:cxnSpLocks/>
          </p:cNvCxnSpPr>
          <p:nvPr/>
        </p:nvCxnSpPr>
        <p:spPr>
          <a:xfrm flipH="1">
            <a:off x="-153824" y="5988289"/>
            <a:ext cx="3423847" cy="0"/>
          </a:xfrm>
          <a:prstGeom prst="line">
            <a:avLst/>
          </a:prstGeom>
          <a:ln w="3175">
            <a:solidFill>
              <a:srgbClr val="FCEB0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2BFC721-6C4E-84B6-B417-EA798A07F2A8}"/>
              </a:ext>
            </a:extLst>
          </p:cNvPr>
          <p:cNvSpPr txBox="1">
            <a:spLocks/>
          </p:cNvSpPr>
          <p:nvPr/>
        </p:nvSpPr>
        <p:spPr>
          <a:xfrm>
            <a:off x="269744" y="297219"/>
            <a:ext cx="3694196" cy="1605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300" b="1">
                <a:solidFill>
                  <a:schemeClr val="bg1"/>
                </a:solidFill>
                <a:highlight>
                  <a:srgbClr val="0271BB"/>
                </a:highlight>
                <a:latin typeface="Proxima Nova Extrabold" panose="02000506030000020004" pitchFamily="2" charset="0"/>
              </a:rPr>
              <a:t>Partnership Cycle </a:t>
            </a:r>
          </a:p>
        </p:txBody>
      </p:sp>
      <p:pic>
        <p:nvPicPr>
          <p:cNvPr id="3" name="Picture 2">
            <a:extLst>
              <a:ext uri="{FF2B5EF4-FFF2-40B4-BE49-F238E27FC236}">
                <a16:creationId xmlns:a16="http://schemas.microsoft.com/office/drawing/2014/main" id="{E27B08BD-8997-A7D5-A5E7-3B1A7F3A4722}"/>
              </a:ext>
            </a:extLst>
          </p:cNvPr>
          <p:cNvPicPr>
            <a:picLocks noChangeAspect="1"/>
          </p:cNvPicPr>
          <p:nvPr/>
        </p:nvPicPr>
        <p:blipFill rotWithShape="1">
          <a:blip r:embed="rId5">
            <a:extLst>
              <a:ext uri="{28A0092B-C50C-407E-A947-70E740481C1C}">
                <a14:useLocalDpi xmlns:a14="http://schemas.microsoft.com/office/drawing/2010/main" val="0"/>
              </a:ext>
            </a:extLst>
          </a:blip>
          <a:srcRect l="-21" t="7918" r="21" b="-3982"/>
          <a:stretch/>
        </p:blipFill>
        <p:spPr>
          <a:xfrm>
            <a:off x="4866233" y="144373"/>
            <a:ext cx="6181210" cy="6673454"/>
          </a:xfrm>
          <a:prstGeom prst="rect">
            <a:avLst/>
          </a:prstGeom>
        </p:spPr>
      </p:pic>
      <p:sp>
        <p:nvSpPr>
          <p:cNvPr id="5" name="Rectangle: Rounded Corners 4">
            <a:extLst>
              <a:ext uri="{FF2B5EF4-FFF2-40B4-BE49-F238E27FC236}">
                <a16:creationId xmlns:a16="http://schemas.microsoft.com/office/drawing/2014/main" id="{94457B68-4799-5E06-36FD-F317C0C12599}"/>
              </a:ext>
            </a:extLst>
          </p:cNvPr>
          <p:cNvSpPr/>
          <p:nvPr/>
        </p:nvSpPr>
        <p:spPr>
          <a:xfrm>
            <a:off x="4866233" y="5538034"/>
            <a:ext cx="6265187" cy="10543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2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ith arrows pointing to a dollar bill&#10;&#10;Description automatically generated">
            <a:extLst>
              <a:ext uri="{FF2B5EF4-FFF2-40B4-BE49-F238E27FC236}">
                <a16:creationId xmlns:a16="http://schemas.microsoft.com/office/drawing/2014/main" id="{BFCC7823-72E4-69A6-5090-47E4280628CE}"/>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8603704" y="-105404"/>
            <a:ext cx="3362037" cy="3362037"/>
          </a:xfrm>
          <a:prstGeom prst="rect">
            <a:avLst/>
          </a:prstGeom>
        </p:spPr>
      </p:pic>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75940" y="460644"/>
            <a:ext cx="7841677" cy="624786"/>
          </a:xfrm>
          <a:solidFill>
            <a:srgbClr val="FFFFFF">
              <a:alpha val="30000"/>
            </a:srgbClr>
          </a:solidFill>
        </p:spPr>
        <p:txBody>
          <a:bodyPr/>
          <a:lstStyle/>
          <a:p>
            <a:r>
              <a:rPr lang="en-US" sz="3200" b="1" spc="300">
                <a:solidFill>
                  <a:srgbClr val="0072BC"/>
                </a:solidFill>
                <a:latin typeface="Proxima Nova"/>
              </a:rPr>
              <a:t>Partner Personnel Costs</a:t>
            </a:r>
            <a:endParaRPr lang="en-US" sz="3200">
              <a:latin typeface="Proxima Nova"/>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72193" y="1232452"/>
            <a:ext cx="10989526" cy="4951177"/>
          </a:xfrm>
          <a:solidFill>
            <a:srgbClr val="FFFFFF">
              <a:alpha val="30000"/>
            </a:srgbClr>
          </a:solidFill>
        </p:spPr>
        <p:txBody>
          <a:bodyPr>
            <a:noAutofit/>
          </a:bodyPr>
          <a:lstStyle/>
          <a:p>
            <a:pPr>
              <a:spcBef>
                <a:spcPts val="600"/>
              </a:spcBef>
              <a:spcAft>
                <a:spcPts val="1200"/>
              </a:spcAft>
              <a:buClr>
                <a:srgbClr val="66AAD7"/>
              </a:buClr>
              <a:buFont typeface="Wingdings" panose="05000000000000000000" pitchFamily="2" charset="2"/>
              <a:buChar char="§"/>
            </a:pPr>
            <a:r>
              <a:rPr lang="en-US" sz="2000" b="0" i="0" dirty="0">
                <a:solidFill>
                  <a:srgbClr val="252525"/>
                </a:solidFill>
                <a:effectLst/>
                <a:latin typeface="Proxima Nova Medium" panose="02000506030000020004" pitchFamily="50" charset="0"/>
              </a:rPr>
              <a:t>The partner’s personnel are remunerated in accordance with the partner’s human resources policies, systems and procedures. </a:t>
            </a:r>
          </a:p>
          <a:p>
            <a:pPr>
              <a:spcBef>
                <a:spcPts val="600"/>
              </a:spcBef>
              <a:spcAft>
                <a:spcPts val="1200"/>
              </a:spcAft>
              <a:buClr>
                <a:srgbClr val="66AAD7"/>
              </a:buClr>
              <a:buFont typeface="Wingdings" panose="05000000000000000000" pitchFamily="2" charset="2"/>
              <a:buChar char="§"/>
            </a:pPr>
            <a:r>
              <a:rPr lang="en-US" sz="2000" b="0" i="0" dirty="0">
                <a:solidFill>
                  <a:srgbClr val="252525"/>
                </a:solidFill>
                <a:effectLst/>
                <a:latin typeface="Proxima Nova Medium" panose="02000506030000020004" pitchFamily="50" charset="0"/>
              </a:rPr>
              <a:t>Partner personnel costs remain a key focus area of implementation monitoring. </a:t>
            </a:r>
          </a:p>
          <a:p>
            <a:pPr>
              <a:spcBef>
                <a:spcPts val="600"/>
              </a:spcBef>
              <a:spcAft>
                <a:spcPts val="1200"/>
              </a:spcAft>
              <a:buClr>
                <a:srgbClr val="66AAD7"/>
              </a:buClr>
              <a:buFont typeface="Wingdings" panose="05000000000000000000" pitchFamily="2" charset="2"/>
              <a:buChar char="§"/>
            </a:pPr>
            <a:r>
              <a:rPr lang="en-US" sz="2000" b="0" i="0" dirty="0">
                <a:solidFill>
                  <a:srgbClr val="252525"/>
                </a:solidFill>
                <a:effectLst/>
                <a:latin typeface="Proxima Nova Medium" panose="02000506030000020004" pitchFamily="50" charset="0"/>
              </a:rPr>
              <a:t>The partner does not charge more staff costs to a UNHCR-funded project than the amount defined in the human resources policies and employment contract.</a:t>
            </a:r>
            <a:endParaRPr lang="en-US" sz="2000" dirty="0">
              <a:solidFill>
                <a:srgbClr val="252525"/>
              </a:solidFill>
              <a:latin typeface="Proxima Nova Medium" panose="02000506030000020004" pitchFamily="50" charset="0"/>
            </a:endParaRPr>
          </a:p>
          <a:p>
            <a:pPr>
              <a:spcBef>
                <a:spcPts val="600"/>
              </a:spcBef>
              <a:spcAft>
                <a:spcPts val="1200"/>
              </a:spcAft>
              <a:buClr>
                <a:srgbClr val="66AAD7"/>
              </a:buClr>
              <a:buFont typeface="Wingdings" panose="05000000000000000000" pitchFamily="2" charset="2"/>
              <a:buChar char="§"/>
            </a:pPr>
            <a:r>
              <a:rPr lang="en-US" sz="2000" dirty="0">
                <a:solidFill>
                  <a:srgbClr val="252525"/>
                </a:solidFill>
                <a:latin typeface="Proxima Nova Medium" panose="02000506030000020004" pitchFamily="50" charset="0"/>
              </a:rPr>
              <a:t>A</a:t>
            </a:r>
            <a:r>
              <a:rPr lang="en-US" sz="2000" b="0" i="0" dirty="0">
                <a:solidFill>
                  <a:srgbClr val="252525"/>
                </a:solidFill>
                <a:effectLst/>
                <a:latin typeface="Proxima Nova Medium" panose="02000506030000020004" pitchFamily="50" charset="0"/>
              </a:rPr>
              <a:t>ll expenses claimed in the PFRs are those fully funded by UNHCR and cannot be reclaimed again to another donor for double funding. Such actions constitute attempted fraud and a breach of the agreement and may give rise to termination due to misconduct. </a:t>
            </a:r>
          </a:p>
          <a:p>
            <a:pPr>
              <a:spcBef>
                <a:spcPts val="600"/>
              </a:spcBef>
              <a:spcAft>
                <a:spcPts val="1200"/>
              </a:spcAft>
              <a:buClr>
                <a:srgbClr val="66AAD7"/>
              </a:buClr>
              <a:buFont typeface="Wingdings" panose="05000000000000000000" pitchFamily="2" charset="2"/>
              <a:buChar char="§"/>
            </a:pPr>
            <a:r>
              <a:rPr lang="en-US" sz="2000" b="0" i="0" dirty="0">
                <a:solidFill>
                  <a:srgbClr val="252525"/>
                </a:solidFill>
                <a:effectLst/>
                <a:latin typeface="Proxima Nova Medium" panose="02000506030000020004" pitchFamily="50" charset="0"/>
              </a:rPr>
              <a:t>UNHCR can request a partner to provide a breakdown of partner personnel charged to the project with each PFR in case the risk assessment during the development of the project workplan recommends this as an essential control measure. </a:t>
            </a:r>
          </a:p>
          <a:p>
            <a:pPr>
              <a:spcBef>
                <a:spcPts val="600"/>
              </a:spcBef>
              <a:spcAft>
                <a:spcPts val="1200"/>
              </a:spcAft>
              <a:buClr>
                <a:srgbClr val="66AAD7"/>
              </a:buClr>
              <a:buFont typeface="Wingdings" panose="05000000000000000000" pitchFamily="2" charset="2"/>
              <a:buChar char="§"/>
            </a:pPr>
            <a:r>
              <a:rPr lang="en-US" sz="2000" b="0" i="0" dirty="0">
                <a:solidFill>
                  <a:srgbClr val="252525"/>
                </a:solidFill>
                <a:effectLst/>
                <a:latin typeface="Proxima Nova Medium" panose="02000506030000020004" pitchFamily="50" charset="0"/>
              </a:rPr>
              <a:t>A partner personnel reporting template can be provided by UNHCR, or preferably generated from the partner’s human resources system. </a:t>
            </a:r>
            <a:endParaRPr lang="en-US" sz="2000" dirty="0">
              <a:latin typeface="Proxima Nova Medium" panose="02000506030000020004" pitchFamily="50" charset="0"/>
            </a:endParaRPr>
          </a:p>
        </p:txBody>
      </p:sp>
    </p:spTree>
    <p:extLst>
      <p:ext uri="{BB962C8B-B14F-4D97-AF65-F5344CB8AC3E}">
        <p14:creationId xmlns:p14="http://schemas.microsoft.com/office/powerpoint/2010/main" val="364178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square with black text&#10;&#10;Description automatically generated">
            <a:extLst>
              <a:ext uri="{FF2B5EF4-FFF2-40B4-BE49-F238E27FC236}">
                <a16:creationId xmlns:a16="http://schemas.microsoft.com/office/drawing/2014/main" id="{E3284A47-531D-7A23-918F-70E85A83878B}"/>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8464847" y="112470"/>
            <a:ext cx="1497151" cy="2245728"/>
          </a:xfrm>
          <a:prstGeom prst="rect">
            <a:avLst/>
          </a:prstGeom>
        </p:spPr>
      </p:pic>
      <p:pic>
        <p:nvPicPr>
          <p:cNvPr id="6" name="Picture 5" descr="A blue and black logo&#10;&#10;Description automatically generated">
            <a:extLst>
              <a:ext uri="{FF2B5EF4-FFF2-40B4-BE49-F238E27FC236}">
                <a16:creationId xmlns:a16="http://schemas.microsoft.com/office/drawing/2014/main" id="{91209697-D6F3-9AAA-8778-874E10C0E33C}"/>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9752345" y="2117525"/>
            <a:ext cx="2245677" cy="1311475"/>
          </a:xfrm>
          <a:prstGeom prst="rect">
            <a:avLst/>
          </a:prstGeom>
        </p:spPr>
      </p:pic>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75941" y="460644"/>
            <a:ext cx="7914433" cy="624786"/>
          </a:xfrm>
          <a:solidFill>
            <a:srgbClr val="FFFFFF">
              <a:alpha val="30000"/>
            </a:srgbClr>
          </a:solidFill>
        </p:spPr>
        <p:txBody>
          <a:bodyPr/>
          <a:lstStyle/>
          <a:p>
            <a:r>
              <a:rPr lang="en-US" sz="3200" b="1" spc="300" dirty="0">
                <a:solidFill>
                  <a:srgbClr val="0072BC"/>
                </a:solidFill>
                <a:latin typeface="Proxima Nova"/>
              </a:rPr>
              <a:t>Partner assets on loan from UNHCR</a:t>
            </a:r>
            <a:endParaRPr lang="en-US" sz="3200" dirty="0">
              <a:latin typeface="Proxima Nova"/>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72193" y="1232452"/>
            <a:ext cx="10989526" cy="5005788"/>
          </a:xfrm>
          <a:solidFill>
            <a:srgbClr val="FFFFFF">
              <a:alpha val="30000"/>
            </a:srgbClr>
          </a:solidFill>
        </p:spPr>
        <p:txBody>
          <a:bodyPr>
            <a:noAutofit/>
          </a:bodyPr>
          <a:lstStyle/>
          <a:p>
            <a:pPr>
              <a:spcBef>
                <a:spcPts val="600"/>
              </a:spcBef>
              <a:spcAft>
                <a:spcPts val="1200"/>
              </a:spcAft>
              <a:buClr>
                <a:srgbClr val="99C7E4"/>
              </a:buClr>
              <a:buFont typeface="Wingdings" panose="05000000000000000000" pitchFamily="2" charset="2"/>
              <a:buChar char="§"/>
            </a:pPr>
            <a:r>
              <a:rPr lang="en-US" sz="2000" dirty="0">
                <a:latin typeface="Proxima Nova Medium" panose="02000506030000020004" pitchFamily="50" charset="0"/>
              </a:rPr>
              <a:t>UNHCR coordinates a physical verification exercise of all assets under the ownership and control of UNHCR (appear in the asset list).</a:t>
            </a:r>
          </a:p>
          <a:p>
            <a:pPr>
              <a:spcBef>
                <a:spcPts val="600"/>
              </a:spcBef>
              <a:spcAft>
                <a:spcPts val="1200"/>
              </a:spcAft>
              <a:buClr>
                <a:srgbClr val="99C7E4"/>
              </a:buClr>
              <a:buFont typeface="Wingdings" panose="05000000000000000000" pitchFamily="2" charset="2"/>
              <a:buChar char="§"/>
            </a:pPr>
            <a:r>
              <a:rPr lang="en-US" sz="2000" dirty="0">
                <a:latin typeface="Proxima Nova Medium" panose="02000506030000020004" pitchFamily="50" charset="0"/>
              </a:rPr>
              <a:t>Partners are required to facilitate such asset verification visits.</a:t>
            </a:r>
          </a:p>
          <a:p>
            <a:pPr>
              <a:spcBef>
                <a:spcPts val="600"/>
              </a:spcBef>
              <a:spcAft>
                <a:spcPts val="1200"/>
              </a:spcAft>
              <a:buClr>
                <a:srgbClr val="99C7E4"/>
              </a:buClr>
              <a:buFont typeface="Wingdings" panose="05000000000000000000" pitchFamily="2" charset="2"/>
              <a:buChar char="§"/>
            </a:pPr>
            <a:r>
              <a:rPr lang="en-US" sz="2000" dirty="0">
                <a:latin typeface="Proxima Nova Medium" panose="02000506030000020004" pitchFamily="50" charset="0"/>
              </a:rPr>
              <a:t>Goods and property bought and controlled by a partner under a project workplan are recognized as a partner expense.</a:t>
            </a:r>
          </a:p>
          <a:p>
            <a:pPr>
              <a:spcBef>
                <a:spcPts val="600"/>
              </a:spcBef>
              <a:spcAft>
                <a:spcPts val="1200"/>
              </a:spcAft>
              <a:buClr>
                <a:srgbClr val="99C7E4"/>
              </a:buClr>
              <a:buFont typeface="Wingdings" panose="05000000000000000000" pitchFamily="2" charset="2"/>
              <a:buChar char="§"/>
            </a:pPr>
            <a:r>
              <a:rPr lang="en-US" sz="2000" dirty="0">
                <a:latin typeface="Proxima Nova Medium" panose="02000506030000020004" pitchFamily="50" charset="0"/>
              </a:rPr>
              <a:t>The following are not required to be reported on or verified by UNHCR, unless stipulated within the project workplan:</a:t>
            </a:r>
          </a:p>
          <a:p>
            <a:pPr lvl="1">
              <a:spcBef>
                <a:spcPts val="600"/>
              </a:spcBef>
              <a:spcAft>
                <a:spcPts val="300"/>
              </a:spcAft>
              <a:buClr>
                <a:srgbClr val="99C7E4"/>
              </a:buClr>
              <a:buFont typeface="Wingdings" panose="05000000000000000000" pitchFamily="2" charset="2"/>
              <a:buChar char="§"/>
            </a:pPr>
            <a:r>
              <a:rPr lang="en-US" sz="1600" dirty="0">
                <a:latin typeface="Proxima Nova Medium" panose="02000506030000020004" pitchFamily="50" charset="0"/>
              </a:rPr>
              <a:t>Goods and property bought by a partner with UNHCR funds</a:t>
            </a:r>
          </a:p>
          <a:p>
            <a:pPr lvl="1">
              <a:spcBef>
                <a:spcPts val="600"/>
              </a:spcBef>
              <a:spcAft>
                <a:spcPts val="300"/>
              </a:spcAft>
              <a:buClr>
                <a:srgbClr val="99C7E4"/>
              </a:buClr>
              <a:buFont typeface="Wingdings" panose="05000000000000000000" pitchFamily="2" charset="2"/>
              <a:buChar char="§"/>
            </a:pPr>
            <a:r>
              <a:rPr lang="en-US" sz="1600" dirty="0">
                <a:latin typeface="Proxima Nova Medium" panose="02000506030000020004" pitchFamily="50" charset="0"/>
              </a:rPr>
              <a:t>Assets previously controlled and owned by UNHCR that are transferred to the partner</a:t>
            </a:r>
          </a:p>
          <a:p>
            <a:pPr>
              <a:spcBef>
                <a:spcPts val="600"/>
              </a:spcBef>
              <a:spcAft>
                <a:spcPts val="1200"/>
              </a:spcAft>
              <a:buClr>
                <a:srgbClr val="99C7E4"/>
              </a:buClr>
              <a:buFont typeface="Wingdings" panose="05000000000000000000" pitchFamily="2" charset="2"/>
              <a:buChar char="§"/>
            </a:pPr>
            <a:r>
              <a:rPr lang="en-US" sz="2000" dirty="0">
                <a:latin typeface="Proxima Nova Medium" panose="02000506030000020004" pitchFamily="50" charset="0"/>
              </a:rPr>
              <a:t>A partner that has vehicles and generators owned and controlled by UNHCR under the right of use submits monthly vehicle and generator data.</a:t>
            </a:r>
          </a:p>
          <a:p>
            <a:pPr>
              <a:spcBef>
                <a:spcPts val="600"/>
              </a:spcBef>
              <a:spcAft>
                <a:spcPts val="1200"/>
              </a:spcAft>
              <a:buClr>
                <a:srgbClr val="99C7E4"/>
              </a:buClr>
              <a:buFont typeface="Wingdings" panose="05000000000000000000" pitchFamily="2" charset="2"/>
              <a:buChar char="§"/>
            </a:pPr>
            <a:r>
              <a:rPr lang="en-US" sz="2000" dirty="0">
                <a:latin typeface="Proxima Nova Medium" panose="02000506030000020004" pitchFamily="50" charset="0"/>
              </a:rPr>
              <a:t>The operation uses </a:t>
            </a:r>
            <a:r>
              <a:rPr lang="en-US" sz="2000" dirty="0" err="1">
                <a:latin typeface="Proxima Nova Medium" panose="02000506030000020004" pitchFamily="50" charset="0"/>
              </a:rPr>
              <a:t>FleetWave</a:t>
            </a:r>
            <a:r>
              <a:rPr lang="en-US" sz="2000" dirty="0">
                <a:latin typeface="Proxima Nova Medium" panose="02000506030000020004" pitchFamily="50" charset="0"/>
              </a:rPr>
              <a:t> to monitor its fleet and generators loaned to partners.</a:t>
            </a:r>
          </a:p>
        </p:txBody>
      </p:sp>
    </p:spTree>
    <p:extLst>
      <p:ext uri="{BB962C8B-B14F-4D97-AF65-F5344CB8AC3E}">
        <p14:creationId xmlns:p14="http://schemas.microsoft.com/office/powerpoint/2010/main" val="780997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56572" y="-351971"/>
            <a:ext cx="12306300" cy="7209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3"/>
          <a:stretch>
            <a:fillRect/>
          </a:stretch>
        </p:blipFill>
        <p:spPr>
          <a:xfrm>
            <a:off x="313425" y="421916"/>
            <a:ext cx="2463642" cy="593025"/>
          </a:xfrm>
          <a:prstGeom prst="rect">
            <a:avLst/>
          </a:prstGeom>
        </p:spPr>
      </p:pic>
      <p:sp>
        <p:nvSpPr>
          <p:cNvPr id="8" name="Title 1">
            <a:extLst>
              <a:ext uri="{FF2B5EF4-FFF2-40B4-BE49-F238E27FC236}">
                <a16:creationId xmlns:a16="http://schemas.microsoft.com/office/drawing/2014/main" id="{9CFB54FF-1FF1-A941-96D2-A3A3274506C1}"/>
              </a:ext>
            </a:extLst>
          </p:cNvPr>
          <p:cNvSpPr txBox="1">
            <a:spLocks/>
          </p:cNvSpPr>
          <p:nvPr/>
        </p:nvSpPr>
        <p:spPr>
          <a:xfrm>
            <a:off x="472220" y="2333796"/>
            <a:ext cx="11592968" cy="1338941"/>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a:endParaRPr>
          </a:p>
          <a:p>
            <a:pPr>
              <a:lnSpc>
                <a:spcPct val="120000"/>
              </a:lnSpc>
            </a:pPr>
            <a:r>
              <a:rPr lang="en-US" sz="3200" b="1" spc="300">
                <a:solidFill>
                  <a:srgbClr val="FFFF00"/>
                </a:solidFill>
                <a:latin typeface="Proxima Nova Extrabold"/>
              </a:rPr>
              <a:t>PFR – template walkthrough</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571500" y="3672373"/>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F117913B-5632-BF4D-B95B-51FE54E39F61}"/>
              </a:ext>
            </a:extLst>
          </p:cNvPr>
          <p:cNvSpPr/>
          <p:nvPr/>
        </p:nvSpPr>
        <p:spPr bwMode="gray">
          <a:xfrm>
            <a:off x="11602910" y="705410"/>
            <a:ext cx="275665" cy="275665"/>
          </a:xfrm>
          <a:prstGeom prst="ellipse">
            <a:avLst/>
          </a:prstGeom>
          <a:solidFill>
            <a:srgbClr val="FBEF3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22305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56572" y="-351971"/>
            <a:ext cx="12306300" cy="7209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3"/>
          <a:stretch>
            <a:fillRect/>
          </a:stretch>
        </p:blipFill>
        <p:spPr>
          <a:xfrm>
            <a:off x="313425" y="421916"/>
            <a:ext cx="2463642" cy="593025"/>
          </a:xfrm>
          <a:prstGeom prst="rect">
            <a:avLst/>
          </a:prstGeom>
        </p:spPr>
      </p:pic>
      <p:sp>
        <p:nvSpPr>
          <p:cNvPr id="8" name="Title 1">
            <a:extLst>
              <a:ext uri="{FF2B5EF4-FFF2-40B4-BE49-F238E27FC236}">
                <a16:creationId xmlns:a16="http://schemas.microsoft.com/office/drawing/2014/main" id="{9CFB54FF-1FF1-A941-96D2-A3A3274506C1}"/>
              </a:ext>
            </a:extLst>
          </p:cNvPr>
          <p:cNvSpPr txBox="1">
            <a:spLocks/>
          </p:cNvSpPr>
          <p:nvPr/>
        </p:nvSpPr>
        <p:spPr>
          <a:xfrm>
            <a:off x="477110" y="2328906"/>
            <a:ext cx="11592968" cy="1338941"/>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a:endParaRPr>
          </a:p>
          <a:p>
            <a:pPr>
              <a:lnSpc>
                <a:spcPct val="120000"/>
              </a:lnSpc>
            </a:pPr>
            <a:r>
              <a:rPr lang="en-US" sz="3200" b="1" spc="300">
                <a:solidFill>
                  <a:srgbClr val="FFFF00"/>
                </a:solidFill>
                <a:latin typeface="Proxima Nova Extrabold"/>
              </a:rPr>
              <a:t>PFR – system demo</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571500" y="3672373"/>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F117913B-5632-BF4D-B95B-51FE54E39F61}"/>
              </a:ext>
            </a:extLst>
          </p:cNvPr>
          <p:cNvSpPr/>
          <p:nvPr/>
        </p:nvSpPr>
        <p:spPr bwMode="gray">
          <a:xfrm>
            <a:off x="11602910" y="705410"/>
            <a:ext cx="275665" cy="275665"/>
          </a:xfrm>
          <a:prstGeom prst="ellipse">
            <a:avLst/>
          </a:prstGeom>
          <a:solidFill>
            <a:srgbClr val="FBEF3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38797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56572" y="-351971"/>
            <a:ext cx="12306300" cy="7209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bg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3"/>
          <a:stretch>
            <a:fillRect/>
          </a:stretch>
        </p:blipFill>
        <p:spPr>
          <a:xfrm>
            <a:off x="313425" y="421916"/>
            <a:ext cx="2463642" cy="593025"/>
          </a:xfrm>
          <a:prstGeom prst="rect">
            <a:avLst/>
          </a:prstGeom>
        </p:spPr>
      </p:pic>
      <p:sp>
        <p:nvSpPr>
          <p:cNvPr id="8" name="Title 1">
            <a:extLst>
              <a:ext uri="{FF2B5EF4-FFF2-40B4-BE49-F238E27FC236}">
                <a16:creationId xmlns:a16="http://schemas.microsoft.com/office/drawing/2014/main" id="{9CFB54FF-1FF1-A941-96D2-A3A3274506C1}"/>
              </a:ext>
            </a:extLst>
          </p:cNvPr>
          <p:cNvSpPr txBox="1">
            <a:spLocks/>
          </p:cNvSpPr>
          <p:nvPr/>
        </p:nvSpPr>
        <p:spPr>
          <a:xfrm>
            <a:off x="480359" y="1759488"/>
            <a:ext cx="11592968" cy="1338941"/>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a:endParaRPr>
          </a:p>
          <a:p>
            <a:pPr>
              <a:lnSpc>
                <a:spcPct val="120000"/>
              </a:lnSpc>
            </a:pPr>
            <a:r>
              <a:rPr lang="en-US" sz="3200" b="1" spc="300">
                <a:solidFill>
                  <a:schemeClr val="bg1"/>
                </a:solidFill>
                <a:latin typeface="Proxima Nova Extrabold"/>
              </a:rPr>
              <a:t>Phase 3</a:t>
            </a:r>
          </a:p>
          <a:p>
            <a:pPr>
              <a:lnSpc>
                <a:spcPct val="120000"/>
              </a:lnSpc>
            </a:pPr>
            <a:r>
              <a:rPr lang="en-US" sz="3200" b="1" spc="300">
                <a:solidFill>
                  <a:schemeClr val="bg1"/>
                </a:solidFill>
                <a:latin typeface="Proxima Nova Extrabold"/>
              </a:rPr>
              <a:t>UNHCR Verification</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564571" y="3680929"/>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763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Calibri" panose="020F0502020204030204"/>
              <a:ea typeface="+mn-ea"/>
              <a:cs typeface="+mn-cs"/>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1026" name="Picture 2">
            <a:extLst>
              <a:ext uri="{FF2B5EF4-FFF2-40B4-BE49-F238E27FC236}">
                <a16:creationId xmlns:a16="http://schemas.microsoft.com/office/drawing/2014/main" id="{B92373D0-EA99-D22D-8A3A-495638727F0F}"/>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4601" t="-2067" r="48010" b="12741"/>
          <a:stretch/>
        </p:blipFill>
        <p:spPr bwMode="auto">
          <a:xfrm>
            <a:off x="4684466" y="1566896"/>
            <a:ext cx="7507534" cy="47926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1F87494-1FCA-8E95-A13D-7A61B436B046}"/>
              </a:ext>
            </a:extLst>
          </p:cNvPr>
          <p:cNvSpPr/>
          <p:nvPr/>
        </p:nvSpPr>
        <p:spPr>
          <a:xfrm>
            <a:off x="0" y="999811"/>
            <a:ext cx="11801789" cy="5365316"/>
          </a:xfrm>
          <a:prstGeom prst="rect">
            <a:avLst/>
          </a:prstGeom>
          <a:gradFill flip="none" rotWithShape="1">
            <a:gsLst>
              <a:gs pos="0">
                <a:schemeClr val="bg1"/>
              </a:gs>
              <a:gs pos="71000">
                <a:srgbClr val="FFFFFF">
                  <a:alpha val="50000"/>
                </a:srgbClr>
              </a:gs>
              <a:gs pos="5500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98CB2B76-9CED-F09E-0F9A-0437F8DF3840}"/>
              </a:ext>
            </a:extLst>
          </p:cNvPr>
          <p:cNvSpPr txBox="1"/>
          <p:nvPr/>
        </p:nvSpPr>
        <p:spPr>
          <a:xfrm>
            <a:off x="571499" y="1362203"/>
            <a:ext cx="6665464" cy="5008422"/>
          </a:xfrm>
          <a:prstGeom prst="rect">
            <a:avLst/>
          </a:prstGeom>
          <a:noFill/>
        </p:spPr>
        <p:txBody>
          <a:bodyPr wrap="square" lIns="91440" tIns="45720" rIns="91440" bIns="45720" anchor="t">
            <a:spAutoFit/>
          </a:bodyPr>
          <a:lstStyle/>
          <a:p>
            <a:pPr>
              <a:lnSpc>
                <a:spcPct val="150000"/>
              </a:lnSpc>
              <a:spcBef>
                <a:spcPts val="0"/>
              </a:spcBef>
              <a:buClr>
                <a:schemeClr val="accent1"/>
              </a:buClr>
            </a:pPr>
            <a:r>
              <a:rPr lang="en-US" sz="2400" dirty="0">
                <a:effectLst/>
                <a:latin typeface="Proxima Nova"/>
                <a:ea typeface="Arial" panose="020B0604020202020204" pitchFamily="34" charset="0"/>
              </a:rPr>
              <a:t>Verification ensures accurate reporting of performance and expenditures by partners. UNHCR conducts project performance and financial verifications before accepting the Project Financial Report (PFR) </a:t>
            </a:r>
          </a:p>
          <a:p>
            <a:pPr>
              <a:lnSpc>
                <a:spcPct val="150000"/>
              </a:lnSpc>
              <a:spcBef>
                <a:spcPts val="0"/>
              </a:spcBef>
              <a:buClr>
                <a:schemeClr val="accent1"/>
              </a:buClr>
            </a:pPr>
            <a:r>
              <a:rPr lang="en-US" sz="2400" dirty="0">
                <a:effectLst/>
                <a:latin typeface="Proxima Nova"/>
                <a:ea typeface="Arial" panose="020B0604020202020204" pitchFamily="34" charset="0"/>
              </a:rPr>
              <a:t>and releasing further funds. The verification confirms that the reported expenditure and the use of resources are sufficiently supported by evidence.</a:t>
            </a:r>
            <a:endParaRPr lang="en-GB" sz="2400" dirty="0">
              <a:effectLst/>
              <a:latin typeface="Proxima Nova"/>
              <a:ea typeface="Arial" panose="020B0604020202020204" pitchFamily="34" charset="0"/>
            </a:endParaRPr>
          </a:p>
        </p:txBody>
      </p:sp>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97545" y="301513"/>
            <a:ext cx="11043145" cy="926393"/>
          </a:xfrm>
        </p:spPr>
        <p:txBody>
          <a:bodyPr/>
          <a:lstStyle/>
          <a:p>
            <a:r>
              <a:rPr lang="en-US" sz="3200" b="1" spc="300" dirty="0">
                <a:solidFill>
                  <a:srgbClr val="0072BC"/>
                </a:solidFill>
                <a:latin typeface="Proxima Nova" panose="02000506030000020004" pitchFamily="50" charset="0"/>
                <a:ea typeface="+mn-ea"/>
                <a:cs typeface="+mn-cs"/>
              </a:rPr>
              <a:t>Overview of Verifications</a:t>
            </a:r>
          </a:p>
        </p:txBody>
      </p:sp>
    </p:spTree>
    <p:extLst>
      <p:ext uri="{BB962C8B-B14F-4D97-AF65-F5344CB8AC3E}">
        <p14:creationId xmlns:p14="http://schemas.microsoft.com/office/powerpoint/2010/main" val="3127311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75E673DA-6BAD-3576-D5F0-7F7AA993B584}"/>
              </a:ext>
            </a:extLst>
          </p:cNvPr>
          <p:cNvSpPr/>
          <p:nvPr/>
        </p:nvSpPr>
        <p:spPr>
          <a:xfrm>
            <a:off x="2" y="0"/>
            <a:ext cx="3962398" cy="6858000"/>
          </a:xfrm>
          <a:prstGeom prst="rect">
            <a:avLst/>
          </a:prstGeom>
          <a:solidFill>
            <a:srgbClr val="0072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prstClr val="white"/>
              </a:solidFill>
              <a:latin typeface="Arial"/>
            </a:endParaRPr>
          </a:p>
        </p:txBody>
      </p:sp>
      <p:sp>
        <p:nvSpPr>
          <p:cNvPr id="6" name="Rectangle 1">
            <a:extLst>
              <a:ext uri="{FF2B5EF4-FFF2-40B4-BE49-F238E27FC236}">
                <a16:creationId xmlns:a16="http://schemas.microsoft.com/office/drawing/2014/main" id="{9980BC4D-482F-EA78-3E05-6199BA3BB294}"/>
              </a:ext>
            </a:extLst>
          </p:cNvPr>
          <p:cNvSpPr>
            <a:spLocks noChangeArrowheads="1"/>
          </p:cNvSpPr>
          <p:nvPr/>
        </p:nvSpPr>
        <p:spPr bwMode="auto">
          <a:xfrm>
            <a:off x="4503738" y="-3057525"/>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978232E1-168D-F09A-9833-ADDFEDB0CB77}"/>
              </a:ext>
            </a:extLst>
          </p:cNvPr>
          <p:cNvSpPr>
            <a:spLocks noChangeArrowheads="1"/>
          </p:cNvSpPr>
          <p:nvPr/>
        </p:nvSpPr>
        <p:spPr bwMode="auto">
          <a:xfrm>
            <a:off x="4503738" y="-305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kumimoji="0" lang="en-GB" altLang="en-US" sz="800" b="0" i="0" u="sng" strike="noStrike" cap="none" normalizeH="0" baseline="0">
                <a:ln>
                  <a:noFill/>
                </a:ln>
                <a:solidFill>
                  <a:srgbClr val="0072BC"/>
                </a:solidFill>
                <a:effectLst/>
                <a:latin typeface="Arial" panose="020B0604020202020204" pitchFamily="34" charset="0"/>
                <a:ea typeface="Arial" panose="020B0604020202020204" pitchFamily="34" charset="0"/>
                <a:cs typeface="Times New Roman" panose="02020603050405020304" pitchFamily="18" charset="0"/>
                <a:hlinkClick r:id="rId3"/>
              </a:rPr>
              <a:t>[CA1]</a:t>
            </a:r>
            <a:r>
              <a:rPr kumimoji="0" lang="en-GB" altLang="en-US" sz="10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To kindly insert our system icons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9" name="Picture 17" descr="Logo&#10;&#10;Description automatically generated">
            <a:extLst>
              <a:ext uri="{FF2B5EF4-FFF2-40B4-BE49-F238E27FC236}">
                <a16:creationId xmlns:a16="http://schemas.microsoft.com/office/drawing/2014/main" id="{F118E169-92A6-00EA-25DE-9F664F4A7ACA}"/>
              </a:ext>
            </a:extLst>
          </p:cNvPr>
          <p:cNvPicPr>
            <a:picLocks noChangeAspect="1"/>
          </p:cNvPicPr>
          <p:nvPr/>
        </p:nvPicPr>
        <p:blipFill>
          <a:blip r:embed="rId4"/>
          <a:stretch>
            <a:fillRect/>
          </a:stretch>
        </p:blipFill>
        <p:spPr>
          <a:xfrm>
            <a:off x="202298" y="6156960"/>
            <a:ext cx="1751865" cy="701040"/>
          </a:xfrm>
          <a:prstGeom prst="rect">
            <a:avLst/>
          </a:prstGeom>
        </p:spPr>
      </p:pic>
      <p:cxnSp>
        <p:nvCxnSpPr>
          <p:cNvPr id="11" name="Connettore 1 10">
            <a:extLst>
              <a:ext uri="{FF2B5EF4-FFF2-40B4-BE49-F238E27FC236}">
                <a16:creationId xmlns:a16="http://schemas.microsoft.com/office/drawing/2014/main" id="{4B15F5F7-AA73-B301-84FE-0AD989F81861}"/>
              </a:ext>
            </a:extLst>
          </p:cNvPr>
          <p:cNvCxnSpPr>
            <a:cxnSpLocks/>
          </p:cNvCxnSpPr>
          <p:nvPr/>
        </p:nvCxnSpPr>
        <p:spPr>
          <a:xfrm>
            <a:off x="790646" y="-96253"/>
            <a:ext cx="0" cy="6084542"/>
          </a:xfrm>
          <a:prstGeom prst="line">
            <a:avLst/>
          </a:prstGeom>
          <a:ln w="38100">
            <a:solidFill>
              <a:srgbClr val="FCEB01"/>
            </a:solidFill>
          </a:ln>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EBFAC625-F01B-355A-D39A-3F57D6B81796}"/>
              </a:ext>
            </a:extLst>
          </p:cNvPr>
          <p:cNvCxnSpPr>
            <a:cxnSpLocks/>
          </p:cNvCxnSpPr>
          <p:nvPr/>
        </p:nvCxnSpPr>
        <p:spPr>
          <a:xfrm flipH="1">
            <a:off x="-153824" y="5988289"/>
            <a:ext cx="4116224" cy="0"/>
          </a:xfrm>
          <a:prstGeom prst="line">
            <a:avLst/>
          </a:prstGeom>
          <a:ln w="3175">
            <a:solidFill>
              <a:srgbClr val="FCEB0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3119504-F2CD-6CED-A525-2F276D0CB6D6}"/>
              </a:ext>
            </a:extLst>
          </p:cNvPr>
          <p:cNvSpPr txBox="1">
            <a:spLocks/>
          </p:cNvSpPr>
          <p:nvPr/>
        </p:nvSpPr>
        <p:spPr>
          <a:xfrm>
            <a:off x="268202" y="349770"/>
            <a:ext cx="3208166" cy="1605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300" b="1">
                <a:solidFill>
                  <a:schemeClr val="bg1"/>
                </a:solidFill>
                <a:highlight>
                  <a:srgbClr val="0271BB"/>
                </a:highlight>
                <a:latin typeface="Proxima Nova Extrabold" panose="02000506030000020004" pitchFamily="2" charset="0"/>
              </a:rPr>
              <a:t>Changes in UNHCR Verification</a:t>
            </a:r>
          </a:p>
        </p:txBody>
      </p:sp>
      <p:graphicFrame>
        <p:nvGraphicFramePr>
          <p:cNvPr id="2" name="Table 9">
            <a:extLst>
              <a:ext uri="{FF2B5EF4-FFF2-40B4-BE49-F238E27FC236}">
                <a16:creationId xmlns:a16="http://schemas.microsoft.com/office/drawing/2014/main" id="{6A5BA7FA-8F1A-9520-08C2-20BBBDDA5DD4}"/>
              </a:ext>
            </a:extLst>
          </p:cNvPr>
          <p:cNvGraphicFramePr>
            <a:graphicFrameLocks noGrp="1"/>
          </p:cNvGraphicFramePr>
          <p:nvPr>
            <p:extLst>
              <p:ext uri="{D42A27DB-BD31-4B8C-83A1-F6EECF244321}">
                <p14:modId xmlns:p14="http://schemas.microsoft.com/office/powerpoint/2010/main" val="418318098"/>
              </p:ext>
            </p:extLst>
          </p:nvPr>
        </p:nvGraphicFramePr>
        <p:xfrm>
          <a:off x="4134888" y="522519"/>
          <a:ext cx="7873476" cy="5285764"/>
        </p:xfrm>
        <a:graphic>
          <a:graphicData uri="http://schemas.openxmlformats.org/drawingml/2006/table">
            <a:tbl>
              <a:tblPr firstRow="1" bandRow="1">
                <a:tableStyleId>{5C22544A-7EE6-4342-B048-85BDC9FD1C3A}</a:tableStyleId>
              </a:tblPr>
              <a:tblGrid>
                <a:gridCol w="3936738">
                  <a:extLst>
                    <a:ext uri="{9D8B030D-6E8A-4147-A177-3AD203B41FA5}">
                      <a16:colId xmlns:a16="http://schemas.microsoft.com/office/drawing/2014/main" val="1590560385"/>
                    </a:ext>
                  </a:extLst>
                </a:gridCol>
                <a:gridCol w="3936738">
                  <a:extLst>
                    <a:ext uri="{9D8B030D-6E8A-4147-A177-3AD203B41FA5}">
                      <a16:colId xmlns:a16="http://schemas.microsoft.com/office/drawing/2014/main" val="543301446"/>
                    </a:ext>
                  </a:extLst>
                </a:gridCol>
              </a:tblGrid>
              <a:tr h="402602">
                <a:tc gridSpan="2">
                  <a:txBody>
                    <a:bodyPr/>
                    <a:lstStyle/>
                    <a:p>
                      <a:pPr algn="ctr"/>
                      <a:r>
                        <a:rPr lang="en-US">
                          <a:latin typeface="Proxima Nova"/>
                        </a:rPr>
                        <a:t>UNHCR verification</a:t>
                      </a:r>
                    </a:p>
                  </a:txBody>
                  <a:tcPr anchor="ctr">
                    <a:solidFill>
                      <a:srgbClr val="044F85"/>
                    </a:solidFill>
                  </a:tcPr>
                </a:tc>
                <a:tc hMerge="1">
                  <a:txBody>
                    <a:bodyPr/>
                    <a:lstStyle/>
                    <a:p>
                      <a:endParaRPr lang="en-US"/>
                    </a:p>
                  </a:txBody>
                  <a:tcPr/>
                </a:tc>
                <a:extLst>
                  <a:ext uri="{0D108BD9-81ED-4DB2-BD59-A6C34878D82A}">
                    <a16:rowId xmlns:a16="http://schemas.microsoft.com/office/drawing/2014/main" val="799142507"/>
                  </a:ext>
                </a:extLst>
              </a:tr>
              <a:tr h="402602">
                <a:tc>
                  <a:txBody>
                    <a:bodyPr/>
                    <a:lstStyle/>
                    <a:p>
                      <a:r>
                        <a:rPr lang="en-US" b="1">
                          <a:solidFill>
                            <a:srgbClr val="FAEB00"/>
                          </a:solidFill>
                          <a:latin typeface="Proxima Nova"/>
                        </a:rPr>
                        <a:t>2023 agreements…</a:t>
                      </a:r>
                    </a:p>
                  </a:txBody>
                  <a:tcPr anchor="ctr">
                    <a:solidFill>
                      <a:srgbClr val="0072BC"/>
                    </a:solidFill>
                  </a:tcPr>
                </a:tc>
                <a:tc>
                  <a:txBody>
                    <a:bodyPr/>
                    <a:lstStyle/>
                    <a:p>
                      <a:r>
                        <a:rPr lang="en-US" b="1">
                          <a:solidFill>
                            <a:srgbClr val="FAEB00"/>
                          </a:solidFill>
                          <a:latin typeface="Proxima Nova"/>
                        </a:rPr>
                        <a:t>2024 onwards…</a:t>
                      </a:r>
                    </a:p>
                  </a:txBody>
                  <a:tcPr anchor="ctr">
                    <a:solidFill>
                      <a:srgbClr val="0072BC"/>
                    </a:solidFill>
                  </a:tcPr>
                </a:tc>
                <a:extLst>
                  <a:ext uri="{0D108BD9-81ED-4DB2-BD59-A6C34878D82A}">
                    <a16:rowId xmlns:a16="http://schemas.microsoft.com/office/drawing/2014/main" val="1734053850"/>
                  </a:ext>
                </a:extLst>
              </a:tr>
              <a:tr h="4268684">
                <a:tc>
                  <a:txBody>
                    <a:bodyPr/>
                    <a:lstStyle/>
                    <a:p>
                      <a:pPr marL="285750" indent="-285750">
                        <a:buFont typeface="Arial" panose="020B0604020202020204" pitchFamily="34" charset="0"/>
                        <a:buChar char="•"/>
                      </a:pPr>
                      <a:r>
                        <a:rPr lang="en-US" sz="1600">
                          <a:latin typeface="Proxima Nova"/>
                        </a:rPr>
                        <a:t>PFR is signed physically by the partner and UNHCR</a:t>
                      </a:r>
                    </a:p>
                    <a:p>
                      <a:pPr marL="285750" indent="-285750">
                        <a:buFont typeface="Arial" panose="020B0604020202020204" pitchFamily="34" charset="0"/>
                        <a:buChar char="•"/>
                      </a:pPr>
                      <a:r>
                        <a:rPr lang="en-US" sz="1600">
                          <a:latin typeface="Proxima Nova"/>
                        </a:rPr>
                        <a:t>UNHCR leads onsite MFT project performance verification jointly with partner - following on from partner’s narrative submitted twice a year.</a:t>
                      </a:r>
                    </a:p>
                    <a:p>
                      <a:pPr marL="285750" indent="-285750">
                        <a:buFont typeface="Arial" panose="020B0604020202020204" pitchFamily="34" charset="0"/>
                        <a:buChar char="•"/>
                      </a:pPr>
                      <a:r>
                        <a:rPr lang="en-US" sz="1600">
                          <a:latin typeface="Proxima Nova"/>
                        </a:rPr>
                        <a:t>PMC02 excel template is completed by the MFT, by all parties involved.</a:t>
                      </a:r>
                    </a:p>
                    <a:p>
                      <a:pPr marL="285750" indent="-285750">
                        <a:buFont typeface="Arial" panose="020B0604020202020204" pitchFamily="34" charset="0"/>
                        <a:buChar char="•"/>
                      </a:pPr>
                      <a:r>
                        <a:rPr lang="en-US" sz="1600">
                          <a:latin typeface="Proxima Nova"/>
                        </a:rPr>
                        <a:t>UNHCR leads onsite MFT project financial verification – following on from partner’s PFR submitted at least 3 x a year.</a:t>
                      </a:r>
                    </a:p>
                    <a:p>
                      <a:pPr marL="285750" indent="-285750">
                        <a:buFont typeface="Arial" panose="020B0604020202020204" pitchFamily="34" charset="0"/>
                        <a:buChar char="•"/>
                      </a:pPr>
                      <a:r>
                        <a:rPr lang="en-US" sz="1600">
                          <a:latin typeface="Proxima Nova"/>
                        </a:rPr>
                        <a:t>PMC03 excel template is completed for signature by all parties involved.</a:t>
                      </a:r>
                    </a:p>
                    <a:p>
                      <a:pPr marL="285750" indent="-285750">
                        <a:buFont typeface="Arial" panose="020B0604020202020204" pitchFamily="34" charset="0"/>
                        <a:buChar char="•"/>
                      </a:pPr>
                      <a:r>
                        <a:rPr lang="en-US" sz="1600">
                          <a:latin typeface="Proxima Nova"/>
                        </a:rPr>
                        <a:t>Prepayment released upon UNHCR’s recommendation.</a:t>
                      </a:r>
                    </a:p>
                    <a:p>
                      <a:pPr marL="285750" indent="-285750">
                        <a:buFont typeface="Arial" panose="020B0604020202020204" pitchFamily="34" charset="0"/>
                        <a:buChar char="•"/>
                      </a:pPr>
                      <a:r>
                        <a:rPr lang="en-US" sz="1600">
                          <a:latin typeface="Proxima Nova"/>
                        </a:rPr>
                        <a:t>UNHCR manually upload PFR and release prepayment.</a:t>
                      </a:r>
                    </a:p>
                  </a:txBody>
                  <a:tcPr>
                    <a:solidFill>
                      <a:srgbClr val="F3F8FF"/>
                    </a:solidFill>
                  </a:tcPr>
                </a:tc>
                <a:tc>
                  <a:txBody>
                    <a:bodyPr/>
                    <a:lstStyle/>
                    <a:p>
                      <a:pPr marL="285750" indent="-285750">
                        <a:buFont typeface="Arial" panose="020B0604020202020204" pitchFamily="34" charset="0"/>
                        <a:buChar char="•"/>
                      </a:pPr>
                      <a:r>
                        <a:rPr lang="en-US" sz="1600">
                          <a:latin typeface="Proxima Nova"/>
                        </a:rPr>
                        <a:t>PFR is electronically submitted by partner, no physical signature required.</a:t>
                      </a:r>
                    </a:p>
                    <a:p>
                      <a:pPr marL="285750" indent="-285750">
                        <a:buFont typeface="Arial" panose="020B0604020202020204" pitchFamily="34" charset="0"/>
                        <a:buChar char="•"/>
                      </a:pPr>
                      <a:r>
                        <a:rPr lang="en-US" sz="1600">
                          <a:latin typeface="Proxima Nova"/>
                        </a:rPr>
                        <a:t>UNHCR leads the project performance verification (desk review by the MFT) referring to all evidence – following on from partner’s submitted PFR.</a:t>
                      </a:r>
                    </a:p>
                    <a:p>
                      <a:pPr marL="285750" indent="-285750">
                        <a:buFont typeface="Arial" panose="020B0604020202020204" pitchFamily="34" charset="0"/>
                        <a:buChar char="•"/>
                      </a:pPr>
                      <a:r>
                        <a:rPr lang="en-US" sz="1600">
                          <a:latin typeface="Proxima Nova"/>
                        </a:rPr>
                        <a:t>PMC02 online inspection form is completed.</a:t>
                      </a:r>
                    </a:p>
                    <a:p>
                      <a:pPr marL="285750" indent="-285750">
                        <a:buFont typeface="Arial" panose="020B0604020202020204" pitchFamily="34" charset="0"/>
                        <a:buChar char="•"/>
                      </a:pPr>
                      <a:r>
                        <a:rPr lang="en-US" sz="1600">
                          <a:latin typeface="Proxima Nova"/>
                        </a:rPr>
                        <a:t>UNHCR leads financial verification – no change.</a:t>
                      </a:r>
                    </a:p>
                    <a:p>
                      <a:pPr marL="285750" indent="-285750">
                        <a:buFont typeface="Arial" panose="020B0604020202020204" pitchFamily="34" charset="0"/>
                        <a:buChar char="•"/>
                      </a:pPr>
                      <a:r>
                        <a:rPr lang="en-US" sz="1600">
                          <a:latin typeface="Proxima Nova"/>
                        </a:rPr>
                        <a:t>PMC03 online inspection form is completed.</a:t>
                      </a:r>
                    </a:p>
                    <a:p>
                      <a:pPr marL="285750" indent="-285750">
                        <a:buFont typeface="Arial" panose="020B0604020202020204" pitchFamily="34" charset="0"/>
                        <a:buChar char="•"/>
                      </a:pPr>
                      <a:r>
                        <a:rPr lang="en-US" sz="1600">
                          <a:latin typeface="Proxima Nova"/>
                        </a:rPr>
                        <a:t>Prepayment released upon UNHCR’s recommendation.</a:t>
                      </a:r>
                    </a:p>
                    <a:p>
                      <a:pPr marL="285750" indent="-285750">
                        <a:buFont typeface="Arial" panose="020B0604020202020204" pitchFamily="34" charset="0"/>
                        <a:buChar char="•"/>
                      </a:pPr>
                      <a:r>
                        <a:rPr lang="en-US" sz="1600">
                          <a:latin typeface="Proxima Nova"/>
                        </a:rPr>
                        <a:t>Integration generates invoice for next prepayment validation.</a:t>
                      </a:r>
                    </a:p>
                  </a:txBody>
                  <a:tcPr>
                    <a:solidFill>
                      <a:srgbClr val="F3F8FF"/>
                    </a:solidFill>
                  </a:tcPr>
                </a:tc>
                <a:extLst>
                  <a:ext uri="{0D108BD9-81ED-4DB2-BD59-A6C34878D82A}">
                    <a16:rowId xmlns:a16="http://schemas.microsoft.com/office/drawing/2014/main" val="1469891933"/>
                  </a:ext>
                </a:extLst>
              </a:tr>
            </a:tbl>
          </a:graphicData>
        </a:graphic>
      </p:graphicFrame>
    </p:spTree>
    <p:extLst>
      <p:ext uri="{BB962C8B-B14F-4D97-AF65-F5344CB8AC3E}">
        <p14:creationId xmlns:p14="http://schemas.microsoft.com/office/powerpoint/2010/main" val="1585114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67477" y="189550"/>
            <a:ext cx="10515600" cy="1170750"/>
          </a:xfrm>
        </p:spPr>
        <p:txBody>
          <a:bodyPr/>
          <a:lstStyle/>
          <a:p>
            <a:r>
              <a:rPr lang="en-US" sz="3200" b="1" spc="300">
                <a:solidFill>
                  <a:srgbClr val="0072BC"/>
                </a:solidFill>
                <a:latin typeface="Proxima Nova"/>
              </a:rPr>
              <a:t>Project Performance Verification</a:t>
            </a:r>
            <a:endParaRPr lang="en-US" sz="3200">
              <a:latin typeface="Proxima Nova"/>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68404" y="1360300"/>
            <a:ext cx="7386876" cy="4773800"/>
          </a:xfrm>
        </p:spPr>
        <p:txBody>
          <a:bodyPr>
            <a:noAutofit/>
          </a:bodyPr>
          <a:lstStyle/>
          <a:p>
            <a:pPr algn="l">
              <a:spcBef>
                <a:spcPts val="1200"/>
              </a:spcBef>
              <a:buClr>
                <a:srgbClr val="99C7E4"/>
              </a:buClr>
              <a:buFont typeface="Wingdings" panose="05000000000000000000" pitchFamily="2" charset="2"/>
              <a:buChar char="§"/>
            </a:pPr>
            <a:r>
              <a:rPr lang="en-US" sz="1800" b="0" i="0">
                <a:solidFill>
                  <a:srgbClr val="252525"/>
                </a:solidFill>
                <a:effectLst/>
                <a:latin typeface="Proxima Nova"/>
              </a:rPr>
              <a:t>The project performance verification process is initiated by the partner’s PFR </a:t>
            </a:r>
            <a:r>
              <a:rPr lang="en-US" sz="1800" b="0" i="0">
                <a:solidFill>
                  <a:schemeClr val="tx1"/>
                </a:solidFill>
                <a:effectLst/>
                <a:latin typeface="Proxima Nova"/>
              </a:rPr>
              <a:t>submission (on the PFR workflow in PROMS) and is led by UNHCR. </a:t>
            </a:r>
          </a:p>
          <a:p>
            <a:pPr algn="l">
              <a:spcBef>
                <a:spcPts val="1200"/>
              </a:spcBef>
              <a:buClr>
                <a:srgbClr val="99C7E4"/>
              </a:buClr>
              <a:buFont typeface="Wingdings" panose="05000000000000000000" pitchFamily="2" charset="2"/>
              <a:buChar char="§"/>
            </a:pPr>
            <a:r>
              <a:rPr lang="en-US" sz="1800" b="0" i="0">
                <a:solidFill>
                  <a:schemeClr val="tx1"/>
                </a:solidFill>
                <a:effectLst/>
                <a:latin typeface="Proxima Nova"/>
              </a:rPr>
              <a:t>Using the project performance verification template (PMC02) in PROMS, the MFT reviews all implementation monitoring findings. </a:t>
            </a:r>
          </a:p>
          <a:p>
            <a:pPr algn="l">
              <a:spcBef>
                <a:spcPts val="1200"/>
              </a:spcBef>
              <a:buClr>
                <a:srgbClr val="99C7E4"/>
              </a:buClr>
              <a:buFont typeface="Wingdings" panose="05000000000000000000" pitchFamily="2" charset="2"/>
              <a:buChar char="§"/>
            </a:pPr>
            <a:r>
              <a:rPr lang="en-US" sz="1800" b="0" i="0">
                <a:solidFill>
                  <a:schemeClr val="tx1"/>
                </a:solidFill>
                <a:effectLst/>
                <a:latin typeface="Proxima Nova"/>
              </a:rPr>
              <a:t>This includes a desk review, analyzing all challenges, recommendations and/or appreciations from on-site and remote monitoring (joint or otherwise) that have been raised by UNHCR and/or partners to date. </a:t>
            </a:r>
          </a:p>
          <a:p>
            <a:pPr algn="l">
              <a:spcBef>
                <a:spcPts val="1200"/>
              </a:spcBef>
              <a:buClr>
                <a:srgbClr val="99C7E4"/>
              </a:buClr>
              <a:buFont typeface="Wingdings" panose="05000000000000000000" pitchFamily="2" charset="2"/>
              <a:buChar char="§"/>
            </a:pPr>
            <a:r>
              <a:rPr lang="en-US" sz="1800" b="0" i="0">
                <a:solidFill>
                  <a:srgbClr val="252525"/>
                </a:solidFill>
                <a:effectLst/>
                <a:latin typeface="Proxima Nova"/>
              </a:rPr>
              <a:t>The process takes into consideration the indicator data reported by the partner against the targets established in the project workplan. </a:t>
            </a:r>
          </a:p>
          <a:p>
            <a:pPr algn="l">
              <a:spcBef>
                <a:spcPts val="1200"/>
              </a:spcBef>
              <a:buClr>
                <a:srgbClr val="99C7E4"/>
              </a:buClr>
              <a:buFont typeface="Wingdings" panose="05000000000000000000" pitchFamily="2" charset="2"/>
              <a:buChar char="§"/>
            </a:pPr>
            <a:r>
              <a:rPr lang="en-US" sz="1800" b="0" i="0">
                <a:solidFill>
                  <a:srgbClr val="252525"/>
                </a:solidFill>
                <a:effectLst/>
                <a:latin typeface="Proxima Nova"/>
              </a:rPr>
              <a:t>Project performance verification also includes reviewing the feedback provided by the communities receiving assistance as part of the partner’s activities or services. </a:t>
            </a:r>
          </a:p>
        </p:txBody>
      </p:sp>
      <p:pic>
        <p:nvPicPr>
          <p:cNvPr id="4" name="Picture 3">
            <a:extLst>
              <a:ext uri="{FF2B5EF4-FFF2-40B4-BE49-F238E27FC236}">
                <a16:creationId xmlns:a16="http://schemas.microsoft.com/office/drawing/2014/main" id="{D333FAA9-7BF1-12AF-AC79-F22D1DBABCE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67604" y="1752343"/>
            <a:ext cx="2970661" cy="2970661"/>
          </a:xfrm>
          <a:prstGeom prst="rect">
            <a:avLst/>
          </a:prstGeom>
          <a:ln>
            <a:noFill/>
          </a:ln>
        </p:spPr>
      </p:pic>
    </p:spTree>
    <p:extLst>
      <p:ext uri="{BB962C8B-B14F-4D97-AF65-F5344CB8AC3E}">
        <p14:creationId xmlns:p14="http://schemas.microsoft.com/office/powerpoint/2010/main" val="1756857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6A7E674-9806-262A-65D1-7F9CAA3A8C2C}"/>
              </a:ext>
            </a:extLst>
          </p:cNvPr>
          <p:cNvSpPr>
            <a:spLocks noGrp="1"/>
          </p:cNvSpPr>
          <p:nvPr>
            <p:ph type="ftr" sz="quarter" idx="11"/>
          </p:nvPr>
        </p:nvSpPr>
        <p:spPr>
          <a:xfrm>
            <a:off x="838199" y="6356350"/>
            <a:ext cx="5110113"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8B8078"/>
                </a:solidFill>
                <a:latin typeface="Lato" panose="020F0502020204030203" pitchFamily="34" charset="77"/>
                <a:ea typeface="+mn-ea"/>
                <a:cs typeface="Oracle Sans"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8B8078"/>
              </a:solidFill>
              <a:effectLst/>
              <a:uLnTx/>
              <a:uFillTx/>
              <a:latin typeface="Lato" panose="020F0502020204030203" pitchFamily="34" charset="77"/>
              <a:ea typeface="+mn-ea"/>
            </a:endParaRPr>
          </a:p>
        </p:txBody>
      </p:sp>
      <p:sp>
        <p:nvSpPr>
          <p:cNvPr id="5" name="Espace réservé du numéro de diapositive 4">
            <a:extLst>
              <a:ext uri="{FF2B5EF4-FFF2-40B4-BE49-F238E27FC236}">
                <a16:creationId xmlns:a16="http://schemas.microsoft.com/office/drawing/2014/main" id="{4CCD35B4-FD47-32E1-1892-CCC9446E7978}"/>
              </a:ext>
            </a:extLst>
          </p:cNvPr>
          <p:cNvSpPr>
            <a:spLocks noGrp="1"/>
          </p:cNvSpPr>
          <p:nvPr>
            <p:ph type="sldNum" sz="quarter" idx="12"/>
          </p:nvPr>
        </p:nvSpPr>
        <p:spPr>
          <a:xfrm>
            <a:off x="451757" y="6356350"/>
            <a:ext cx="386443"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8B8078"/>
                </a:solidFill>
                <a:latin typeface="Lato" panose="020F0502020204030203" pitchFamily="34" charset="77"/>
                <a:ea typeface="+mn-ea"/>
                <a:cs typeface="Oracle Sans"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CE63E89-9241-4929-8B02-A6D26932CC2E}" type="slidenum">
              <a:rPr lang="en-GB" smtClean="0"/>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900" b="0" i="0" u="none" strike="noStrike" kern="1200" cap="none" spc="0" normalizeH="0" baseline="0" noProof="0">
              <a:ln>
                <a:noFill/>
              </a:ln>
              <a:solidFill>
                <a:srgbClr val="8B8078"/>
              </a:solidFill>
              <a:effectLst/>
              <a:uLnTx/>
              <a:uFillTx/>
              <a:latin typeface="Lato" panose="020F0502020204030203" pitchFamily="34" charset="77"/>
              <a:ea typeface="+mn-ea"/>
            </a:endParaRPr>
          </a:p>
        </p:txBody>
      </p:sp>
      <p:sp>
        <p:nvSpPr>
          <p:cNvPr id="7" name="Rettangolo 4">
            <a:extLst>
              <a:ext uri="{FF2B5EF4-FFF2-40B4-BE49-F238E27FC236}">
                <a16:creationId xmlns:a16="http://schemas.microsoft.com/office/drawing/2014/main" id="{E190A485-1A9C-4D3F-99B0-A71503F97139}"/>
              </a:ext>
            </a:extLst>
          </p:cNvPr>
          <p:cNvSpPr/>
          <p:nvPr/>
        </p:nvSpPr>
        <p:spPr bwMode="gray">
          <a:xfrm>
            <a:off x="0" y="6357902"/>
            <a:ext cx="12192000" cy="500098"/>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8" name="Picture 7" descr="A black and white logo&#10;&#10;Description automatically generated">
            <a:extLst>
              <a:ext uri="{FF2B5EF4-FFF2-40B4-BE49-F238E27FC236}">
                <a16:creationId xmlns:a16="http://schemas.microsoft.com/office/drawing/2014/main" id="{B44E9EF7-AADD-0957-A811-A087D0318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3" name="Picture 2">
            <a:extLst>
              <a:ext uri="{FF2B5EF4-FFF2-40B4-BE49-F238E27FC236}">
                <a16:creationId xmlns:a16="http://schemas.microsoft.com/office/drawing/2014/main" id="{F3D1F304-844C-422E-6404-5AD528493BA1}"/>
              </a:ext>
            </a:extLst>
          </p:cNvPr>
          <p:cNvPicPr>
            <a:picLocks noChangeAspect="1"/>
          </p:cNvPicPr>
          <p:nvPr/>
        </p:nvPicPr>
        <p:blipFill>
          <a:blip r:embed="rId4">
            <a:extLst>
              <a:ext uri="{28A0092B-C50C-407E-A947-70E740481C1C}">
                <a14:useLocalDpi xmlns:a14="http://schemas.microsoft.com/office/drawing/2010/main" val="0"/>
              </a:ext>
            </a:extLst>
          </a:blip>
          <a:srcRect l="8" r="8"/>
          <a:stretch/>
        </p:blipFill>
        <p:spPr>
          <a:xfrm>
            <a:off x="0" y="1259633"/>
            <a:ext cx="12191999" cy="5096717"/>
          </a:xfrm>
          <a:prstGeom prst="rect">
            <a:avLst/>
          </a:prstGeom>
        </p:spPr>
      </p:pic>
      <p:sp>
        <p:nvSpPr>
          <p:cNvPr id="6" name="Title 13">
            <a:extLst>
              <a:ext uri="{FF2B5EF4-FFF2-40B4-BE49-F238E27FC236}">
                <a16:creationId xmlns:a16="http://schemas.microsoft.com/office/drawing/2014/main" id="{82C34B66-73DB-8A07-62D0-7464B92A91B2}"/>
              </a:ext>
            </a:extLst>
          </p:cNvPr>
          <p:cNvSpPr>
            <a:spLocks noGrp="1"/>
          </p:cNvSpPr>
          <p:nvPr>
            <p:ph type="title"/>
          </p:nvPr>
        </p:nvSpPr>
        <p:spPr>
          <a:xfrm>
            <a:off x="499882" y="275578"/>
            <a:ext cx="10842859" cy="1083175"/>
          </a:xfrm>
        </p:spPr>
        <p:txBody>
          <a:bodyPr/>
          <a:lstStyle/>
          <a:p>
            <a:r>
              <a:rPr lang="en-US" sz="2500" b="1">
                <a:solidFill>
                  <a:srgbClr val="0072BC"/>
                </a:solidFill>
                <a:latin typeface="Proxima Nova"/>
              </a:rPr>
              <a:t>A quick look in Aconex to ensure we know what we mean by PMC02...</a:t>
            </a:r>
            <a:endParaRPr lang="en-US" sz="2500">
              <a:latin typeface="Proxima Nova"/>
            </a:endParaRPr>
          </a:p>
        </p:txBody>
      </p:sp>
      <p:sp>
        <p:nvSpPr>
          <p:cNvPr id="2" name="TextBox 1">
            <a:extLst>
              <a:ext uri="{FF2B5EF4-FFF2-40B4-BE49-F238E27FC236}">
                <a16:creationId xmlns:a16="http://schemas.microsoft.com/office/drawing/2014/main" id="{73B789BD-E0A0-98BB-5FFB-91969236BC3F}"/>
              </a:ext>
            </a:extLst>
          </p:cNvPr>
          <p:cNvSpPr txBox="1"/>
          <p:nvPr/>
        </p:nvSpPr>
        <p:spPr>
          <a:xfrm>
            <a:off x="6291893" y="3478951"/>
            <a:ext cx="3756778" cy="1077218"/>
          </a:xfrm>
          <a:prstGeom prst="rect">
            <a:avLst/>
          </a:prstGeom>
          <a:solidFill>
            <a:schemeClr val="bg1"/>
          </a:solidFill>
          <a:ln w="19050">
            <a:solidFill>
              <a:srgbClr val="EF4A60"/>
            </a:solidFill>
          </a:ln>
        </p:spPr>
        <p:txBody>
          <a:bodyPr wrap="square" rtlCol="0">
            <a:spAutoFit/>
          </a:bodyPr>
          <a:lstStyle/>
          <a:p>
            <a:r>
              <a:rPr lang="en-US" sz="1600"/>
              <a:t>Title = PMC02 + sequence number + for + partnership agreement number. </a:t>
            </a:r>
          </a:p>
          <a:p>
            <a:endParaRPr lang="en-US" sz="1600"/>
          </a:p>
          <a:p>
            <a:r>
              <a:rPr lang="en-US" sz="1600"/>
              <a:t>e.g. </a:t>
            </a:r>
            <a:r>
              <a:rPr lang="en-US" sz="1600" i="1"/>
              <a:t>PMC02 01 for 32073Y23P184048</a:t>
            </a:r>
            <a:endParaRPr lang="en-US" sz="1600"/>
          </a:p>
        </p:txBody>
      </p:sp>
      <p:sp>
        <p:nvSpPr>
          <p:cNvPr id="9" name="Rectangle 8">
            <a:extLst>
              <a:ext uri="{FF2B5EF4-FFF2-40B4-BE49-F238E27FC236}">
                <a16:creationId xmlns:a16="http://schemas.microsoft.com/office/drawing/2014/main" id="{342EB746-B174-EBEC-7018-2B4F9A3C4B56}"/>
              </a:ext>
            </a:extLst>
          </p:cNvPr>
          <p:cNvSpPr/>
          <p:nvPr/>
        </p:nvSpPr>
        <p:spPr>
          <a:xfrm>
            <a:off x="162123" y="3399723"/>
            <a:ext cx="1883275" cy="807396"/>
          </a:xfrm>
          <a:prstGeom prst="rect">
            <a:avLst/>
          </a:prstGeom>
          <a:noFill/>
          <a:ln w="19050">
            <a:solidFill>
              <a:srgbClr val="EF4A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A68D7691-4A03-5519-F001-E858B9C09A7A}"/>
              </a:ext>
            </a:extLst>
          </p:cNvPr>
          <p:cNvCxnSpPr>
            <a:stCxn id="9" idx="3"/>
            <a:endCxn id="2" idx="1"/>
          </p:cNvCxnSpPr>
          <p:nvPr/>
        </p:nvCxnSpPr>
        <p:spPr>
          <a:xfrm>
            <a:off x="2045398" y="3803421"/>
            <a:ext cx="4246495" cy="214139"/>
          </a:xfrm>
          <a:prstGeom prst="line">
            <a:avLst/>
          </a:prstGeom>
          <a:ln>
            <a:solidFill>
              <a:srgbClr val="EF4A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352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67477" y="189550"/>
            <a:ext cx="10515600" cy="1170750"/>
          </a:xfrm>
        </p:spPr>
        <p:txBody>
          <a:bodyPr/>
          <a:lstStyle/>
          <a:p>
            <a:r>
              <a:rPr lang="en-US" sz="3200" b="1" spc="300">
                <a:solidFill>
                  <a:srgbClr val="0072BC"/>
                </a:solidFill>
                <a:latin typeface="Proxima Nova"/>
              </a:rPr>
              <a:t>Project Financial Verification</a:t>
            </a:r>
            <a:endParaRPr lang="en-US" sz="3200">
              <a:latin typeface="Proxima Nova"/>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72193" y="1360301"/>
            <a:ext cx="8067954" cy="4773800"/>
          </a:xfrm>
        </p:spPr>
        <p:txBody>
          <a:bodyPr>
            <a:noAutofit/>
          </a:bodyPr>
          <a:lstStyle/>
          <a:p>
            <a:pPr algn="l">
              <a:buClr>
                <a:srgbClr val="99C7E4"/>
              </a:buClr>
              <a:buFont typeface="Wingdings" panose="05000000000000000000" pitchFamily="2" charset="2"/>
              <a:buChar char="§"/>
            </a:pPr>
            <a:r>
              <a:rPr lang="en-US" sz="1600" b="1" i="0">
                <a:solidFill>
                  <a:srgbClr val="252525"/>
                </a:solidFill>
                <a:effectLst/>
                <a:latin typeface="Proxima Nova"/>
              </a:rPr>
              <a:t>Project financial verification</a:t>
            </a:r>
            <a:r>
              <a:rPr lang="en-US" sz="1600" b="0" i="0">
                <a:solidFill>
                  <a:srgbClr val="252525"/>
                </a:solidFill>
                <a:effectLst/>
                <a:latin typeface="Proxima Nova"/>
              </a:rPr>
              <a:t>, involves reviewing financial supporting documents on-site or remotely to ensure the accuracy of reported expenses and legitimacy for requested reallocations (if applicable). </a:t>
            </a:r>
          </a:p>
          <a:p>
            <a:pPr algn="l">
              <a:buClr>
                <a:srgbClr val="99C7E4"/>
              </a:buClr>
              <a:buFont typeface="Wingdings" panose="05000000000000000000" pitchFamily="2" charset="2"/>
              <a:buChar char="§"/>
            </a:pPr>
            <a:r>
              <a:rPr lang="en-US" sz="1600" b="0" i="0">
                <a:solidFill>
                  <a:srgbClr val="252525"/>
                </a:solidFill>
                <a:effectLst/>
                <a:latin typeface="Proxima Nova"/>
              </a:rPr>
              <a:t>UNHCR only uses remote financial verification in exceptional circumstances for partners with an ICA/Q low-risk rating, and/or in cases where recent project financial verifications have not reported weaknesses, with justification documented within the financial verification template (PMC03) in PROMS. </a:t>
            </a:r>
          </a:p>
          <a:p>
            <a:pPr algn="l">
              <a:buClr>
                <a:srgbClr val="99C7E4"/>
              </a:buClr>
              <a:buFont typeface="Wingdings" panose="05000000000000000000" pitchFamily="2" charset="2"/>
              <a:buChar char="§"/>
            </a:pPr>
            <a:r>
              <a:rPr lang="en-US" sz="1600" b="0" i="0">
                <a:solidFill>
                  <a:srgbClr val="252525"/>
                </a:solidFill>
                <a:effectLst/>
                <a:latin typeface="Proxima Nova"/>
              </a:rPr>
              <a:t>UNHCR may conduct a short project financial verification (PMC03 short form) for interim PFRs, with expenses included in the next scheduled standard verification (PMC03 long form).</a:t>
            </a:r>
          </a:p>
          <a:p>
            <a:pPr algn="l">
              <a:buClr>
                <a:srgbClr val="99C7E4"/>
              </a:buClr>
              <a:buFont typeface="Wingdings" panose="05000000000000000000" pitchFamily="2" charset="2"/>
              <a:buChar char="§"/>
            </a:pPr>
            <a:r>
              <a:rPr lang="en-US" sz="1600" b="0" i="0">
                <a:solidFill>
                  <a:srgbClr val="252525"/>
                </a:solidFill>
                <a:effectLst/>
                <a:latin typeface="Proxima Nova"/>
              </a:rPr>
              <a:t>The next prepayment for a partner is not released before the financial report is verified. In case of exceptional circumstances when there is a compelling reason to release the next financial prepayment without verifying the accuracy of the prior performance and financial reports, the project workplan signatory documents and signs the justification.</a:t>
            </a:r>
          </a:p>
          <a:p>
            <a:pPr algn="l">
              <a:buClr>
                <a:srgbClr val="99C7E4"/>
              </a:buClr>
              <a:buFont typeface="Wingdings" panose="05000000000000000000" pitchFamily="2" charset="2"/>
              <a:buChar char="§"/>
            </a:pPr>
            <a:r>
              <a:rPr lang="en-US" sz="1600" b="0" i="0">
                <a:solidFill>
                  <a:srgbClr val="252525"/>
                </a:solidFill>
                <a:effectLst/>
                <a:latin typeface="Proxima Nova"/>
              </a:rPr>
              <a:t>The monitoring of expenditure in relation to the rate of project implementation is a key aspect of ensuring that the project is under proper financial control. The project financial verification of each partner’s PFR completed by UNHCR is critical before UNHCR releases the next prepayment of funds.</a:t>
            </a:r>
          </a:p>
          <a:p>
            <a:pPr marL="0" indent="0" algn="ctr">
              <a:buClr>
                <a:schemeClr val="accent1"/>
              </a:buClr>
              <a:buNone/>
            </a:pPr>
            <a:endParaRPr lang="en-US" sz="1800">
              <a:latin typeface="Proxima Nova"/>
            </a:endParaRPr>
          </a:p>
        </p:txBody>
      </p:sp>
      <p:pic>
        <p:nvPicPr>
          <p:cNvPr id="4" name="Picture 3">
            <a:extLst>
              <a:ext uri="{FF2B5EF4-FFF2-40B4-BE49-F238E27FC236}">
                <a16:creationId xmlns:a16="http://schemas.microsoft.com/office/drawing/2014/main" id="{D333FAA9-7BF1-12AF-AC79-F22D1DBABCE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947455" y="1919857"/>
            <a:ext cx="3018286" cy="3018286"/>
          </a:xfrm>
          <a:prstGeom prst="rect">
            <a:avLst/>
          </a:prstGeom>
          <a:ln>
            <a:noFill/>
          </a:ln>
        </p:spPr>
      </p:pic>
    </p:spTree>
    <p:extLst>
      <p:ext uri="{BB962C8B-B14F-4D97-AF65-F5344CB8AC3E}">
        <p14:creationId xmlns:p14="http://schemas.microsoft.com/office/powerpoint/2010/main" val="2504809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4">
            <a:extLst>
              <a:ext uri="{FF2B5EF4-FFF2-40B4-BE49-F238E27FC236}">
                <a16:creationId xmlns:a16="http://schemas.microsoft.com/office/drawing/2014/main" id="{70F2607D-72BD-468C-AD07-432EE8498961}"/>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16" name="Picture 15" descr="A black and white logo&#10;&#10;Description automatically generated">
            <a:extLst>
              <a:ext uri="{FF2B5EF4-FFF2-40B4-BE49-F238E27FC236}">
                <a16:creationId xmlns:a16="http://schemas.microsoft.com/office/drawing/2014/main" id="{0D5A6172-4AB4-B803-CE0C-D7A3725EB21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grpSp>
        <p:nvGrpSpPr>
          <p:cNvPr id="167" name="Group 166">
            <a:extLst>
              <a:ext uri="{FF2B5EF4-FFF2-40B4-BE49-F238E27FC236}">
                <a16:creationId xmlns:a16="http://schemas.microsoft.com/office/drawing/2014/main" id="{D0610C36-979C-C932-AD39-6BC4DC036B7A}"/>
              </a:ext>
            </a:extLst>
          </p:cNvPr>
          <p:cNvGrpSpPr/>
          <p:nvPr/>
        </p:nvGrpSpPr>
        <p:grpSpPr>
          <a:xfrm>
            <a:off x="241018" y="1094866"/>
            <a:ext cx="11821887" cy="2925029"/>
            <a:chOff x="106135" y="1188770"/>
            <a:chExt cx="8866414" cy="2193774"/>
          </a:xfrm>
        </p:grpSpPr>
        <p:sp>
          <p:nvSpPr>
            <p:cNvPr id="17" name="TextBox 16">
              <a:extLst>
                <a:ext uri="{FF2B5EF4-FFF2-40B4-BE49-F238E27FC236}">
                  <a16:creationId xmlns:a16="http://schemas.microsoft.com/office/drawing/2014/main" id="{B6EFA19C-B797-5C42-15E1-666B0849E709}"/>
                </a:ext>
              </a:extLst>
            </p:cNvPr>
            <p:cNvSpPr txBox="1"/>
            <p:nvPr/>
          </p:nvSpPr>
          <p:spPr bwMode="gray">
            <a:xfrm>
              <a:off x="3689954" y="2462821"/>
              <a:ext cx="1059434" cy="193027"/>
            </a:xfrm>
            <a:prstGeom prst="rect">
              <a:avLst/>
            </a:prstGeom>
            <a:noFill/>
          </p:spPr>
          <p:txBody>
            <a:bodyPr wrap="square" lIns="36000" tIns="36000" rIns="36000" bIns="36000" rtlCol="0">
              <a:spAutoFit/>
            </a:bodyPr>
            <a:lstStyle/>
            <a:p>
              <a:pPr marL="228594" marR="0" lvl="0" indent="-228594" algn="l" defTabSz="711182" rtl="0" eaLnBrk="1" fontAlgn="auto" latinLnBrk="0" hangingPunct="1">
                <a:lnSpc>
                  <a:spcPct val="100000"/>
                </a:lnSpc>
                <a:spcBef>
                  <a:spcPts val="1200"/>
                </a:spcBef>
                <a:spcAft>
                  <a:spcPts val="0"/>
                </a:spcAft>
                <a:buClrTx/>
                <a:buSzTx/>
                <a:buFont typeface="Wingdings" panose="05000000000000000000" pitchFamily="2" charset="2"/>
                <a:buChar char="§"/>
                <a:tabLst/>
                <a:defRPr/>
              </a:pPr>
              <a:endParaRPr kumimoji="0" lang="en-ZA" sz="1200" b="0" i="0" u="none" strike="noStrike" kern="1200" cap="none" spc="0" normalizeH="0" baseline="0" noProof="0">
                <a:ln>
                  <a:noFill/>
                </a:ln>
                <a:solidFill>
                  <a:prstClr val="black"/>
                </a:solidFill>
                <a:effectLst/>
                <a:uLnTx/>
                <a:uFillTx/>
                <a:latin typeface="Proxima Nova" panose="02000506030000020004" pitchFamily="50" charset="0"/>
                <a:ea typeface="+mn-ea"/>
                <a:cs typeface="+mn-cs"/>
              </a:endParaRPr>
            </a:p>
          </p:txBody>
        </p:sp>
        <p:sp>
          <p:nvSpPr>
            <p:cNvPr id="18" name="TextBox 17">
              <a:extLst>
                <a:ext uri="{FF2B5EF4-FFF2-40B4-BE49-F238E27FC236}">
                  <a16:creationId xmlns:a16="http://schemas.microsoft.com/office/drawing/2014/main" id="{ECB87C00-037D-9F3F-8011-98F57DFA0873}"/>
                </a:ext>
              </a:extLst>
            </p:cNvPr>
            <p:cNvSpPr txBox="1"/>
            <p:nvPr/>
          </p:nvSpPr>
          <p:spPr bwMode="gray">
            <a:xfrm>
              <a:off x="4338107" y="3189517"/>
              <a:ext cx="1538201" cy="193027"/>
            </a:xfrm>
            <a:prstGeom prst="rect">
              <a:avLst/>
            </a:prstGeom>
            <a:noFill/>
          </p:spPr>
          <p:txBody>
            <a:bodyPr wrap="square" lIns="36000" tIns="36000" rIns="36000" bIns="36000" rtlCol="0">
              <a:spAutoFit/>
            </a:bodyPr>
            <a:lstStyle/>
            <a:p>
              <a:pPr marL="0" marR="0" lvl="0" indent="0" algn="l" defTabSz="711182" rtl="0" eaLnBrk="1" fontAlgn="auto" latinLnBrk="0" hangingPunct="1">
                <a:lnSpc>
                  <a:spcPct val="100000"/>
                </a:lnSpc>
                <a:spcBef>
                  <a:spcPts val="12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Proxima Nova" panose="02000506030000020004" pitchFamily="50" charset="0"/>
                <a:ea typeface="+mn-ea"/>
                <a:cs typeface="+mn-cs"/>
              </a:endParaRPr>
            </a:p>
          </p:txBody>
        </p:sp>
        <p:grpSp>
          <p:nvGrpSpPr>
            <p:cNvPr id="166" name="Group 165">
              <a:extLst>
                <a:ext uri="{FF2B5EF4-FFF2-40B4-BE49-F238E27FC236}">
                  <a16:creationId xmlns:a16="http://schemas.microsoft.com/office/drawing/2014/main" id="{C4B10534-883D-C621-8F81-6E410A4A2704}"/>
                </a:ext>
              </a:extLst>
            </p:cNvPr>
            <p:cNvGrpSpPr/>
            <p:nvPr/>
          </p:nvGrpSpPr>
          <p:grpSpPr>
            <a:xfrm>
              <a:off x="106135" y="1188770"/>
              <a:ext cx="8866414" cy="416885"/>
              <a:chOff x="106135" y="1812227"/>
              <a:chExt cx="8866414" cy="416885"/>
            </a:xfrm>
          </p:grpSpPr>
          <p:sp>
            <p:nvSpPr>
              <p:cNvPr id="137" name="Arrow: Pentagon 136">
                <a:extLst>
                  <a:ext uri="{FF2B5EF4-FFF2-40B4-BE49-F238E27FC236}">
                    <a16:creationId xmlns:a16="http://schemas.microsoft.com/office/drawing/2014/main" id="{7F1E4BA8-364B-8489-2927-58096DD4CDA3}"/>
                  </a:ext>
                </a:extLst>
              </p:cNvPr>
              <p:cNvSpPr/>
              <p:nvPr/>
            </p:nvSpPr>
            <p:spPr bwMode="gray">
              <a:xfrm>
                <a:off x="106135" y="1812227"/>
                <a:ext cx="1021626" cy="357264"/>
              </a:xfrm>
              <a:prstGeom prst="homePlate">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Plan</a:t>
                </a:r>
              </a:p>
            </p:txBody>
          </p:sp>
          <p:sp>
            <p:nvSpPr>
              <p:cNvPr id="138" name="Arrow: Chevron 137">
                <a:extLst>
                  <a:ext uri="{FF2B5EF4-FFF2-40B4-BE49-F238E27FC236}">
                    <a16:creationId xmlns:a16="http://schemas.microsoft.com/office/drawing/2014/main" id="{3047FAE8-2F54-83A8-1EDC-47E312BA9FF3}"/>
                  </a:ext>
                </a:extLst>
              </p:cNvPr>
              <p:cNvSpPr/>
              <p:nvPr/>
            </p:nvSpPr>
            <p:spPr bwMode="gray">
              <a:xfrm>
                <a:off x="977778" y="1812227"/>
                <a:ext cx="1021626" cy="357264"/>
              </a:xfrm>
              <a:prstGeom prst="chevron">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Seek and select</a:t>
                </a:r>
              </a:p>
            </p:txBody>
          </p:sp>
          <p:sp>
            <p:nvSpPr>
              <p:cNvPr id="139" name="Arrow: Chevron 138">
                <a:extLst>
                  <a:ext uri="{FF2B5EF4-FFF2-40B4-BE49-F238E27FC236}">
                    <a16:creationId xmlns:a16="http://schemas.microsoft.com/office/drawing/2014/main" id="{40C6E9A0-DDBC-988A-0412-9375440F278E}"/>
                  </a:ext>
                </a:extLst>
              </p:cNvPr>
              <p:cNvSpPr/>
              <p:nvPr/>
            </p:nvSpPr>
            <p:spPr bwMode="gray">
              <a:xfrm>
                <a:off x="1849421" y="1812227"/>
                <a:ext cx="1021626" cy="357264"/>
              </a:xfrm>
              <a:prstGeom prst="chevron">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Associate Partners to Outputs</a:t>
                </a:r>
              </a:p>
            </p:txBody>
          </p:sp>
          <p:sp>
            <p:nvSpPr>
              <p:cNvPr id="140" name="Arrow: Chevron 139">
                <a:extLst>
                  <a:ext uri="{FF2B5EF4-FFF2-40B4-BE49-F238E27FC236}">
                    <a16:creationId xmlns:a16="http://schemas.microsoft.com/office/drawing/2014/main" id="{75D3E019-1BE7-4A5A-40C0-34134C6CA028}"/>
                  </a:ext>
                </a:extLst>
              </p:cNvPr>
              <p:cNvSpPr/>
              <p:nvPr/>
            </p:nvSpPr>
            <p:spPr bwMode="gray">
              <a:xfrm>
                <a:off x="3592707" y="1812227"/>
                <a:ext cx="1021626" cy="357264"/>
              </a:xfrm>
              <a:prstGeom prst="chevron">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Formalize</a:t>
                </a:r>
              </a:p>
            </p:txBody>
          </p:sp>
          <p:sp>
            <p:nvSpPr>
              <p:cNvPr id="141" name="Arrow: Chevron 140">
                <a:extLst>
                  <a:ext uri="{FF2B5EF4-FFF2-40B4-BE49-F238E27FC236}">
                    <a16:creationId xmlns:a16="http://schemas.microsoft.com/office/drawing/2014/main" id="{CE9AE3C3-50C2-F74D-5DD4-6A49814870D5}"/>
                  </a:ext>
                </a:extLst>
              </p:cNvPr>
              <p:cNvSpPr/>
              <p:nvPr/>
            </p:nvSpPr>
            <p:spPr bwMode="gray">
              <a:xfrm>
                <a:off x="2721065" y="1812227"/>
                <a:ext cx="1021626" cy="357264"/>
              </a:xfrm>
              <a:prstGeom prst="chevron">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Discuss &amp; Agree</a:t>
                </a:r>
              </a:p>
            </p:txBody>
          </p:sp>
          <p:sp>
            <p:nvSpPr>
              <p:cNvPr id="142" name="Arrow: Chevron 141">
                <a:extLst>
                  <a:ext uri="{FF2B5EF4-FFF2-40B4-BE49-F238E27FC236}">
                    <a16:creationId xmlns:a16="http://schemas.microsoft.com/office/drawing/2014/main" id="{D21E9F15-CC29-230C-F4F9-A456A04A5FDC}"/>
                  </a:ext>
                </a:extLst>
              </p:cNvPr>
              <p:cNvSpPr/>
              <p:nvPr/>
            </p:nvSpPr>
            <p:spPr bwMode="gray">
              <a:xfrm>
                <a:off x="4464350" y="1812227"/>
                <a:ext cx="1021626" cy="357264"/>
              </a:xfrm>
              <a:prstGeom prst="chevron">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Monitoring</a:t>
                </a:r>
              </a:p>
            </p:txBody>
          </p:sp>
          <p:sp>
            <p:nvSpPr>
              <p:cNvPr id="143" name="Arrow: Chevron 142">
                <a:extLst>
                  <a:ext uri="{FF2B5EF4-FFF2-40B4-BE49-F238E27FC236}">
                    <a16:creationId xmlns:a16="http://schemas.microsoft.com/office/drawing/2014/main" id="{E681F236-B1D6-8EF1-2174-574188316DA0}"/>
                  </a:ext>
                </a:extLst>
              </p:cNvPr>
              <p:cNvSpPr/>
              <p:nvPr/>
            </p:nvSpPr>
            <p:spPr bwMode="gray">
              <a:xfrm>
                <a:off x="5335993" y="1812227"/>
                <a:ext cx="1021626" cy="357264"/>
              </a:xfrm>
              <a:prstGeom prst="chevron">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Adjustments</a:t>
                </a:r>
              </a:p>
            </p:txBody>
          </p:sp>
          <p:sp>
            <p:nvSpPr>
              <p:cNvPr id="144" name="Arrow: Chevron 143">
                <a:extLst>
                  <a:ext uri="{FF2B5EF4-FFF2-40B4-BE49-F238E27FC236}">
                    <a16:creationId xmlns:a16="http://schemas.microsoft.com/office/drawing/2014/main" id="{4B0F9EDA-00A4-874F-8DFB-F6DA2256CD4F}"/>
                  </a:ext>
                </a:extLst>
              </p:cNvPr>
              <p:cNvSpPr/>
              <p:nvPr/>
            </p:nvSpPr>
            <p:spPr bwMode="gray">
              <a:xfrm>
                <a:off x="7950923" y="1812227"/>
                <a:ext cx="1021626" cy="357264"/>
              </a:xfrm>
              <a:prstGeom prst="chevron">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Close</a:t>
                </a:r>
              </a:p>
            </p:txBody>
          </p:sp>
          <p:sp>
            <p:nvSpPr>
              <p:cNvPr id="145" name="Arrow: Chevron 144">
                <a:extLst>
                  <a:ext uri="{FF2B5EF4-FFF2-40B4-BE49-F238E27FC236}">
                    <a16:creationId xmlns:a16="http://schemas.microsoft.com/office/drawing/2014/main" id="{C54FFDD1-4FA7-E060-3719-A38DC0E83883}"/>
                  </a:ext>
                </a:extLst>
              </p:cNvPr>
              <p:cNvSpPr/>
              <p:nvPr/>
            </p:nvSpPr>
            <p:spPr bwMode="gray">
              <a:xfrm>
                <a:off x="6207637" y="1812227"/>
                <a:ext cx="1021626" cy="357264"/>
              </a:xfrm>
              <a:prstGeom prst="chevron">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Finish</a:t>
                </a:r>
              </a:p>
            </p:txBody>
          </p:sp>
          <p:sp>
            <p:nvSpPr>
              <p:cNvPr id="146" name="Arrow: Chevron 145">
                <a:extLst>
                  <a:ext uri="{FF2B5EF4-FFF2-40B4-BE49-F238E27FC236}">
                    <a16:creationId xmlns:a16="http://schemas.microsoft.com/office/drawing/2014/main" id="{D3A034B0-DEC5-B6EC-191D-2D72426697A3}"/>
                  </a:ext>
                </a:extLst>
              </p:cNvPr>
              <p:cNvSpPr/>
              <p:nvPr/>
            </p:nvSpPr>
            <p:spPr bwMode="gray">
              <a:xfrm>
                <a:off x="7079280" y="1812227"/>
                <a:ext cx="1021626" cy="357264"/>
              </a:xfrm>
              <a:prstGeom prst="chevron">
                <a:avLst/>
              </a:prstGeom>
              <a:solidFill>
                <a:srgbClr val="0072B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r>
                  <a:rPr kumimoji="0" lang="en-ZA" sz="933" b="0" i="0" u="none" strike="noStrike" kern="1200" cap="none" spc="0" normalizeH="0" baseline="0" noProof="0">
                    <a:ln>
                      <a:noFill/>
                    </a:ln>
                    <a:solidFill>
                      <a:srgbClr val="FFFFFF"/>
                    </a:solidFill>
                    <a:effectLst/>
                    <a:uLnTx/>
                    <a:uFillTx/>
                    <a:latin typeface="Proxima Nova Semibold" panose="02000506030000020004" pitchFamily="50" charset="0"/>
                    <a:ea typeface="+mn-ea"/>
                    <a:cs typeface="+mn-cs"/>
                  </a:rPr>
                  <a:t>Audit</a:t>
                </a:r>
              </a:p>
            </p:txBody>
          </p:sp>
          <p:sp>
            <p:nvSpPr>
              <p:cNvPr id="2" name="Oval 1">
                <a:extLst>
                  <a:ext uri="{FF2B5EF4-FFF2-40B4-BE49-F238E27FC236}">
                    <a16:creationId xmlns:a16="http://schemas.microsoft.com/office/drawing/2014/main" id="{24581C03-DF91-6FBE-3B03-F58648E7C9F6}"/>
                  </a:ext>
                </a:extLst>
              </p:cNvPr>
              <p:cNvSpPr/>
              <p:nvPr/>
            </p:nvSpPr>
            <p:spPr bwMode="gray">
              <a:xfrm>
                <a:off x="1343406"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Oval 8">
                <a:extLst>
                  <a:ext uri="{FF2B5EF4-FFF2-40B4-BE49-F238E27FC236}">
                    <a16:creationId xmlns:a16="http://schemas.microsoft.com/office/drawing/2014/main" id="{1EFEF784-288A-C8A9-DBE0-B0F135A1075A}"/>
                  </a:ext>
                </a:extLst>
              </p:cNvPr>
              <p:cNvSpPr/>
              <p:nvPr/>
            </p:nvSpPr>
            <p:spPr bwMode="gray">
              <a:xfrm>
                <a:off x="3971788"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Oval 9">
                <a:extLst>
                  <a:ext uri="{FF2B5EF4-FFF2-40B4-BE49-F238E27FC236}">
                    <a16:creationId xmlns:a16="http://schemas.microsoft.com/office/drawing/2014/main" id="{7B618D6F-9AB6-7018-B828-9A090A377774}"/>
                  </a:ext>
                </a:extLst>
              </p:cNvPr>
              <p:cNvSpPr/>
              <p:nvPr/>
            </p:nvSpPr>
            <p:spPr bwMode="gray">
              <a:xfrm>
                <a:off x="4842729"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Oval 10">
                <a:extLst>
                  <a:ext uri="{FF2B5EF4-FFF2-40B4-BE49-F238E27FC236}">
                    <a16:creationId xmlns:a16="http://schemas.microsoft.com/office/drawing/2014/main" id="{A9C57FFE-4CDD-2703-456F-5600A919B697}"/>
                  </a:ext>
                </a:extLst>
              </p:cNvPr>
              <p:cNvSpPr/>
              <p:nvPr/>
            </p:nvSpPr>
            <p:spPr bwMode="gray">
              <a:xfrm>
                <a:off x="5728834"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Oval 11">
                <a:extLst>
                  <a:ext uri="{FF2B5EF4-FFF2-40B4-BE49-F238E27FC236}">
                    <a16:creationId xmlns:a16="http://schemas.microsoft.com/office/drawing/2014/main" id="{B14008C0-71DF-CBAB-241C-8258681E5470}"/>
                  </a:ext>
                </a:extLst>
              </p:cNvPr>
              <p:cNvSpPr/>
              <p:nvPr/>
            </p:nvSpPr>
            <p:spPr bwMode="gray">
              <a:xfrm>
                <a:off x="6599776"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Oval 12">
                <a:extLst>
                  <a:ext uri="{FF2B5EF4-FFF2-40B4-BE49-F238E27FC236}">
                    <a16:creationId xmlns:a16="http://schemas.microsoft.com/office/drawing/2014/main" id="{1318FA81-BC57-94A9-EF12-13A9F3A1140E}"/>
                  </a:ext>
                </a:extLst>
              </p:cNvPr>
              <p:cNvSpPr/>
              <p:nvPr/>
            </p:nvSpPr>
            <p:spPr bwMode="gray">
              <a:xfrm>
                <a:off x="7458787"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Oval 13">
                <a:extLst>
                  <a:ext uri="{FF2B5EF4-FFF2-40B4-BE49-F238E27FC236}">
                    <a16:creationId xmlns:a16="http://schemas.microsoft.com/office/drawing/2014/main" id="{36A43B72-0962-CFED-0DFA-B4C7DFF26826}"/>
                  </a:ext>
                </a:extLst>
              </p:cNvPr>
              <p:cNvSpPr/>
              <p:nvPr/>
            </p:nvSpPr>
            <p:spPr bwMode="gray">
              <a:xfrm>
                <a:off x="8343422"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val 25">
                <a:extLst>
                  <a:ext uri="{FF2B5EF4-FFF2-40B4-BE49-F238E27FC236}">
                    <a16:creationId xmlns:a16="http://schemas.microsoft.com/office/drawing/2014/main" id="{D1F8A39A-B6A4-6766-D617-B5317D2E1DAD}"/>
                  </a:ext>
                </a:extLst>
              </p:cNvPr>
              <p:cNvSpPr/>
              <p:nvPr/>
            </p:nvSpPr>
            <p:spPr bwMode="gray">
              <a:xfrm>
                <a:off x="465670"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Oval 5">
                <a:extLst>
                  <a:ext uri="{FF2B5EF4-FFF2-40B4-BE49-F238E27FC236}">
                    <a16:creationId xmlns:a16="http://schemas.microsoft.com/office/drawing/2014/main" id="{BF0933B4-6B23-9135-6E4E-FBDC3EE7BA90}"/>
                  </a:ext>
                </a:extLst>
              </p:cNvPr>
              <p:cNvSpPr/>
              <p:nvPr/>
            </p:nvSpPr>
            <p:spPr bwMode="gray">
              <a:xfrm>
                <a:off x="3099085"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val 32">
                <a:extLst>
                  <a:ext uri="{FF2B5EF4-FFF2-40B4-BE49-F238E27FC236}">
                    <a16:creationId xmlns:a16="http://schemas.microsoft.com/office/drawing/2014/main" id="{8FD9E251-333D-7C2D-46AD-BBA2D075FD2D}"/>
                  </a:ext>
                </a:extLst>
              </p:cNvPr>
              <p:cNvSpPr/>
              <p:nvPr/>
            </p:nvSpPr>
            <p:spPr bwMode="gray">
              <a:xfrm>
                <a:off x="2231450" y="2121112"/>
                <a:ext cx="113514" cy="108000"/>
              </a:xfrm>
              <a:prstGeom prst="ellipse">
                <a:avLst/>
              </a:prstGeom>
              <a:solidFill>
                <a:srgbClr val="FAEB00"/>
              </a:solidFill>
              <a:ln w="9525">
                <a:solidFill>
                  <a:srgbClr val="FAEB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182"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grpSp>
      </p:grpSp>
      <p:pic>
        <p:nvPicPr>
          <p:cNvPr id="54" name="Picture 53" descr="Icon&#10;&#10;Description automatically generated">
            <a:extLst>
              <a:ext uri="{FF2B5EF4-FFF2-40B4-BE49-F238E27FC236}">
                <a16:creationId xmlns:a16="http://schemas.microsoft.com/office/drawing/2014/main" id="{BCE49F35-9DBF-CE85-4A42-E3FB9E844ADB}"/>
              </a:ext>
            </a:extLst>
          </p:cNvPr>
          <p:cNvPicPr>
            <a:picLocks noChangeAspect="1"/>
          </p:cNvPicPr>
          <p:nvPr/>
        </p:nvPicPr>
        <p:blipFill>
          <a:blip r:embed="rId4"/>
          <a:stretch>
            <a:fillRect/>
          </a:stretch>
        </p:blipFill>
        <p:spPr>
          <a:xfrm>
            <a:off x="10479767" y="4313313"/>
            <a:ext cx="672000" cy="670324"/>
          </a:xfrm>
          <a:prstGeom prst="rect">
            <a:avLst/>
          </a:prstGeom>
        </p:spPr>
      </p:pic>
      <p:cxnSp>
        <p:nvCxnSpPr>
          <p:cNvPr id="175" name="Connector: Elbow 174">
            <a:extLst>
              <a:ext uri="{FF2B5EF4-FFF2-40B4-BE49-F238E27FC236}">
                <a16:creationId xmlns:a16="http://schemas.microsoft.com/office/drawing/2014/main" id="{FDEF76EA-75CC-18DC-3C2F-FC8D8B238869}"/>
              </a:ext>
            </a:extLst>
          </p:cNvPr>
          <p:cNvCxnSpPr>
            <a:cxnSpLocks/>
            <a:stCxn id="133" idx="3"/>
          </p:cNvCxnSpPr>
          <p:nvPr/>
        </p:nvCxnSpPr>
        <p:spPr>
          <a:xfrm flipV="1">
            <a:off x="3011201" y="2327428"/>
            <a:ext cx="137719" cy="2631005"/>
          </a:xfrm>
          <a:prstGeom prst="bentConnector2">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Connector: Elbow 178">
            <a:extLst>
              <a:ext uri="{FF2B5EF4-FFF2-40B4-BE49-F238E27FC236}">
                <a16:creationId xmlns:a16="http://schemas.microsoft.com/office/drawing/2014/main" id="{09539E81-2FD3-4ADC-AF52-D1DA303911EB}"/>
              </a:ext>
            </a:extLst>
          </p:cNvPr>
          <p:cNvCxnSpPr>
            <a:cxnSpLocks/>
            <a:stCxn id="34" idx="2"/>
          </p:cNvCxnSpPr>
          <p:nvPr/>
        </p:nvCxnSpPr>
        <p:spPr>
          <a:xfrm rot="16200000" flipH="1">
            <a:off x="6679087" y="5082047"/>
            <a:ext cx="508292" cy="234952"/>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4" name="Connector: Elbow 183">
            <a:extLst>
              <a:ext uri="{FF2B5EF4-FFF2-40B4-BE49-F238E27FC236}">
                <a16:creationId xmlns:a16="http://schemas.microsoft.com/office/drawing/2014/main" id="{12437C54-B1A2-66BC-84F1-A4567B8C81B2}"/>
              </a:ext>
            </a:extLst>
          </p:cNvPr>
          <p:cNvCxnSpPr>
            <a:cxnSpLocks/>
            <a:endCxn id="49" idx="2"/>
          </p:cNvCxnSpPr>
          <p:nvPr/>
        </p:nvCxnSpPr>
        <p:spPr>
          <a:xfrm rot="5400000" flipH="1" flipV="1">
            <a:off x="7454708" y="4948729"/>
            <a:ext cx="846852" cy="163040"/>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48090AF-B71A-E7DF-91EE-4322206E330D}"/>
              </a:ext>
            </a:extLst>
          </p:cNvPr>
          <p:cNvSpPr txBox="1"/>
          <p:nvPr/>
        </p:nvSpPr>
        <p:spPr bwMode="gray">
          <a:xfrm>
            <a:off x="1551468" y="2395073"/>
            <a:ext cx="1174995" cy="2042473"/>
          </a:xfrm>
          <a:prstGeom prst="rect">
            <a:avLst/>
          </a:prstGeom>
          <a:noFill/>
        </p:spPr>
        <p:txBody>
          <a:bodyPr wrap="square" lIns="36000" tIns="36000" rIns="36000" bIns="36000" rtlCol="0" anchor="t">
            <a:spAutoFit/>
          </a:bodyPr>
          <a:lstStyle/>
          <a:p>
            <a:pPr marL="171450" indent="-115888"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panose="02000506030000020004"/>
              </a:rPr>
              <a:t>NGO Registration </a:t>
            </a:r>
          </a:p>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panose="02000506030000020004"/>
              </a:rPr>
              <a:t>Due diligence</a:t>
            </a:r>
          </a:p>
          <a:p>
            <a:pPr marL="171450" indent="-115888" defTabSz="711182">
              <a:spcBef>
                <a:spcPts val="1200"/>
              </a:spcBef>
              <a:spcAft>
                <a:spcPts val="0"/>
              </a:spcAft>
              <a:buFont typeface="Arial" panose="020B0604020202020204" pitchFamily="34" charset="0"/>
              <a:buChar char="•"/>
              <a:defRPr/>
            </a:pPr>
            <a:r>
              <a:rPr lang="en-GB" sz="1100">
                <a:solidFill>
                  <a:prstClr val="black"/>
                </a:solidFill>
                <a:latin typeface="Proxima Nova" panose="02000506030000020004"/>
              </a:rPr>
              <a:t>Concept note</a:t>
            </a:r>
          </a:p>
          <a:p>
            <a:pPr marL="171450" indent="-115888" defTabSz="711182" eaLnBrk="1" fontAlgn="auto" hangingPunct="1">
              <a:spcBef>
                <a:spcPts val="1200"/>
              </a:spcBef>
              <a:spcAft>
                <a:spcPts val="0"/>
              </a:spcAft>
              <a:buFont typeface="Arial" panose="020B0604020202020204" pitchFamily="34" charset="0"/>
              <a:buChar char="•"/>
              <a:defRPr/>
            </a:pPr>
            <a:r>
              <a:rPr kumimoji="0" lang="en-GB" sz="1100" b="0" i="0" u="none" strike="noStrike" kern="1200" cap="none" spc="0" normalizeH="0" baseline="0" noProof="0">
                <a:ln>
                  <a:noFill/>
                </a:ln>
                <a:solidFill>
                  <a:prstClr val="black"/>
                </a:solidFill>
                <a:effectLst/>
                <a:uLnTx/>
                <a:uFillTx/>
                <a:latin typeface="Proxima Nova" panose="02000506030000020004"/>
              </a:rPr>
              <a:t>Selection</a:t>
            </a:r>
            <a:r>
              <a:rPr lang="en-GB" sz="1100">
                <a:solidFill>
                  <a:prstClr val="black"/>
                </a:solidFill>
                <a:latin typeface="Proxima Nova" panose="02000506030000020004"/>
              </a:rPr>
              <a:t> </a:t>
            </a:r>
            <a:endParaRPr lang="en-GB" sz="1100" b="0" i="0" u="none" strike="noStrike" kern="1200" cap="none" spc="0" normalizeH="0" baseline="0" noProof="0">
              <a:ln>
                <a:noFill/>
              </a:ln>
              <a:solidFill>
                <a:prstClr val="black"/>
              </a:solidFill>
              <a:effectLst/>
              <a:uLnTx/>
              <a:uFillTx/>
              <a:latin typeface="Proxima Nova" panose="02000506030000020004"/>
            </a:endParaRPr>
          </a:p>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panose="02000506030000020004"/>
              </a:rPr>
              <a:t>Capacity assessments (PSEA, ICA)</a:t>
            </a:r>
          </a:p>
        </p:txBody>
      </p:sp>
      <p:sp>
        <p:nvSpPr>
          <p:cNvPr id="19" name="TextBox 18">
            <a:extLst>
              <a:ext uri="{FF2B5EF4-FFF2-40B4-BE49-F238E27FC236}">
                <a16:creationId xmlns:a16="http://schemas.microsoft.com/office/drawing/2014/main" id="{C2497058-00EB-38D2-1DB0-24FAE81CF7F7}"/>
              </a:ext>
            </a:extLst>
          </p:cNvPr>
          <p:cNvSpPr txBox="1"/>
          <p:nvPr/>
        </p:nvSpPr>
        <p:spPr bwMode="gray">
          <a:xfrm>
            <a:off x="1555657" y="5261695"/>
            <a:ext cx="3194467" cy="1072977"/>
          </a:xfrm>
          <a:prstGeom prst="rect">
            <a:avLst/>
          </a:prstGeom>
          <a:noFill/>
        </p:spPr>
        <p:txBody>
          <a:bodyPr wrap="square" lIns="36000" tIns="36000" rIns="36000" bIns="36000" rtlCol="0" anchor="t">
            <a:spAutoFit/>
          </a:bodyPr>
          <a:lstStyle/>
          <a:p>
            <a:pPr marL="171450" indent="-115888" defTabSz="711182">
              <a:spcBef>
                <a:spcPts val="600"/>
              </a:spcBef>
              <a:spcAft>
                <a:spcPts val="0"/>
              </a:spcAft>
              <a:buFont typeface="Arial" panose="020B0604020202020204" pitchFamily="34" charset="0"/>
              <a:buChar char="•"/>
              <a:defRPr/>
            </a:pPr>
            <a:r>
              <a:rPr lang="en-GB" sz="1100">
                <a:solidFill>
                  <a:prstClr val="black"/>
                </a:solidFill>
                <a:latin typeface="Proxima Nova"/>
              </a:rPr>
              <a:t>Supplier: partner record for each Partner =&gt; Implementer code in COMPASS</a:t>
            </a:r>
            <a:endParaRPr lang="en-US" sz="1100">
              <a:solidFill>
                <a:prstClr val="black"/>
              </a:solidFill>
              <a:cs typeface="Calibri" panose="020F0502020204030204" pitchFamily="34" charset="0"/>
            </a:endParaRPr>
          </a:p>
          <a:p>
            <a:pPr marL="171450" indent="-115888" defTabSz="711182" eaLnBrk="1" fontAlgn="auto" hangingPunct="1">
              <a:spcBef>
                <a:spcPts val="600"/>
              </a:spcBef>
              <a:spcAft>
                <a:spcPts val="0"/>
              </a:spcAft>
              <a:buFont typeface="Arial" panose="020B0604020202020204" pitchFamily="34" charset="0"/>
              <a:buChar char="•"/>
              <a:defRPr/>
            </a:pPr>
            <a:r>
              <a:rPr lang="en-GB" sz="1100">
                <a:solidFill>
                  <a:prstClr val="black"/>
                </a:solidFill>
                <a:latin typeface="Proxima Nova"/>
              </a:rPr>
              <a:t>Partnership Framework Agreement (Terms &amp; Cover Sheet)</a:t>
            </a:r>
          </a:p>
          <a:p>
            <a:pPr marL="171450" indent="-115888" defTabSz="711182">
              <a:spcBef>
                <a:spcPts val="600"/>
              </a:spcBef>
              <a:spcAft>
                <a:spcPts val="0"/>
              </a:spcAft>
              <a:buFont typeface="Arial" panose="020B0604020202020204" pitchFamily="34" charset="0"/>
              <a:buChar char="•"/>
              <a:defRPr/>
            </a:pPr>
            <a:r>
              <a:rPr lang="en-GB" sz="1100">
                <a:solidFill>
                  <a:prstClr val="black"/>
                </a:solidFill>
                <a:latin typeface="Proxima Nova"/>
              </a:rPr>
              <a:t> Data Protection Agreement</a:t>
            </a:r>
            <a:endParaRPr lang="en-GB" sz="1100" b="0" i="0" u="none" strike="noStrike" kern="1200" cap="none" spc="0" normalizeH="0" baseline="0" noProof="0">
              <a:ln>
                <a:noFill/>
              </a:ln>
              <a:solidFill>
                <a:prstClr val="black"/>
              </a:solidFill>
              <a:effectLst/>
              <a:uLnTx/>
              <a:uFillTx/>
              <a:latin typeface="Proxima Nova" panose="02000506030000020004" pitchFamily="50" charset="0"/>
            </a:endParaRPr>
          </a:p>
        </p:txBody>
      </p:sp>
      <p:sp>
        <p:nvSpPr>
          <p:cNvPr id="20" name="TextBox 19">
            <a:extLst>
              <a:ext uri="{FF2B5EF4-FFF2-40B4-BE49-F238E27FC236}">
                <a16:creationId xmlns:a16="http://schemas.microsoft.com/office/drawing/2014/main" id="{0141FE1C-115A-097B-F42D-92427F5BDD83}"/>
              </a:ext>
            </a:extLst>
          </p:cNvPr>
          <p:cNvSpPr txBox="1"/>
          <p:nvPr/>
        </p:nvSpPr>
        <p:spPr bwMode="gray">
          <a:xfrm>
            <a:off x="3728337" y="2395073"/>
            <a:ext cx="1292660" cy="2704193"/>
          </a:xfrm>
          <a:prstGeom prst="rect">
            <a:avLst/>
          </a:prstGeom>
          <a:noFill/>
        </p:spPr>
        <p:txBody>
          <a:bodyPr wrap="square" lIns="36000" tIns="36000" rIns="36000" bIns="36000" rtlCol="0" anchor="t">
            <a:spAutoFit/>
          </a:bodyPr>
          <a:lstStyle/>
          <a:p>
            <a:pPr marL="171450" indent="-115570"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a:rPr>
              <a:t>Project Workplan contract (or grant or UN agreement)</a:t>
            </a:r>
            <a:endParaRPr lang="en-US">
              <a:solidFill>
                <a:prstClr val="black"/>
              </a:solidFill>
            </a:endParaRPr>
          </a:p>
          <a:p>
            <a:pPr marL="171450" marR="0" lvl="0" indent="-115570" algn="l" defTabSz="711182">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Financial plan</a:t>
            </a:r>
          </a:p>
          <a:p>
            <a:pPr marL="171450" marR="0" lvl="0" indent="-115570"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Results plan</a:t>
            </a:r>
          </a:p>
          <a:p>
            <a:pPr marL="171450" marR="0" lvl="0" indent="-115570"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Risk register</a:t>
            </a:r>
          </a:p>
          <a:p>
            <a:pPr marL="171450" indent="-115570"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a:rPr>
              <a:t>Quality control checklist </a:t>
            </a:r>
            <a:endParaRPr lang="en-GB" sz="1100">
              <a:solidFill>
                <a:prstClr val="black"/>
              </a:solidFill>
              <a:latin typeface="Proxima Nova" panose="02000506030000020004" pitchFamily="50" charset="0"/>
            </a:endParaRPr>
          </a:p>
          <a:p>
            <a:pPr marL="171450" marR="0" lvl="0" indent="-115570" algn="l" defTabSz="711182" rtl="0" eaLnBrk="1" fontAlgn="auto" latinLnBrk="0" hangingPunct="1">
              <a:lnSpc>
                <a:spcPct val="100000"/>
              </a:lnSpc>
              <a:spcBef>
                <a:spcPts val="1200"/>
              </a:spcBef>
              <a:spcAft>
                <a:spcPts val="0"/>
              </a:spcAft>
              <a:buClrTx/>
              <a:buSzTx/>
              <a:buFontTx/>
              <a:buNone/>
              <a:tabLst/>
              <a:defRPr/>
            </a:pPr>
            <a:endParaRPr lang="en-GB" sz="1100" b="0" i="0" u="none" strike="noStrike" kern="1200" cap="none" spc="0" normalizeH="0" baseline="0" noProof="0">
              <a:ln>
                <a:noFill/>
              </a:ln>
              <a:solidFill>
                <a:prstClr val="black"/>
              </a:solidFill>
              <a:effectLst/>
              <a:uLnTx/>
              <a:uFillTx/>
              <a:latin typeface="Proxima Nova" panose="02000506030000020004" pitchFamily="50" charset="0"/>
            </a:endParaRPr>
          </a:p>
        </p:txBody>
      </p:sp>
      <p:sp>
        <p:nvSpPr>
          <p:cNvPr id="21" name="TextBox 20">
            <a:extLst>
              <a:ext uri="{FF2B5EF4-FFF2-40B4-BE49-F238E27FC236}">
                <a16:creationId xmlns:a16="http://schemas.microsoft.com/office/drawing/2014/main" id="{24AC66F7-A396-CECC-D53F-9CA29DE03720}"/>
              </a:ext>
            </a:extLst>
          </p:cNvPr>
          <p:cNvSpPr txBox="1"/>
          <p:nvPr/>
        </p:nvSpPr>
        <p:spPr bwMode="gray">
          <a:xfrm>
            <a:off x="5049427" y="2395073"/>
            <a:ext cx="1189730" cy="1242254"/>
          </a:xfrm>
          <a:prstGeom prst="rect">
            <a:avLst/>
          </a:prstGeom>
          <a:noFill/>
        </p:spPr>
        <p:txBody>
          <a:bodyPr wrap="square" lIns="36000" tIns="36000" rIns="36000" bIns="36000" rtlCol="0" anchor="t">
            <a:spAutoFit/>
          </a:bodyPr>
          <a:lstStyle/>
          <a:p>
            <a:pPr marL="115888"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Proxima Nova"/>
              </a:rPr>
              <a:t>Digital signatures (w/p)</a:t>
            </a:r>
            <a:endParaRPr lang="en-US" sz="1100">
              <a:solidFill>
                <a:prstClr val="black"/>
              </a:solidFill>
            </a:endParaRPr>
          </a:p>
          <a:p>
            <a:pPr marL="115888" indent="-115888"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a:rPr>
              <a:t>“Purchase order”, invoice &amp; prepayment</a:t>
            </a:r>
            <a:endParaRPr lang="en-GB" sz="1100" b="0" i="0" u="none" strike="noStrike" kern="1200" cap="none" spc="0" normalizeH="0" baseline="0" noProof="0">
              <a:ln>
                <a:noFill/>
              </a:ln>
              <a:solidFill>
                <a:prstClr val="black"/>
              </a:solidFill>
              <a:effectLst/>
              <a:uLnTx/>
              <a:uFillTx/>
              <a:latin typeface="Proxima Nova"/>
            </a:endParaRPr>
          </a:p>
        </p:txBody>
      </p:sp>
      <p:sp>
        <p:nvSpPr>
          <p:cNvPr id="34" name="TextBox 33">
            <a:extLst>
              <a:ext uri="{FF2B5EF4-FFF2-40B4-BE49-F238E27FC236}">
                <a16:creationId xmlns:a16="http://schemas.microsoft.com/office/drawing/2014/main" id="{AE7C8703-4D5A-E175-AC93-C4E8EA2216F9}"/>
              </a:ext>
            </a:extLst>
          </p:cNvPr>
          <p:cNvSpPr txBox="1"/>
          <p:nvPr/>
        </p:nvSpPr>
        <p:spPr bwMode="gray">
          <a:xfrm>
            <a:off x="6252676" y="2395073"/>
            <a:ext cx="1126161" cy="2550304"/>
          </a:xfrm>
          <a:prstGeom prst="rect">
            <a:avLst/>
          </a:prstGeom>
          <a:noFill/>
        </p:spPr>
        <p:txBody>
          <a:bodyPr wrap="square" lIns="36000" tIns="36000" rIns="36000" bIns="36000" rtlCol="0">
            <a:spAutoFit/>
          </a:bodyPr>
          <a:lstStyle/>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panose="02000506030000020004" pitchFamily="50" charset="0"/>
              </a:rPr>
              <a:t>Results reporting</a:t>
            </a:r>
          </a:p>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err="1">
                <a:solidFill>
                  <a:prstClr val="black"/>
                </a:solidFill>
                <a:latin typeface="Proxima Nova" panose="02000506030000020004" pitchFamily="50" charset="0"/>
              </a:rPr>
              <a:t>Implement’n</a:t>
            </a:r>
            <a:r>
              <a:rPr lang="en-GB" sz="1100">
                <a:solidFill>
                  <a:prstClr val="black"/>
                </a:solidFill>
                <a:latin typeface="Proxima Nova" panose="02000506030000020004" pitchFamily="50" charset="0"/>
              </a:rPr>
              <a:t> challenges</a:t>
            </a:r>
          </a:p>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Proxima Nova" panose="02000506030000020004" pitchFamily="50" charset="0"/>
                <a:ea typeface="+mn-ea"/>
                <a:cs typeface="+mn-cs"/>
              </a:rPr>
              <a:t>PFR processing</a:t>
            </a:r>
          </a:p>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panose="02000506030000020004" pitchFamily="50" charset="0"/>
              </a:rPr>
              <a:t>UNHCR verification (PMC02&amp;03)</a:t>
            </a:r>
            <a:endParaRPr kumimoji="0" lang="en-GB" sz="1100" b="0" i="0" u="none" strike="noStrike" kern="1200" cap="none" spc="0" normalizeH="0" baseline="0" noProof="0">
              <a:ln>
                <a:noFill/>
              </a:ln>
              <a:solidFill>
                <a:prstClr val="black"/>
              </a:solidFill>
              <a:effectLst/>
              <a:uLnTx/>
              <a:uFillTx/>
              <a:latin typeface="Proxima Nova" panose="02000506030000020004" pitchFamily="50" charset="0"/>
              <a:ea typeface="+mn-ea"/>
              <a:cs typeface="+mn-cs"/>
            </a:endParaRPr>
          </a:p>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panose="02000506030000020004" pitchFamily="50" charset="0"/>
              </a:rPr>
              <a:t>Supporting documents</a:t>
            </a:r>
          </a:p>
        </p:txBody>
      </p:sp>
      <p:sp>
        <p:nvSpPr>
          <p:cNvPr id="48" name="TextBox 47">
            <a:extLst>
              <a:ext uri="{FF2B5EF4-FFF2-40B4-BE49-F238E27FC236}">
                <a16:creationId xmlns:a16="http://schemas.microsoft.com/office/drawing/2014/main" id="{2A6212C6-AAA5-FA3F-9048-D7B6B8FF9CF1}"/>
              </a:ext>
            </a:extLst>
          </p:cNvPr>
          <p:cNvSpPr txBox="1"/>
          <p:nvPr/>
        </p:nvSpPr>
        <p:spPr bwMode="gray">
          <a:xfrm>
            <a:off x="6968862" y="5775125"/>
            <a:ext cx="1126161" cy="442035"/>
          </a:xfrm>
          <a:prstGeom prst="rect">
            <a:avLst/>
          </a:prstGeom>
          <a:noFill/>
        </p:spPr>
        <p:txBody>
          <a:bodyPr wrap="square" lIns="36000" tIns="36000" rIns="36000" bIns="36000" rtlCol="0" anchor="t">
            <a:spAutoFit/>
          </a:bodyPr>
          <a:lstStyle/>
          <a:p>
            <a:pPr defTabSz="711182" eaLnBrk="1" fontAlgn="auto" hangingPunct="1">
              <a:spcBef>
                <a:spcPts val="1200"/>
              </a:spcBef>
              <a:spcAft>
                <a:spcPts val="0"/>
              </a:spcAft>
              <a:defRPr/>
            </a:pPr>
            <a:r>
              <a:rPr lang="en-GB" sz="1200">
                <a:solidFill>
                  <a:prstClr val="black"/>
                </a:solidFill>
                <a:latin typeface="Proxima Nova"/>
              </a:rPr>
              <a:t>Reflect &amp; align expenditure</a:t>
            </a:r>
            <a:endParaRPr lang="en-GB" sz="1200">
              <a:solidFill>
                <a:prstClr val="black"/>
              </a:solidFill>
              <a:latin typeface="Proxima Nova" panose="02000506030000020004" pitchFamily="50" charset="0"/>
            </a:endParaRPr>
          </a:p>
        </p:txBody>
      </p:sp>
      <p:sp>
        <p:nvSpPr>
          <p:cNvPr id="49" name="TextBox 48">
            <a:extLst>
              <a:ext uri="{FF2B5EF4-FFF2-40B4-BE49-F238E27FC236}">
                <a16:creationId xmlns:a16="http://schemas.microsoft.com/office/drawing/2014/main" id="{047BEFEF-5211-22E8-5B13-35908A7DCA18}"/>
              </a:ext>
            </a:extLst>
          </p:cNvPr>
          <p:cNvSpPr txBox="1"/>
          <p:nvPr/>
        </p:nvSpPr>
        <p:spPr bwMode="gray">
          <a:xfrm>
            <a:off x="7396573" y="2395073"/>
            <a:ext cx="1126161" cy="2211750"/>
          </a:xfrm>
          <a:prstGeom prst="rect">
            <a:avLst/>
          </a:prstGeom>
          <a:noFill/>
        </p:spPr>
        <p:txBody>
          <a:bodyPr wrap="square" lIns="36000" tIns="36000" rIns="36000" bIns="36000" rtlCol="0" anchor="t">
            <a:spAutoFit/>
          </a:bodyPr>
          <a:lstStyle/>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Proxima Nova"/>
              </a:rPr>
              <a:t>Purchase order</a:t>
            </a:r>
            <a:endParaRPr lang="en-GB" sz="1100" b="0" i="0" u="none" strike="noStrike" kern="1200" cap="none" spc="0" normalizeH="0" baseline="0" noProof="0">
              <a:ln>
                <a:noFill/>
              </a:ln>
              <a:solidFill>
                <a:prstClr val="black"/>
              </a:solidFill>
              <a:effectLst/>
              <a:uLnTx/>
              <a:uFillTx/>
              <a:latin typeface="Proxima Nova"/>
            </a:endParaRPr>
          </a:p>
          <a:p>
            <a:pPr marL="171450" indent="-115888" defTabSz="711182" eaLnBrk="1" fontAlgn="auto" hangingPunct="1">
              <a:spcBef>
                <a:spcPts val="1200"/>
              </a:spcBef>
              <a:spcAft>
                <a:spcPts val="0"/>
              </a:spcAft>
              <a:buFont typeface="Arial" panose="020B0604020202020204" pitchFamily="34" charset="0"/>
              <a:buChar char="•"/>
              <a:defRPr/>
            </a:pPr>
            <a:r>
              <a:rPr kumimoji="0" lang="en-GB" sz="1100" b="0" i="0" u="none" strike="noStrike" kern="1200" cap="none" spc="0" normalizeH="0" baseline="0" noProof="0">
                <a:ln>
                  <a:noFill/>
                </a:ln>
                <a:solidFill>
                  <a:prstClr val="black"/>
                </a:solidFill>
                <a:effectLst/>
                <a:uLnTx/>
                <a:uFillTx/>
                <a:latin typeface="Proxima Nova"/>
              </a:rPr>
              <a:t>Invoices</a:t>
            </a:r>
            <a:r>
              <a:rPr lang="en-GB" sz="1100">
                <a:solidFill>
                  <a:prstClr val="black"/>
                </a:solidFill>
                <a:latin typeface="Proxima Nova"/>
              </a:rPr>
              <a:t> </a:t>
            </a:r>
            <a:endParaRPr lang="en-GB" sz="1100" b="0" i="0" u="none" strike="noStrike" kern="1200" cap="none" spc="0" normalizeH="0" baseline="0" noProof="0">
              <a:ln>
                <a:noFill/>
              </a:ln>
              <a:solidFill>
                <a:prstClr val="black"/>
              </a:solidFill>
              <a:effectLst/>
              <a:uLnTx/>
              <a:uFillTx/>
              <a:latin typeface="Proxima Nova" panose="02000506030000020004" pitchFamily="50" charset="0"/>
            </a:endParaRPr>
          </a:p>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Proxima Nova"/>
              </a:rPr>
              <a:t>Prep</a:t>
            </a:r>
            <a:r>
              <a:rPr lang="en-GB" sz="1100" err="1">
                <a:solidFill>
                  <a:prstClr val="black"/>
                </a:solidFill>
                <a:latin typeface="Proxima Nova"/>
              </a:rPr>
              <a:t>ayments</a:t>
            </a:r>
            <a:endParaRPr lang="en-GB" sz="1100">
              <a:solidFill>
                <a:prstClr val="black"/>
              </a:solidFill>
              <a:latin typeface="Proxima Nova"/>
            </a:endParaRPr>
          </a:p>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Proxima Nova"/>
              </a:rPr>
              <a:t>Certificates of prepayments</a:t>
            </a:r>
          </a:p>
          <a:p>
            <a:pPr marL="171450" indent="-115888" defTabSz="711182">
              <a:spcBef>
                <a:spcPts val="1200"/>
              </a:spcBef>
              <a:spcAft>
                <a:spcPts val="0"/>
              </a:spcAft>
              <a:buFont typeface="Arial" panose="020B0604020202020204" pitchFamily="34" charset="0"/>
              <a:buChar char="•"/>
              <a:defRPr/>
            </a:pPr>
            <a:r>
              <a:rPr lang="en-GB" sz="1100">
                <a:solidFill>
                  <a:prstClr val="black"/>
                </a:solidFill>
                <a:latin typeface="Proxima Nova"/>
              </a:rPr>
              <a:t>Amendment where required</a:t>
            </a:r>
          </a:p>
        </p:txBody>
      </p:sp>
      <p:sp>
        <p:nvSpPr>
          <p:cNvPr id="53" name="TextBox 52">
            <a:extLst>
              <a:ext uri="{FF2B5EF4-FFF2-40B4-BE49-F238E27FC236}">
                <a16:creationId xmlns:a16="http://schemas.microsoft.com/office/drawing/2014/main" id="{5B3BAD0B-6DED-D1B7-87E7-A7ABBBD606C2}"/>
              </a:ext>
            </a:extLst>
          </p:cNvPr>
          <p:cNvSpPr txBox="1"/>
          <p:nvPr/>
        </p:nvSpPr>
        <p:spPr bwMode="gray">
          <a:xfrm>
            <a:off x="8532142" y="2395073"/>
            <a:ext cx="1126161" cy="3042747"/>
          </a:xfrm>
          <a:prstGeom prst="rect">
            <a:avLst/>
          </a:prstGeom>
          <a:noFill/>
        </p:spPr>
        <p:txBody>
          <a:bodyPr wrap="square" lIns="36000" tIns="36000" rIns="36000" bIns="36000" rtlCol="0" anchor="t">
            <a:spAutoFit/>
          </a:bodyPr>
          <a:lstStyle/>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End-results reporting</a:t>
            </a:r>
          </a:p>
          <a:p>
            <a:pPr marL="171450" indent="-115888"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a:rPr>
              <a:t>End-narrative reporting</a:t>
            </a:r>
          </a:p>
          <a:p>
            <a:pPr marL="171450" indent="-115888" defTabSz="711182">
              <a:spcBef>
                <a:spcPts val="1200"/>
              </a:spcBef>
              <a:spcAft>
                <a:spcPts val="0"/>
              </a:spcAft>
              <a:buFont typeface="Arial" panose="020B0604020202020204" pitchFamily="34" charset="0"/>
              <a:buChar char="•"/>
              <a:defRPr/>
            </a:pPr>
            <a:r>
              <a:rPr lang="en-GB" sz="1100">
                <a:solidFill>
                  <a:prstClr val="black"/>
                </a:solidFill>
                <a:latin typeface="Proxima Nova"/>
              </a:rPr>
              <a:t>Physical verification of assets on loan</a:t>
            </a:r>
          </a:p>
          <a:p>
            <a:pPr marL="171450" indent="-115888"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a:rPr>
              <a:t>End-PFR</a:t>
            </a:r>
          </a:p>
          <a:p>
            <a:pPr marL="171450" marR="0" lvl="0" indent="-115888" algn="l" defTabSz="711182">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End-PMC02, End-PMC03</a:t>
            </a:r>
            <a:endParaRPr lang="en-GB" sz="1100">
              <a:solidFill>
                <a:prstClr val="black"/>
              </a:solidFill>
            </a:endParaRPr>
          </a:p>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Unspent balances refunded</a:t>
            </a:r>
          </a:p>
        </p:txBody>
      </p:sp>
      <p:sp>
        <p:nvSpPr>
          <p:cNvPr id="55" name="TextBox 54">
            <a:extLst>
              <a:ext uri="{FF2B5EF4-FFF2-40B4-BE49-F238E27FC236}">
                <a16:creationId xmlns:a16="http://schemas.microsoft.com/office/drawing/2014/main" id="{91B4FCEE-2EEC-3D81-D099-5394CA78E464}"/>
              </a:ext>
            </a:extLst>
          </p:cNvPr>
          <p:cNvSpPr txBox="1"/>
          <p:nvPr/>
        </p:nvSpPr>
        <p:spPr bwMode="gray">
          <a:xfrm>
            <a:off x="9746470" y="2395073"/>
            <a:ext cx="1239305" cy="1057588"/>
          </a:xfrm>
          <a:prstGeom prst="rect">
            <a:avLst/>
          </a:prstGeom>
          <a:noFill/>
        </p:spPr>
        <p:txBody>
          <a:bodyPr wrap="square" lIns="36000" tIns="36000" rIns="36000" bIns="36000" rtlCol="0" anchor="t">
            <a:spAutoFit/>
          </a:bodyPr>
          <a:lstStyle/>
          <a:p>
            <a:pPr marL="171450"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Audit</a:t>
            </a:r>
          </a:p>
          <a:p>
            <a:pPr marL="171450" indent="-115888" defTabSz="711182">
              <a:spcBef>
                <a:spcPts val="1200"/>
              </a:spcBef>
              <a:spcAft>
                <a:spcPts val="0"/>
              </a:spcAft>
              <a:buFont typeface="Arial" panose="020B0604020202020204" pitchFamily="34" charset="0"/>
              <a:buChar char="•"/>
              <a:defRPr/>
            </a:pPr>
            <a:r>
              <a:rPr lang="en-GB" sz="1100">
                <a:solidFill>
                  <a:prstClr val="black"/>
                </a:solidFill>
                <a:latin typeface="Proxima Nova"/>
              </a:rPr>
              <a:t>ICQ</a:t>
            </a:r>
          </a:p>
          <a:p>
            <a:pPr marL="171450" indent="-115888"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a:rPr>
              <a:t>Audit recommend’ns</a:t>
            </a:r>
          </a:p>
        </p:txBody>
      </p:sp>
      <p:sp>
        <p:nvSpPr>
          <p:cNvPr id="56" name="TextBox 55">
            <a:extLst>
              <a:ext uri="{FF2B5EF4-FFF2-40B4-BE49-F238E27FC236}">
                <a16:creationId xmlns:a16="http://schemas.microsoft.com/office/drawing/2014/main" id="{FBF7143F-AD86-1848-4AB4-6D859BC06756}"/>
              </a:ext>
            </a:extLst>
          </p:cNvPr>
          <p:cNvSpPr txBox="1"/>
          <p:nvPr/>
        </p:nvSpPr>
        <p:spPr bwMode="gray">
          <a:xfrm>
            <a:off x="10371523" y="4981684"/>
            <a:ext cx="1074277" cy="411257"/>
          </a:xfrm>
          <a:prstGeom prst="rect">
            <a:avLst/>
          </a:prstGeom>
          <a:noFill/>
        </p:spPr>
        <p:txBody>
          <a:bodyPr wrap="square" lIns="36000" tIns="36000" rIns="36000" bIns="36000" rtlCol="0" anchor="t">
            <a:spAutoFit/>
          </a:bodyPr>
          <a:lstStyle/>
          <a:p>
            <a:pPr marL="171450" indent="-115888"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a:rPr>
              <a:t>Manage recoveries</a:t>
            </a:r>
            <a:endParaRPr lang="en-GB" sz="1100">
              <a:solidFill>
                <a:prstClr val="black"/>
              </a:solidFill>
              <a:latin typeface="Proxima Nova" panose="02000506030000020004" pitchFamily="50" charset="0"/>
            </a:endParaRPr>
          </a:p>
        </p:txBody>
      </p:sp>
      <p:sp>
        <p:nvSpPr>
          <p:cNvPr id="59" name="TextBox 58">
            <a:extLst>
              <a:ext uri="{FF2B5EF4-FFF2-40B4-BE49-F238E27FC236}">
                <a16:creationId xmlns:a16="http://schemas.microsoft.com/office/drawing/2014/main" id="{3990504C-72F3-C071-FCB9-271F312C72C6}"/>
              </a:ext>
            </a:extLst>
          </p:cNvPr>
          <p:cNvSpPr txBox="1"/>
          <p:nvPr/>
        </p:nvSpPr>
        <p:spPr bwMode="gray">
          <a:xfrm>
            <a:off x="10704165" y="2395073"/>
            <a:ext cx="1380982" cy="411257"/>
          </a:xfrm>
          <a:prstGeom prst="rect">
            <a:avLst/>
          </a:prstGeom>
          <a:noFill/>
        </p:spPr>
        <p:txBody>
          <a:bodyPr wrap="square" lIns="36000" tIns="36000" rIns="36000" bIns="36000" rtlCol="0" anchor="t">
            <a:spAutoFit/>
          </a:bodyPr>
          <a:lstStyle/>
          <a:p>
            <a:pPr marL="171450" indent="-115888" defTabSz="711182">
              <a:spcBef>
                <a:spcPts val="1200"/>
              </a:spcBef>
              <a:spcAft>
                <a:spcPts val="0"/>
              </a:spcAft>
              <a:buFont typeface="Arial" panose="020B0604020202020204" pitchFamily="34" charset="0"/>
              <a:buChar char="•"/>
              <a:defRPr/>
            </a:pPr>
            <a:r>
              <a:rPr lang="en-GB" sz="1100">
                <a:solidFill>
                  <a:prstClr val="black"/>
                </a:solidFill>
                <a:latin typeface="Proxima Nova"/>
              </a:rPr>
              <a:t>Close project workplan </a:t>
            </a:r>
            <a:endParaRPr lang="en-GB" sz="1100">
              <a:solidFill>
                <a:prstClr val="black"/>
              </a:solidFill>
            </a:endParaRPr>
          </a:p>
        </p:txBody>
      </p:sp>
      <p:cxnSp>
        <p:nvCxnSpPr>
          <p:cNvPr id="61" name="Connector: Elbow 60">
            <a:extLst>
              <a:ext uri="{FF2B5EF4-FFF2-40B4-BE49-F238E27FC236}">
                <a16:creationId xmlns:a16="http://schemas.microsoft.com/office/drawing/2014/main" id="{CA3D9DF3-8691-D6DC-BA5F-FB7575959B7A}"/>
              </a:ext>
            </a:extLst>
          </p:cNvPr>
          <p:cNvCxnSpPr>
            <a:cxnSpLocks/>
            <a:endCxn id="54" idx="1"/>
          </p:cNvCxnSpPr>
          <p:nvPr/>
        </p:nvCxnSpPr>
        <p:spPr>
          <a:xfrm rot="16200000" flipH="1">
            <a:off x="9713885" y="3882593"/>
            <a:ext cx="1134260" cy="397504"/>
          </a:xfrm>
          <a:prstGeom prst="bentConnector2">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Connector: Elbow 129">
            <a:extLst>
              <a:ext uri="{FF2B5EF4-FFF2-40B4-BE49-F238E27FC236}">
                <a16:creationId xmlns:a16="http://schemas.microsoft.com/office/drawing/2014/main" id="{44778F25-DB69-EA53-9C35-8E0A54432A48}"/>
              </a:ext>
            </a:extLst>
          </p:cNvPr>
          <p:cNvCxnSpPr>
            <a:cxnSpLocks/>
            <a:stCxn id="54" idx="3"/>
          </p:cNvCxnSpPr>
          <p:nvPr/>
        </p:nvCxnSpPr>
        <p:spPr>
          <a:xfrm flipV="1">
            <a:off x="11151767" y="2906621"/>
            <a:ext cx="186339" cy="1741854"/>
          </a:xfrm>
          <a:prstGeom prst="bentConnector2">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9901865B-466F-8B23-2EB1-DCDDAA415716}"/>
              </a:ext>
            </a:extLst>
          </p:cNvPr>
          <p:cNvSpPr txBox="1"/>
          <p:nvPr/>
        </p:nvSpPr>
        <p:spPr bwMode="gray">
          <a:xfrm>
            <a:off x="330878" y="2395073"/>
            <a:ext cx="1150819" cy="2888859"/>
          </a:xfrm>
          <a:prstGeom prst="rect">
            <a:avLst/>
          </a:prstGeom>
          <a:noFill/>
        </p:spPr>
        <p:txBody>
          <a:bodyPr wrap="square" lIns="36000" tIns="36000" rIns="36000" bIns="36000" rtlCol="0" anchor="t">
            <a:spAutoFit/>
          </a:bodyPr>
          <a:lstStyle/>
          <a:p>
            <a:pPr marL="115888"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Situational analysis</a:t>
            </a:r>
          </a:p>
          <a:p>
            <a:pPr marL="115888"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Stakeholder engagement</a:t>
            </a:r>
          </a:p>
          <a:p>
            <a:pPr marL="115888" marR="0" lvl="0" indent="-115888" algn="l" defTabSz="711182"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100">
                <a:solidFill>
                  <a:prstClr val="black"/>
                </a:solidFill>
                <a:latin typeface="Proxima Nova"/>
              </a:rPr>
              <a:t>Theory of change</a:t>
            </a:r>
          </a:p>
          <a:p>
            <a:pPr marL="115888" indent="-115888"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a:rPr>
              <a:t>Results framework including indicators</a:t>
            </a:r>
          </a:p>
          <a:p>
            <a:pPr marL="115888" indent="-115888" defTabSz="711182" eaLnBrk="1" fontAlgn="auto" hangingPunct="1">
              <a:spcBef>
                <a:spcPts val="1200"/>
              </a:spcBef>
              <a:spcAft>
                <a:spcPts val="0"/>
              </a:spcAft>
              <a:buFont typeface="Arial" panose="020B0604020202020204" pitchFamily="34" charset="0"/>
              <a:buChar char="•"/>
              <a:defRPr/>
            </a:pPr>
            <a:r>
              <a:rPr lang="en-GB" sz="1100">
                <a:solidFill>
                  <a:prstClr val="black"/>
                </a:solidFill>
                <a:latin typeface="Proxima Nova"/>
              </a:rPr>
              <a:t>Annual Assessment, M&amp;E workplan</a:t>
            </a:r>
          </a:p>
        </p:txBody>
      </p:sp>
      <p:sp>
        <p:nvSpPr>
          <p:cNvPr id="8" name="TextBox 7">
            <a:extLst>
              <a:ext uri="{FF2B5EF4-FFF2-40B4-BE49-F238E27FC236}">
                <a16:creationId xmlns:a16="http://schemas.microsoft.com/office/drawing/2014/main" id="{F26F8AD8-3E82-8D6F-B425-6DAB98325C9F}"/>
              </a:ext>
            </a:extLst>
          </p:cNvPr>
          <p:cNvSpPr txBox="1"/>
          <p:nvPr/>
        </p:nvSpPr>
        <p:spPr>
          <a:xfrm>
            <a:off x="475672" y="447954"/>
            <a:ext cx="10666764" cy="584775"/>
          </a:xfrm>
          <a:prstGeom prst="rect">
            <a:avLst/>
          </a:prstGeom>
          <a:noFill/>
        </p:spPr>
        <p:txBody>
          <a:bodyPr wrap="square" rtlCol="0">
            <a:spAutoFit/>
          </a:bodyPr>
          <a:lstStyle/>
          <a:p>
            <a:pPr>
              <a:spcAft>
                <a:spcPts val="400"/>
              </a:spcAft>
            </a:pPr>
            <a:r>
              <a:rPr lang="en-GB" sz="3200" b="1" spc="300">
                <a:solidFill>
                  <a:srgbClr val="0072BC"/>
                </a:solidFill>
                <a:latin typeface="Proxima Nova" panose="02000506030000020004" pitchFamily="50" charset="0"/>
              </a:rPr>
              <a:t>Overall Partnership Management Process</a:t>
            </a:r>
          </a:p>
        </p:txBody>
      </p:sp>
      <p:grpSp>
        <p:nvGrpSpPr>
          <p:cNvPr id="25" name="Group 6">
            <a:extLst>
              <a:ext uri="{FF2B5EF4-FFF2-40B4-BE49-F238E27FC236}">
                <a16:creationId xmlns:a16="http://schemas.microsoft.com/office/drawing/2014/main" id="{D6BBD5B1-91D1-CE25-8288-19B297BB8F87}"/>
              </a:ext>
            </a:extLst>
          </p:cNvPr>
          <p:cNvGrpSpPr/>
          <p:nvPr/>
        </p:nvGrpSpPr>
        <p:grpSpPr>
          <a:xfrm>
            <a:off x="11377389" y="263415"/>
            <a:ext cx="588352" cy="588279"/>
            <a:chOff x="3267041" y="4679904"/>
            <a:chExt cx="588352" cy="588279"/>
          </a:xfrm>
        </p:grpSpPr>
        <p:sp>
          <p:nvSpPr>
            <p:cNvPr id="27" name="Oval 7">
              <a:extLst>
                <a:ext uri="{FF2B5EF4-FFF2-40B4-BE49-F238E27FC236}">
                  <a16:creationId xmlns:a16="http://schemas.microsoft.com/office/drawing/2014/main" id="{4735C236-EEEA-F2F5-9EEF-BCDE0C9F1E7A}"/>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Graphic 8" descr="Lightbulb and gear with solid fill">
              <a:extLst>
                <a:ext uri="{FF2B5EF4-FFF2-40B4-BE49-F238E27FC236}">
                  <a16:creationId xmlns:a16="http://schemas.microsoft.com/office/drawing/2014/main" id="{9E2AB9A7-DDF6-6796-775B-3548817F51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6110" y="4748936"/>
              <a:ext cx="450215" cy="450215"/>
            </a:xfrm>
            <a:prstGeom prst="rect">
              <a:avLst/>
            </a:prstGeom>
          </p:spPr>
        </p:pic>
      </p:grpSp>
      <p:pic>
        <p:nvPicPr>
          <p:cNvPr id="4" name="Picture 149">
            <a:extLst>
              <a:ext uri="{FF2B5EF4-FFF2-40B4-BE49-F238E27FC236}">
                <a16:creationId xmlns:a16="http://schemas.microsoft.com/office/drawing/2014/main" id="{CB262435-8395-0FEB-DA55-74F267C508D7}"/>
              </a:ext>
            </a:extLst>
          </p:cNvPr>
          <p:cNvPicPr>
            <a:picLocks noChangeAspect="1"/>
          </p:cNvPicPr>
          <p:nvPr/>
        </p:nvPicPr>
        <p:blipFill>
          <a:blip r:embed="rId7"/>
          <a:stretch>
            <a:fillRect/>
          </a:stretch>
        </p:blipFill>
        <p:spPr>
          <a:xfrm>
            <a:off x="1624648" y="1592043"/>
            <a:ext cx="703176" cy="703176"/>
          </a:xfrm>
          <a:prstGeom prst="rect">
            <a:avLst/>
          </a:prstGeom>
        </p:spPr>
      </p:pic>
      <p:pic>
        <p:nvPicPr>
          <p:cNvPr id="5" name="Picture 56">
            <a:extLst>
              <a:ext uri="{FF2B5EF4-FFF2-40B4-BE49-F238E27FC236}">
                <a16:creationId xmlns:a16="http://schemas.microsoft.com/office/drawing/2014/main" id="{63D369D2-6544-E26A-9625-A7FDB1F23589}"/>
              </a:ext>
            </a:extLst>
          </p:cNvPr>
          <p:cNvPicPr>
            <a:picLocks noChangeAspect="1"/>
          </p:cNvPicPr>
          <p:nvPr/>
        </p:nvPicPr>
        <p:blipFill>
          <a:blip r:embed="rId7"/>
          <a:stretch>
            <a:fillRect/>
          </a:stretch>
        </p:blipFill>
        <p:spPr>
          <a:xfrm>
            <a:off x="9768792" y="1592043"/>
            <a:ext cx="703176" cy="703176"/>
          </a:xfrm>
          <a:prstGeom prst="rect">
            <a:avLst/>
          </a:prstGeom>
        </p:spPr>
      </p:pic>
      <p:pic>
        <p:nvPicPr>
          <p:cNvPr id="7" name="Picture 59" descr="Icon&#10;&#10;Description automatically generated">
            <a:extLst>
              <a:ext uri="{FF2B5EF4-FFF2-40B4-BE49-F238E27FC236}">
                <a16:creationId xmlns:a16="http://schemas.microsoft.com/office/drawing/2014/main" id="{52250A8A-86EA-D403-6F7F-EC4E92F25B68}"/>
              </a:ext>
            </a:extLst>
          </p:cNvPr>
          <p:cNvPicPr>
            <a:picLocks noChangeAspect="1"/>
          </p:cNvPicPr>
          <p:nvPr/>
        </p:nvPicPr>
        <p:blipFill>
          <a:blip r:embed="rId4"/>
          <a:stretch>
            <a:fillRect/>
          </a:stretch>
        </p:blipFill>
        <p:spPr>
          <a:xfrm>
            <a:off x="6305386" y="1592043"/>
            <a:ext cx="719427" cy="717632"/>
          </a:xfrm>
          <a:prstGeom prst="rect">
            <a:avLst/>
          </a:prstGeom>
        </p:spPr>
      </p:pic>
      <p:pic>
        <p:nvPicPr>
          <p:cNvPr id="24" name="Picture 161" descr="Icon&#10;&#10;Description automatically generated">
            <a:extLst>
              <a:ext uri="{FF2B5EF4-FFF2-40B4-BE49-F238E27FC236}">
                <a16:creationId xmlns:a16="http://schemas.microsoft.com/office/drawing/2014/main" id="{C8007629-FC8C-F067-C6B4-93863ED2420D}"/>
              </a:ext>
            </a:extLst>
          </p:cNvPr>
          <p:cNvPicPr>
            <a:picLocks noChangeAspect="1"/>
          </p:cNvPicPr>
          <p:nvPr/>
        </p:nvPicPr>
        <p:blipFill>
          <a:blip r:embed="rId4"/>
          <a:stretch>
            <a:fillRect/>
          </a:stretch>
        </p:blipFill>
        <p:spPr>
          <a:xfrm>
            <a:off x="8636548" y="1592043"/>
            <a:ext cx="719427" cy="717632"/>
          </a:xfrm>
          <a:prstGeom prst="rect">
            <a:avLst/>
          </a:prstGeom>
        </p:spPr>
      </p:pic>
      <p:pic>
        <p:nvPicPr>
          <p:cNvPr id="29" name="Picture 169" descr="Icon&#10;&#10;Description automatically generated">
            <a:extLst>
              <a:ext uri="{FF2B5EF4-FFF2-40B4-BE49-F238E27FC236}">
                <a16:creationId xmlns:a16="http://schemas.microsoft.com/office/drawing/2014/main" id="{2AD81479-496B-61AE-E316-1F5D46B7087C}"/>
              </a:ext>
            </a:extLst>
          </p:cNvPr>
          <p:cNvPicPr>
            <a:picLocks noChangeAspect="1"/>
          </p:cNvPicPr>
          <p:nvPr/>
        </p:nvPicPr>
        <p:blipFill>
          <a:blip r:embed="rId4"/>
          <a:stretch>
            <a:fillRect/>
          </a:stretch>
        </p:blipFill>
        <p:spPr>
          <a:xfrm>
            <a:off x="3954838" y="1583427"/>
            <a:ext cx="719427" cy="717632"/>
          </a:xfrm>
          <a:prstGeom prst="rect">
            <a:avLst/>
          </a:prstGeom>
        </p:spPr>
      </p:pic>
      <p:pic>
        <p:nvPicPr>
          <p:cNvPr id="30" name="Picture 14" descr="Icon&#10;&#10;Description automatically generated">
            <a:extLst>
              <a:ext uri="{FF2B5EF4-FFF2-40B4-BE49-F238E27FC236}">
                <a16:creationId xmlns:a16="http://schemas.microsoft.com/office/drawing/2014/main" id="{55E99030-E5B8-3095-A4B7-01B4BD8FDBE4}"/>
              </a:ext>
            </a:extLst>
          </p:cNvPr>
          <p:cNvPicPr>
            <a:picLocks noChangeAspect="1"/>
          </p:cNvPicPr>
          <p:nvPr/>
        </p:nvPicPr>
        <p:blipFill>
          <a:blip r:embed="rId4"/>
          <a:stretch>
            <a:fillRect/>
          </a:stretch>
        </p:blipFill>
        <p:spPr>
          <a:xfrm>
            <a:off x="5124258" y="1592043"/>
            <a:ext cx="719427" cy="717632"/>
          </a:xfrm>
          <a:prstGeom prst="rect">
            <a:avLst/>
          </a:prstGeom>
        </p:spPr>
      </p:pic>
      <p:grpSp>
        <p:nvGrpSpPr>
          <p:cNvPr id="31" name="Group 127">
            <a:extLst>
              <a:ext uri="{FF2B5EF4-FFF2-40B4-BE49-F238E27FC236}">
                <a16:creationId xmlns:a16="http://schemas.microsoft.com/office/drawing/2014/main" id="{FEAC0550-032C-5EDE-4FD6-D8DFAC66ED6F}"/>
              </a:ext>
            </a:extLst>
          </p:cNvPr>
          <p:cNvGrpSpPr/>
          <p:nvPr/>
        </p:nvGrpSpPr>
        <p:grpSpPr>
          <a:xfrm>
            <a:off x="2801125" y="1584166"/>
            <a:ext cx="705922" cy="705922"/>
            <a:chOff x="2430083" y="5006127"/>
            <a:chExt cx="672001" cy="672001"/>
          </a:xfrm>
        </p:grpSpPr>
        <p:pic>
          <p:nvPicPr>
            <p:cNvPr id="32" name="Picture 128">
              <a:extLst>
                <a:ext uri="{FF2B5EF4-FFF2-40B4-BE49-F238E27FC236}">
                  <a16:creationId xmlns:a16="http://schemas.microsoft.com/office/drawing/2014/main" id="{E466C3B4-E91B-5D77-4606-526C1EBD05CD}"/>
                </a:ext>
              </a:extLst>
            </p:cNvPr>
            <p:cNvPicPr>
              <a:picLocks noChangeAspect="1"/>
            </p:cNvPicPr>
            <p:nvPr/>
          </p:nvPicPr>
          <p:blipFill>
            <a:blip r:embed="rId8"/>
            <a:stretch>
              <a:fillRect/>
            </a:stretch>
          </p:blipFill>
          <p:spPr>
            <a:xfrm>
              <a:off x="2430083" y="5006127"/>
              <a:ext cx="672001" cy="672001"/>
            </a:xfrm>
            <a:prstGeom prst="rect">
              <a:avLst/>
            </a:prstGeom>
          </p:spPr>
        </p:pic>
        <p:grpSp>
          <p:nvGrpSpPr>
            <p:cNvPr id="35" name="Group 130">
              <a:extLst>
                <a:ext uri="{FF2B5EF4-FFF2-40B4-BE49-F238E27FC236}">
                  <a16:creationId xmlns:a16="http://schemas.microsoft.com/office/drawing/2014/main" id="{99057CB8-E26E-9FEB-5AC3-582482C8CBE2}"/>
                </a:ext>
              </a:extLst>
            </p:cNvPr>
            <p:cNvGrpSpPr/>
            <p:nvPr/>
          </p:nvGrpSpPr>
          <p:grpSpPr>
            <a:xfrm>
              <a:off x="2518020" y="5119062"/>
              <a:ext cx="565466" cy="488278"/>
              <a:chOff x="2518020" y="5119062"/>
              <a:chExt cx="565466" cy="488278"/>
            </a:xfrm>
          </p:grpSpPr>
          <p:sp>
            <p:nvSpPr>
              <p:cNvPr id="36" name="Oval 131">
                <a:extLst>
                  <a:ext uri="{FF2B5EF4-FFF2-40B4-BE49-F238E27FC236}">
                    <a16:creationId xmlns:a16="http://schemas.microsoft.com/office/drawing/2014/main" id="{B58B2B0F-1ED6-4650-40B9-E968CF149D47}"/>
                  </a:ext>
                </a:extLst>
              </p:cNvPr>
              <p:cNvSpPr/>
              <p:nvPr/>
            </p:nvSpPr>
            <p:spPr bwMode="gray">
              <a:xfrm>
                <a:off x="2518020" y="5119062"/>
                <a:ext cx="465563" cy="465563"/>
              </a:xfrm>
              <a:prstGeom prst="ellipse">
                <a:avLst/>
              </a:prstGeom>
              <a:solidFill>
                <a:srgbClr val="0071BB"/>
              </a:solidFill>
              <a:ln w="9525">
                <a:solidFill>
                  <a:srgbClr val="0071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rial"/>
                  <a:ea typeface="+mn-ea"/>
                  <a:cs typeface="+mn-cs"/>
                </a:endParaRPr>
              </a:p>
            </p:txBody>
          </p:sp>
          <p:sp>
            <p:nvSpPr>
              <p:cNvPr id="37" name="TextBox 132">
                <a:extLst>
                  <a:ext uri="{FF2B5EF4-FFF2-40B4-BE49-F238E27FC236}">
                    <a16:creationId xmlns:a16="http://schemas.microsoft.com/office/drawing/2014/main" id="{37B0A735-6523-9F06-936F-D9BCD0B6BA01}"/>
                  </a:ext>
                </a:extLst>
              </p:cNvPr>
              <p:cNvSpPr txBox="1"/>
              <p:nvPr/>
            </p:nvSpPr>
            <p:spPr bwMode="gray">
              <a:xfrm>
                <a:off x="2550722" y="5119139"/>
                <a:ext cx="532764" cy="488201"/>
              </a:xfrm>
              <a:prstGeom prst="rect">
                <a:avLst/>
              </a:prstGeom>
              <a:no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Proxima Nova Cond Light" panose="02000506030000020004" pitchFamily="50" charset="0"/>
                    <a:ea typeface="+mn-ea"/>
                    <a:cs typeface="+mn-cs"/>
                  </a:rPr>
                  <a:t>Internal UNHCR system</a:t>
                </a:r>
              </a:p>
            </p:txBody>
          </p:sp>
        </p:grpSp>
      </p:grpSp>
      <p:grpSp>
        <p:nvGrpSpPr>
          <p:cNvPr id="38" name="Group 155">
            <a:extLst>
              <a:ext uri="{FF2B5EF4-FFF2-40B4-BE49-F238E27FC236}">
                <a16:creationId xmlns:a16="http://schemas.microsoft.com/office/drawing/2014/main" id="{7F85A4B1-3A91-831F-ED50-0C8F0C456806}"/>
              </a:ext>
            </a:extLst>
          </p:cNvPr>
          <p:cNvGrpSpPr/>
          <p:nvPr/>
        </p:nvGrpSpPr>
        <p:grpSpPr>
          <a:xfrm>
            <a:off x="7475054" y="1592043"/>
            <a:ext cx="705922" cy="705922"/>
            <a:chOff x="2436645" y="5006127"/>
            <a:chExt cx="672001" cy="672001"/>
          </a:xfrm>
        </p:grpSpPr>
        <p:pic>
          <p:nvPicPr>
            <p:cNvPr id="39" name="Picture 157">
              <a:extLst>
                <a:ext uri="{FF2B5EF4-FFF2-40B4-BE49-F238E27FC236}">
                  <a16:creationId xmlns:a16="http://schemas.microsoft.com/office/drawing/2014/main" id="{E556FA54-E521-7151-DC57-D764ACA8B9C9}"/>
                </a:ext>
              </a:extLst>
            </p:cNvPr>
            <p:cNvPicPr>
              <a:picLocks noChangeAspect="1"/>
            </p:cNvPicPr>
            <p:nvPr/>
          </p:nvPicPr>
          <p:blipFill>
            <a:blip r:embed="rId8"/>
            <a:stretch>
              <a:fillRect/>
            </a:stretch>
          </p:blipFill>
          <p:spPr>
            <a:xfrm>
              <a:off x="2436645" y="5006127"/>
              <a:ext cx="672001" cy="672001"/>
            </a:xfrm>
            <a:prstGeom prst="rect">
              <a:avLst/>
            </a:prstGeom>
          </p:spPr>
        </p:pic>
        <p:grpSp>
          <p:nvGrpSpPr>
            <p:cNvPr id="40" name="Group 158">
              <a:extLst>
                <a:ext uri="{FF2B5EF4-FFF2-40B4-BE49-F238E27FC236}">
                  <a16:creationId xmlns:a16="http://schemas.microsoft.com/office/drawing/2014/main" id="{0C526922-00BE-0945-4DD8-EA3BFFE842CB}"/>
                </a:ext>
              </a:extLst>
            </p:cNvPr>
            <p:cNvGrpSpPr/>
            <p:nvPr/>
          </p:nvGrpSpPr>
          <p:grpSpPr>
            <a:xfrm>
              <a:off x="2518020" y="5119062"/>
              <a:ext cx="553499" cy="490567"/>
              <a:chOff x="2518020" y="5119062"/>
              <a:chExt cx="553499" cy="490567"/>
            </a:xfrm>
          </p:grpSpPr>
          <p:sp>
            <p:nvSpPr>
              <p:cNvPr id="41" name="Oval 159">
                <a:extLst>
                  <a:ext uri="{FF2B5EF4-FFF2-40B4-BE49-F238E27FC236}">
                    <a16:creationId xmlns:a16="http://schemas.microsoft.com/office/drawing/2014/main" id="{1C9D8298-95EE-8B76-5782-CBFA0D1478DF}"/>
                  </a:ext>
                </a:extLst>
              </p:cNvPr>
              <p:cNvSpPr/>
              <p:nvPr/>
            </p:nvSpPr>
            <p:spPr bwMode="gray">
              <a:xfrm>
                <a:off x="2518020" y="5119062"/>
                <a:ext cx="465563" cy="465563"/>
              </a:xfrm>
              <a:prstGeom prst="ellipse">
                <a:avLst/>
              </a:prstGeom>
              <a:solidFill>
                <a:srgbClr val="0071BB"/>
              </a:solidFill>
              <a:ln w="9525">
                <a:solidFill>
                  <a:srgbClr val="0071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rial"/>
                  <a:ea typeface="+mn-ea"/>
                  <a:cs typeface="+mn-cs"/>
                </a:endParaRPr>
              </a:p>
            </p:txBody>
          </p:sp>
          <p:sp>
            <p:nvSpPr>
              <p:cNvPr id="42" name="TextBox 160">
                <a:extLst>
                  <a:ext uri="{FF2B5EF4-FFF2-40B4-BE49-F238E27FC236}">
                    <a16:creationId xmlns:a16="http://schemas.microsoft.com/office/drawing/2014/main" id="{9EB3B987-F533-DE75-9984-764558A18665}"/>
                  </a:ext>
                </a:extLst>
              </p:cNvPr>
              <p:cNvSpPr txBox="1"/>
              <p:nvPr/>
            </p:nvSpPr>
            <p:spPr bwMode="gray">
              <a:xfrm>
                <a:off x="2538755" y="5121428"/>
                <a:ext cx="532764" cy="488201"/>
              </a:xfrm>
              <a:prstGeom prst="rect">
                <a:avLst/>
              </a:prstGeom>
              <a:no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Proxima Nova Cond Light" panose="02000506030000020004" pitchFamily="50" charset="0"/>
                    <a:ea typeface="+mn-ea"/>
                    <a:cs typeface="+mn-cs"/>
                  </a:rPr>
                  <a:t>Internal UNHCR system</a:t>
                </a:r>
              </a:p>
            </p:txBody>
          </p:sp>
        </p:grpSp>
      </p:grpSp>
      <p:grpSp>
        <p:nvGrpSpPr>
          <p:cNvPr id="43" name="Group 162">
            <a:extLst>
              <a:ext uri="{FF2B5EF4-FFF2-40B4-BE49-F238E27FC236}">
                <a16:creationId xmlns:a16="http://schemas.microsoft.com/office/drawing/2014/main" id="{2A0253F2-18F6-042B-A924-6906B3F8C04E}"/>
              </a:ext>
            </a:extLst>
          </p:cNvPr>
          <p:cNvGrpSpPr/>
          <p:nvPr/>
        </p:nvGrpSpPr>
        <p:grpSpPr>
          <a:xfrm>
            <a:off x="10985776" y="1592043"/>
            <a:ext cx="705922" cy="705922"/>
            <a:chOff x="2430083" y="5006127"/>
            <a:chExt cx="672001" cy="672001"/>
          </a:xfrm>
        </p:grpSpPr>
        <p:pic>
          <p:nvPicPr>
            <p:cNvPr id="44" name="Picture 163">
              <a:extLst>
                <a:ext uri="{FF2B5EF4-FFF2-40B4-BE49-F238E27FC236}">
                  <a16:creationId xmlns:a16="http://schemas.microsoft.com/office/drawing/2014/main" id="{49D70438-9201-D2DE-9460-C7B5575D91C1}"/>
                </a:ext>
              </a:extLst>
            </p:cNvPr>
            <p:cNvPicPr>
              <a:picLocks noChangeAspect="1"/>
            </p:cNvPicPr>
            <p:nvPr/>
          </p:nvPicPr>
          <p:blipFill>
            <a:blip r:embed="rId8"/>
            <a:stretch>
              <a:fillRect/>
            </a:stretch>
          </p:blipFill>
          <p:spPr>
            <a:xfrm>
              <a:off x="2430083" y="5006127"/>
              <a:ext cx="672001" cy="672001"/>
            </a:xfrm>
            <a:prstGeom prst="rect">
              <a:avLst/>
            </a:prstGeom>
          </p:spPr>
        </p:pic>
        <p:grpSp>
          <p:nvGrpSpPr>
            <p:cNvPr id="45" name="Group 164">
              <a:extLst>
                <a:ext uri="{FF2B5EF4-FFF2-40B4-BE49-F238E27FC236}">
                  <a16:creationId xmlns:a16="http://schemas.microsoft.com/office/drawing/2014/main" id="{87583037-32CF-9CDD-5F12-A6EDC8545956}"/>
                </a:ext>
              </a:extLst>
            </p:cNvPr>
            <p:cNvGrpSpPr/>
            <p:nvPr/>
          </p:nvGrpSpPr>
          <p:grpSpPr>
            <a:xfrm>
              <a:off x="2518020" y="5119062"/>
              <a:ext cx="569107" cy="499531"/>
              <a:chOff x="2518020" y="5119062"/>
              <a:chExt cx="569107" cy="499531"/>
            </a:xfrm>
          </p:grpSpPr>
          <p:sp>
            <p:nvSpPr>
              <p:cNvPr id="46" name="Oval 168">
                <a:extLst>
                  <a:ext uri="{FF2B5EF4-FFF2-40B4-BE49-F238E27FC236}">
                    <a16:creationId xmlns:a16="http://schemas.microsoft.com/office/drawing/2014/main" id="{234E2725-977F-43B0-A173-42522079F68C}"/>
                  </a:ext>
                </a:extLst>
              </p:cNvPr>
              <p:cNvSpPr/>
              <p:nvPr/>
            </p:nvSpPr>
            <p:spPr bwMode="gray">
              <a:xfrm>
                <a:off x="2518020" y="5119062"/>
                <a:ext cx="465563" cy="465563"/>
              </a:xfrm>
              <a:prstGeom prst="ellipse">
                <a:avLst/>
              </a:prstGeom>
              <a:solidFill>
                <a:srgbClr val="0071BB"/>
              </a:solidFill>
              <a:ln w="9525">
                <a:solidFill>
                  <a:srgbClr val="0071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rial"/>
                  <a:ea typeface="+mn-ea"/>
                  <a:cs typeface="+mn-cs"/>
                </a:endParaRPr>
              </a:p>
            </p:txBody>
          </p:sp>
          <p:sp>
            <p:nvSpPr>
              <p:cNvPr id="47" name="TextBox 171">
                <a:extLst>
                  <a:ext uri="{FF2B5EF4-FFF2-40B4-BE49-F238E27FC236}">
                    <a16:creationId xmlns:a16="http://schemas.microsoft.com/office/drawing/2014/main" id="{2D91F160-53A3-B3FD-A9D6-9F272A585068}"/>
                  </a:ext>
                </a:extLst>
              </p:cNvPr>
              <p:cNvSpPr txBox="1"/>
              <p:nvPr/>
            </p:nvSpPr>
            <p:spPr bwMode="gray">
              <a:xfrm>
                <a:off x="2554363" y="5130392"/>
                <a:ext cx="532764" cy="488201"/>
              </a:xfrm>
              <a:prstGeom prst="rect">
                <a:avLst/>
              </a:prstGeom>
              <a:no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Proxima Nova Cond Light" panose="02000506030000020004" pitchFamily="50" charset="0"/>
                    <a:ea typeface="+mn-ea"/>
                    <a:cs typeface="+mn-cs"/>
                  </a:rPr>
                  <a:t>Internal UNHCR system</a:t>
                </a:r>
              </a:p>
            </p:txBody>
          </p:sp>
        </p:grpSp>
      </p:grpSp>
      <p:grpSp>
        <p:nvGrpSpPr>
          <p:cNvPr id="50" name="Group 192">
            <a:extLst>
              <a:ext uri="{FF2B5EF4-FFF2-40B4-BE49-F238E27FC236}">
                <a16:creationId xmlns:a16="http://schemas.microsoft.com/office/drawing/2014/main" id="{26A68BF3-01B8-A5B8-EF11-692A93382527}"/>
              </a:ext>
            </a:extLst>
          </p:cNvPr>
          <p:cNvGrpSpPr/>
          <p:nvPr/>
        </p:nvGrpSpPr>
        <p:grpSpPr>
          <a:xfrm>
            <a:off x="440220" y="1571217"/>
            <a:ext cx="705921" cy="705922"/>
            <a:chOff x="2474718" y="5015842"/>
            <a:chExt cx="672001" cy="672001"/>
          </a:xfrm>
        </p:grpSpPr>
        <p:pic>
          <p:nvPicPr>
            <p:cNvPr id="51" name="Picture 193">
              <a:extLst>
                <a:ext uri="{FF2B5EF4-FFF2-40B4-BE49-F238E27FC236}">
                  <a16:creationId xmlns:a16="http://schemas.microsoft.com/office/drawing/2014/main" id="{CA23B2BD-332F-A763-C32C-B99687803D59}"/>
                </a:ext>
              </a:extLst>
            </p:cNvPr>
            <p:cNvPicPr>
              <a:picLocks noChangeAspect="1"/>
            </p:cNvPicPr>
            <p:nvPr/>
          </p:nvPicPr>
          <p:blipFill>
            <a:blip r:embed="rId8"/>
            <a:stretch>
              <a:fillRect/>
            </a:stretch>
          </p:blipFill>
          <p:spPr>
            <a:xfrm>
              <a:off x="2474718" y="5015842"/>
              <a:ext cx="672001" cy="672001"/>
            </a:xfrm>
            <a:prstGeom prst="rect">
              <a:avLst/>
            </a:prstGeom>
          </p:spPr>
        </p:pic>
        <p:grpSp>
          <p:nvGrpSpPr>
            <p:cNvPr id="52" name="Group 194">
              <a:extLst>
                <a:ext uri="{FF2B5EF4-FFF2-40B4-BE49-F238E27FC236}">
                  <a16:creationId xmlns:a16="http://schemas.microsoft.com/office/drawing/2014/main" id="{94792614-CC5A-A010-F33B-047EBFC393F8}"/>
                </a:ext>
              </a:extLst>
            </p:cNvPr>
            <p:cNvGrpSpPr/>
            <p:nvPr/>
          </p:nvGrpSpPr>
          <p:grpSpPr>
            <a:xfrm>
              <a:off x="2602536" y="5098772"/>
              <a:ext cx="540421" cy="488201"/>
              <a:chOff x="2602536" y="5098772"/>
              <a:chExt cx="540421" cy="488201"/>
            </a:xfrm>
          </p:grpSpPr>
          <p:sp>
            <p:nvSpPr>
              <p:cNvPr id="62" name="Oval 195">
                <a:extLst>
                  <a:ext uri="{FF2B5EF4-FFF2-40B4-BE49-F238E27FC236}">
                    <a16:creationId xmlns:a16="http://schemas.microsoft.com/office/drawing/2014/main" id="{0B692253-79DB-8B88-DFD2-B508E238A58D}"/>
                  </a:ext>
                </a:extLst>
              </p:cNvPr>
              <p:cNvSpPr/>
              <p:nvPr/>
            </p:nvSpPr>
            <p:spPr bwMode="gray">
              <a:xfrm>
                <a:off x="2602536" y="5106262"/>
                <a:ext cx="465563" cy="465563"/>
              </a:xfrm>
              <a:prstGeom prst="ellipse">
                <a:avLst/>
              </a:prstGeom>
              <a:solidFill>
                <a:srgbClr val="0071BB"/>
              </a:solidFill>
              <a:ln w="9525">
                <a:solidFill>
                  <a:srgbClr val="0071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rial"/>
                  <a:ea typeface="+mn-ea"/>
                  <a:cs typeface="+mn-cs"/>
                </a:endParaRPr>
              </a:p>
            </p:txBody>
          </p:sp>
          <p:sp>
            <p:nvSpPr>
              <p:cNvPr id="63" name="TextBox 196">
                <a:extLst>
                  <a:ext uri="{FF2B5EF4-FFF2-40B4-BE49-F238E27FC236}">
                    <a16:creationId xmlns:a16="http://schemas.microsoft.com/office/drawing/2014/main" id="{AF6E9FAA-117F-E6F3-9249-6C4FEC09DB00}"/>
                  </a:ext>
                </a:extLst>
              </p:cNvPr>
              <p:cNvSpPr txBox="1"/>
              <p:nvPr/>
            </p:nvSpPr>
            <p:spPr bwMode="gray">
              <a:xfrm>
                <a:off x="2610193" y="5098772"/>
                <a:ext cx="532764" cy="488201"/>
              </a:xfrm>
              <a:prstGeom prst="rect">
                <a:avLst/>
              </a:prstGeom>
              <a:no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Proxima Nova Cond Light" panose="02000506030000020004" pitchFamily="50" charset="0"/>
                    <a:ea typeface="+mn-ea"/>
                    <a:cs typeface="+mn-cs"/>
                  </a:rPr>
                  <a:t>Internal UNHCR system</a:t>
                </a:r>
              </a:p>
            </p:txBody>
          </p:sp>
        </p:grpSp>
      </p:grpSp>
      <p:grpSp>
        <p:nvGrpSpPr>
          <p:cNvPr id="128" name="Group 192">
            <a:extLst>
              <a:ext uri="{FF2B5EF4-FFF2-40B4-BE49-F238E27FC236}">
                <a16:creationId xmlns:a16="http://schemas.microsoft.com/office/drawing/2014/main" id="{3128E7FC-FA8D-C7DD-8E17-1DC1E4C278BB}"/>
              </a:ext>
            </a:extLst>
          </p:cNvPr>
          <p:cNvGrpSpPr/>
          <p:nvPr/>
        </p:nvGrpSpPr>
        <p:grpSpPr>
          <a:xfrm>
            <a:off x="2319281" y="4593245"/>
            <a:ext cx="705921" cy="697729"/>
            <a:chOff x="2484284" y="4991150"/>
            <a:chExt cx="672001" cy="672001"/>
          </a:xfrm>
        </p:grpSpPr>
        <p:pic>
          <p:nvPicPr>
            <p:cNvPr id="129" name="Picture 193">
              <a:extLst>
                <a:ext uri="{FF2B5EF4-FFF2-40B4-BE49-F238E27FC236}">
                  <a16:creationId xmlns:a16="http://schemas.microsoft.com/office/drawing/2014/main" id="{95F25E12-5607-2991-0BC0-07684CEED79D}"/>
                </a:ext>
              </a:extLst>
            </p:cNvPr>
            <p:cNvPicPr>
              <a:picLocks noChangeAspect="1"/>
            </p:cNvPicPr>
            <p:nvPr/>
          </p:nvPicPr>
          <p:blipFill>
            <a:blip r:embed="rId8"/>
            <a:stretch>
              <a:fillRect/>
            </a:stretch>
          </p:blipFill>
          <p:spPr>
            <a:xfrm>
              <a:off x="2484284" y="4991150"/>
              <a:ext cx="672001" cy="672001"/>
            </a:xfrm>
            <a:prstGeom prst="rect">
              <a:avLst/>
            </a:prstGeom>
          </p:spPr>
        </p:pic>
        <p:grpSp>
          <p:nvGrpSpPr>
            <p:cNvPr id="131" name="Group 194">
              <a:extLst>
                <a:ext uri="{FF2B5EF4-FFF2-40B4-BE49-F238E27FC236}">
                  <a16:creationId xmlns:a16="http://schemas.microsoft.com/office/drawing/2014/main" id="{C5941D55-AFF8-7A27-236E-E2C2D277585B}"/>
                </a:ext>
              </a:extLst>
            </p:cNvPr>
            <p:cNvGrpSpPr/>
            <p:nvPr/>
          </p:nvGrpSpPr>
          <p:grpSpPr>
            <a:xfrm>
              <a:off x="2602536" y="5098772"/>
              <a:ext cx="540421" cy="488201"/>
              <a:chOff x="2602536" y="5098772"/>
              <a:chExt cx="540421" cy="488201"/>
            </a:xfrm>
          </p:grpSpPr>
          <p:sp>
            <p:nvSpPr>
              <p:cNvPr id="132" name="Oval 195">
                <a:extLst>
                  <a:ext uri="{FF2B5EF4-FFF2-40B4-BE49-F238E27FC236}">
                    <a16:creationId xmlns:a16="http://schemas.microsoft.com/office/drawing/2014/main" id="{79F676F2-4E9E-3894-A4F4-A177F31E6A20}"/>
                  </a:ext>
                </a:extLst>
              </p:cNvPr>
              <p:cNvSpPr/>
              <p:nvPr/>
            </p:nvSpPr>
            <p:spPr bwMode="gray">
              <a:xfrm>
                <a:off x="2602536" y="5106262"/>
                <a:ext cx="465563" cy="465563"/>
              </a:xfrm>
              <a:prstGeom prst="ellipse">
                <a:avLst/>
              </a:prstGeom>
              <a:solidFill>
                <a:srgbClr val="0071BB"/>
              </a:solidFill>
              <a:ln w="9525">
                <a:solidFill>
                  <a:srgbClr val="0071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rial"/>
                  <a:ea typeface="+mn-ea"/>
                  <a:cs typeface="+mn-cs"/>
                </a:endParaRPr>
              </a:p>
            </p:txBody>
          </p:sp>
          <p:sp>
            <p:nvSpPr>
              <p:cNvPr id="133" name="TextBox 196">
                <a:extLst>
                  <a:ext uri="{FF2B5EF4-FFF2-40B4-BE49-F238E27FC236}">
                    <a16:creationId xmlns:a16="http://schemas.microsoft.com/office/drawing/2014/main" id="{C545D15B-4A89-921F-B874-26ACB2D2881D}"/>
                  </a:ext>
                </a:extLst>
              </p:cNvPr>
              <p:cNvSpPr txBox="1"/>
              <p:nvPr/>
            </p:nvSpPr>
            <p:spPr bwMode="gray">
              <a:xfrm>
                <a:off x="2610193" y="5098772"/>
                <a:ext cx="532764" cy="488201"/>
              </a:xfrm>
              <a:prstGeom prst="rect">
                <a:avLst/>
              </a:prstGeom>
              <a:no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Proxima Nova Cond Light" panose="02000506030000020004" pitchFamily="50" charset="0"/>
                    <a:ea typeface="+mn-ea"/>
                    <a:cs typeface="+mn-cs"/>
                  </a:rPr>
                  <a:t>Internal UNHCR system</a:t>
                </a:r>
              </a:p>
            </p:txBody>
          </p:sp>
        </p:grpSp>
      </p:grpSp>
      <p:grpSp>
        <p:nvGrpSpPr>
          <p:cNvPr id="136" name="Group 192">
            <a:extLst>
              <a:ext uri="{FF2B5EF4-FFF2-40B4-BE49-F238E27FC236}">
                <a16:creationId xmlns:a16="http://schemas.microsoft.com/office/drawing/2014/main" id="{7A28E27C-8C1D-E538-3CCD-9BB965ABC5F9}"/>
              </a:ext>
            </a:extLst>
          </p:cNvPr>
          <p:cNvGrpSpPr/>
          <p:nvPr/>
        </p:nvGrpSpPr>
        <p:grpSpPr>
          <a:xfrm>
            <a:off x="7078703" y="5057212"/>
            <a:ext cx="705921" cy="705922"/>
            <a:chOff x="2491487" y="4990353"/>
            <a:chExt cx="672001" cy="672001"/>
          </a:xfrm>
        </p:grpSpPr>
        <p:pic>
          <p:nvPicPr>
            <p:cNvPr id="147" name="Picture 193">
              <a:extLst>
                <a:ext uri="{FF2B5EF4-FFF2-40B4-BE49-F238E27FC236}">
                  <a16:creationId xmlns:a16="http://schemas.microsoft.com/office/drawing/2014/main" id="{5B254F1B-B83D-2543-D0D9-4E4405E64CC5}"/>
                </a:ext>
              </a:extLst>
            </p:cNvPr>
            <p:cNvPicPr>
              <a:picLocks noChangeAspect="1"/>
            </p:cNvPicPr>
            <p:nvPr/>
          </p:nvPicPr>
          <p:blipFill>
            <a:blip r:embed="rId8"/>
            <a:stretch>
              <a:fillRect/>
            </a:stretch>
          </p:blipFill>
          <p:spPr>
            <a:xfrm>
              <a:off x="2491487" y="4990353"/>
              <a:ext cx="672001" cy="672001"/>
            </a:xfrm>
            <a:prstGeom prst="rect">
              <a:avLst/>
            </a:prstGeom>
          </p:spPr>
        </p:pic>
        <p:grpSp>
          <p:nvGrpSpPr>
            <p:cNvPr id="148" name="Group 194">
              <a:extLst>
                <a:ext uri="{FF2B5EF4-FFF2-40B4-BE49-F238E27FC236}">
                  <a16:creationId xmlns:a16="http://schemas.microsoft.com/office/drawing/2014/main" id="{38C9D90D-6B7C-FA00-C247-603FB067F904}"/>
                </a:ext>
              </a:extLst>
            </p:cNvPr>
            <p:cNvGrpSpPr/>
            <p:nvPr/>
          </p:nvGrpSpPr>
          <p:grpSpPr>
            <a:xfrm>
              <a:off x="2602536" y="5098772"/>
              <a:ext cx="540421" cy="488201"/>
              <a:chOff x="2602536" y="5098772"/>
              <a:chExt cx="540421" cy="488201"/>
            </a:xfrm>
          </p:grpSpPr>
          <p:sp>
            <p:nvSpPr>
              <p:cNvPr id="149" name="Oval 195">
                <a:extLst>
                  <a:ext uri="{FF2B5EF4-FFF2-40B4-BE49-F238E27FC236}">
                    <a16:creationId xmlns:a16="http://schemas.microsoft.com/office/drawing/2014/main" id="{DD97EB01-94C4-B216-E2DF-A736648F02F7}"/>
                  </a:ext>
                </a:extLst>
              </p:cNvPr>
              <p:cNvSpPr/>
              <p:nvPr/>
            </p:nvSpPr>
            <p:spPr bwMode="gray">
              <a:xfrm>
                <a:off x="2602536" y="5106262"/>
                <a:ext cx="465563" cy="465563"/>
              </a:xfrm>
              <a:prstGeom prst="ellipse">
                <a:avLst/>
              </a:prstGeom>
              <a:solidFill>
                <a:srgbClr val="0071BB"/>
              </a:solidFill>
              <a:ln w="9525">
                <a:solidFill>
                  <a:srgbClr val="0071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rial"/>
                  <a:ea typeface="+mn-ea"/>
                  <a:cs typeface="+mn-cs"/>
                </a:endParaRPr>
              </a:p>
            </p:txBody>
          </p:sp>
          <p:sp>
            <p:nvSpPr>
              <p:cNvPr id="151" name="TextBox 196">
                <a:extLst>
                  <a:ext uri="{FF2B5EF4-FFF2-40B4-BE49-F238E27FC236}">
                    <a16:creationId xmlns:a16="http://schemas.microsoft.com/office/drawing/2014/main" id="{36BD6C67-2FAF-1996-47A3-8D44213A1F8B}"/>
                  </a:ext>
                </a:extLst>
              </p:cNvPr>
              <p:cNvSpPr txBox="1"/>
              <p:nvPr/>
            </p:nvSpPr>
            <p:spPr bwMode="gray">
              <a:xfrm>
                <a:off x="2610193" y="5098772"/>
                <a:ext cx="532764" cy="488201"/>
              </a:xfrm>
              <a:prstGeom prst="rect">
                <a:avLst/>
              </a:prstGeom>
              <a:no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Proxima Nova Cond Light" panose="02000506030000020004" pitchFamily="50" charset="0"/>
                    <a:ea typeface="+mn-ea"/>
                    <a:cs typeface="+mn-cs"/>
                  </a:rPr>
                  <a:t>Internal UNHCR system</a:t>
                </a:r>
              </a:p>
            </p:txBody>
          </p:sp>
        </p:grpSp>
      </p:grpSp>
      <p:cxnSp>
        <p:nvCxnSpPr>
          <p:cNvPr id="57" name="Connector: Elbow 56">
            <a:extLst>
              <a:ext uri="{FF2B5EF4-FFF2-40B4-BE49-F238E27FC236}">
                <a16:creationId xmlns:a16="http://schemas.microsoft.com/office/drawing/2014/main" id="{B74EFEBF-A253-621B-C6BF-0B7D95552202}"/>
              </a:ext>
            </a:extLst>
          </p:cNvPr>
          <p:cNvCxnSpPr>
            <a:cxnSpLocks/>
            <a:endCxn id="129" idx="1"/>
          </p:cNvCxnSpPr>
          <p:nvPr/>
        </p:nvCxnSpPr>
        <p:spPr>
          <a:xfrm rot="16200000" flipH="1">
            <a:off x="2033855" y="4656684"/>
            <a:ext cx="293636" cy="277215"/>
          </a:xfrm>
          <a:prstGeom prst="bentConnector2">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9A04380C-FEAD-37FF-579A-D061AB4B2758}"/>
              </a:ext>
            </a:extLst>
          </p:cNvPr>
          <p:cNvSpPr/>
          <p:nvPr/>
        </p:nvSpPr>
        <p:spPr>
          <a:xfrm>
            <a:off x="6205295" y="1578712"/>
            <a:ext cx="2275828" cy="463844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26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6A7E674-9806-262A-65D1-7F9CAA3A8C2C}"/>
              </a:ext>
            </a:extLst>
          </p:cNvPr>
          <p:cNvSpPr>
            <a:spLocks noGrp="1"/>
          </p:cNvSpPr>
          <p:nvPr>
            <p:ph type="ftr" sz="quarter" idx="11"/>
          </p:nvPr>
        </p:nvSpPr>
        <p:spPr>
          <a:xfrm>
            <a:off x="838199" y="6356350"/>
            <a:ext cx="5110113"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8B8078"/>
                </a:solidFill>
                <a:latin typeface="Lato" panose="020F0502020204030203" pitchFamily="34" charset="77"/>
                <a:ea typeface="+mn-ea"/>
                <a:cs typeface="Oracle Sans"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8B8078"/>
              </a:solidFill>
              <a:effectLst/>
              <a:uLnTx/>
              <a:uFillTx/>
              <a:latin typeface="Lato" panose="020F0502020204030203" pitchFamily="34" charset="77"/>
              <a:ea typeface="+mn-ea"/>
            </a:endParaRPr>
          </a:p>
        </p:txBody>
      </p:sp>
      <p:sp>
        <p:nvSpPr>
          <p:cNvPr id="5" name="Espace réservé du numéro de diapositive 4">
            <a:extLst>
              <a:ext uri="{FF2B5EF4-FFF2-40B4-BE49-F238E27FC236}">
                <a16:creationId xmlns:a16="http://schemas.microsoft.com/office/drawing/2014/main" id="{4CCD35B4-FD47-32E1-1892-CCC9446E7978}"/>
              </a:ext>
            </a:extLst>
          </p:cNvPr>
          <p:cNvSpPr>
            <a:spLocks noGrp="1"/>
          </p:cNvSpPr>
          <p:nvPr>
            <p:ph type="sldNum" sz="quarter" idx="12"/>
          </p:nvPr>
        </p:nvSpPr>
        <p:spPr>
          <a:xfrm>
            <a:off x="451757" y="6356350"/>
            <a:ext cx="386443"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8B8078"/>
                </a:solidFill>
                <a:latin typeface="Lato" panose="020F0502020204030203" pitchFamily="34" charset="77"/>
                <a:ea typeface="+mn-ea"/>
                <a:cs typeface="Oracle Sans"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CE63E89-9241-4929-8B02-A6D26932CC2E}" type="slidenum">
              <a:rPr lang="en-GB" smtClean="0"/>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900" b="0" i="0" u="none" strike="noStrike" kern="1200" cap="none" spc="0" normalizeH="0" baseline="0" noProof="0">
              <a:ln>
                <a:noFill/>
              </a:ln>
              <a:solidFill>
                <a:srgbClr val="8B8078"/>
              </a:solidFill>
              <a:effectLst/>
              <a:uLnTx/>
              <a:uFillTx/>
              <a:latin typeface="Lato" panose="020F0502020204030203" pitchFamily="34" charset="77"/>
              <a:ea typeface="+mn-ea"/>
            </a:endParaRPr>
          </a:p>
        </p:txBody>
      </p:sp>
      <p:sp>
        <p:nvSpPr>
          <p:cNvPr id="7" name="Rettangolo 4">
            <a:extLst>
              <a:ext uri="{FF2B5EF4-FFF2-40B4-BE49-F238E27FC236}">
                <a16:creationId xmlns:a16="http://schemas.microsoft.com/office/drawing/2014/main" id="{E190A485-1A9C-4D3F-99B0-A71503F97139}"/>
              </a:ext>
            </a:extLst>
          </p:cNvPr>
          <p:cNvSpPr/>
          <p:nvPr/>
        </p:nvSpPr>
        <p:spPr bwMode="gray">
          <a:xfrm>
            <a:off x="0" y="6357902"/>
            <a:ext cx="12192000" cy="500098"/>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8" name="Picture 7" descr="A black and white logo&#10;&#10;Description automatically generated">
            <a:extLst>
              <a:ext uri="{FF2B5EF4-FFF2-40B4-BE49-F238E27FC236}">
                <a16:creationId xmlns:a16="http://schemas.microsoft.com/office/drawing/2014/main" id="{B44E9EF7-AADD-0957-A811-A087D0318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2" name="Title 13">
            <a:extLst>
              <a:ext uri="{FF2B5EF4-FFF2-40B4-BE49-F238E27FC236}">
                <a16:creationId xmlns:a16="http://schemas.microsoft.com/office/drawing/2014/main" id="{8FA7B276-B25D-1111-7920-169A9D26B9B3}"/>
              </a:ext>
            </a:extLst>
          </p:cNvPr>
          <p:cNvSpPr>
            <a:spLocks noGrp="1"/>
          </p:cNvSpPr>
          <p:nvPr>
            <p:ph type="title"/>
          </p:nvPr>
        </p:nvSpPr>
        <p:spPr>
          <a:xfrm>
            <a:off x="489081" y="551541"/>
            <a:ext cx="10325658" cy="836448"/>
          </a:xfrm>
        </p:spPr>
        <p:txBody>
          <a:bodyPr/>
          <a:lstStyle/>
          <a:p>
            <a:r>
              <a:rPr lang="en-US" sz="2500" b="1">
                <a:solidFill>
                  <a:srgbClr val="0072BC"/>
                </a:solidFill>
                <a:latin typeface="Proxima Nova"/>
              </a:rPr>
              <a:t>A quick look in Aconex to ensure we know what we mean by PMC03 (long and short)...</a:t>
            </a:r>
            <a:endParaRPr lang="en-US" sz="2500">
              <a:latin typeface="Proxima Nova"/>
            </a:endParaRPr>
          </a:p>
        </p:txBody>
      </p:sp>
      <p:pic>
        <p:nvPicPr>
          <p:cNvPr id="6" name="Picture 5">
            <a:extLst>
              <a:ext uri="{FF2B5EF4-FFF2-40B4-BE49-F238E27FC236}">
                <a16:creationId xmlns:a16="http://schemas.microsoft.com/office/drawing/2014/main" id="{FA8B0399-BF9E-606B-DCBE-8DD826415AC3}"/>
              </a:ext>
            </a:extLst>
          </p:cNvPr>
          <p:cNvPicPr>
            <a:picLocks noChangeAspect="1"/>
          </p:cNvPicPr>
          <p:nvPr/>
        </p:nvPicPr>
        <p:blipFill>
          <a:blip r:embed="rId4">
            <a:extLst>
              <a:ext uri="{28A0092B-C50C-407E-A947-70E740481C1C}">
                <a14:useLocalDpi xmlns:a14="http://schemas.microsoft.com/office/drawing/2010/main" val="0"/>
              </a:ext>
            </a:extLst>
          </a:blip>
          <a:srcRect l="28" r="28"/>
          <a:stretch/>
        </p:blipFill>
        <p:spPr>
          <a:xfrm>
            <a:off x="0" y="1744824"/>
            <a:ext cx="12192000" cy="4669891"/>
          </a:xfrm>
          <a:prstGeom prst="rect">
            <a:avLst/>
          </a:prstGeom>
        </p:spPr>
      </p:pic>
      <p:sp>
        <p:nvSpPr>
          <p:cNvPr id="3" name="TextBox 2">
            <a:extLst>
              <a:ext uri="{FF2B5EF4-FFF2-40B4-BE49-F238E27FC236}">
                <a16:creationId xmlns:a16="http://schemas.microsoft.com/office/drawing/2014/main" id="{BFC12A01-E0F5-C8F3-8BD3-420229B94A80}"/>
              </a:ext>
            </a:extLst>
          </p:cNvPr>
          <p:cNvSpPr txBox="1"/>
          <p:nvPr/>
        </p:nvSpPr>
        <p:spPr>
          <a:xfrm>
            <a:off x="6330805" y="3410855"/>
            <a:ext cx="3756778" cy="1323439"/>
          </a:xfrm>
          <a:prstGeom prst="rect">
            <a:avLst/>
          </a:prstGeom>
          <a:solidFill>
            <a:schemeClr val="bg1"/>
          </a:solidFill>
          <a:ln w="19050">
            <a:solidFill>
              <a:srgbClr val="EF4A60"/>
            </a:solidFill>
          </a:ln>
        </p:spPr>
        <p:txBody>
          <a:bodyPr wrap="square" rtlCol="0">
            <a:spAutoFit/>
          </a:bodyPr>
          <a:lstStyle/>
          <a:p>
            <a:r>
              <a:rPr lang="en-US" sz="1600"/>
              <a:t>Title = PMC03 short or PMC03 long + sequence number + for + partnership agreement number. </a:t>
            </a:r>
          </a:p>
          <a:p>
            <a:endParaRPr lang="en-US" sz="1600"/>
          </a:p>
          <a:p>
            <a:r>
              <a:rPr lang="en-US" sz="1600"/>
              <a:t>e.g. </a:t>
            </a:r>
            <a:r>
              <a:rPr lang="en-US" sz="1600" i="1"/>
              <a:t>PMC03 long 01 for 32073Y23P184048</a:t>
            </a:r>
            <a:endParaRPr lang="en-US" sz="1600"/>
          </a:p>
        </p:txBody>
      </p:sp>
      <p:sp>
        <p:nvSpPr>
          <p:cNvPr id="9" name="Rectangle 8">
            <a:extLst>
              <a:ext uri="{FF2B5EF4-FFF2-40B4-BE49-F238E27FC236}">
                <a16:creationId xmlns:a16="http://schemas.microsoft.com/office/drawing/2014/main" id="{B151C958-55C0-4A05-A6F0-A63FADB472DD}"/>
              </a:ext>
            </a:extLst>
          </p:cNvPr>
          <p:cNvSpPr/>
          <p:nvPr/>
        </p:nvSpPr>
        <p:spPr>
          <a:xfrm>
            <a:off x="110102" y="3840440"/>
            <a:ext cx="1883275" cy="807396"/>
          </a:xfrm>
          <a:prstGeom prst="rect">
            <a:avLst/>
          </a:prstGeom>
          <a:noFill/>
          <a:ln w="19050">
            <a:solidFill>
              <a:srgbClr val="EF4A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1CBEE619-03E3-7236-A0F0-59B6FB0F1473}"/>
              </a:ext>
            </a:extLst>
          </p:cNvPr>
          <p:cNvCxnSpPr>
            <a:stCxn id="9" idx="3"/>
            <a:endCxn id="3" idx="1"/>
          </p:cNvCxnSpPr>
          <p:nvPr/>
        </p:nvCxnSpPr>
        <p:spPr>
          <a:xfrm flipV="1">
            <a:off x="1993377" y="4072575"/>
            <a:ext cx="4337428" cy="171563"/>
          </a:xfrm>
          <a:prstGeom prst="line">
            <a:avLst/>
          </a:prstGeom>
          <a:ln>
            <a:solidFill>
              <a:srgbClr val="EF4A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56572" y="-351971"/>
            <a:ext cx="12306300" cy="7209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3"/>
          <a:stretch>
            <a:fillRect/>
          </a:stretch>
        </p:blipFill>
        <p:spPr>
          <a:xfrm>
            <a:off x="313425" y="421916"/>
            <a:ext cx="2463642" cy="593025"/>
          </a:xfrm>
          <a:prstGeom prst="rect">
            <a:avLst/>
          </a:prstGeom>
        </p:spPr>
      </p:pic>
      <p:sp>
        <p:nvSpPr>
          <p:cNvPr id="8" name="Title 1">
            <a:extLst>
              <a:ext uri="{FF2B5EF4-FFF2-40B4-BE49-F238E27FC236}">
                <a16:creationId xmlns:a16="http://schemas.microsoft.com/office/drawing/2014/main" id="{9CFB54FF-1FF1-A941-96D2-A3A3274506C1}"/>
              </a:ext>
            </a:extLst>
          </p:cNvPr>
          <p:cNvSpPr txBox="1">
            <a:spLocks/>
          </p:cNvSpPr>
          <p:nvPr/>
        </p:nvSpPr>
        <p:spPr>
          <a:xfrm>
            <a:off x="518912" y="2324686"/>
            <a:ext cx="11592968" cy="1338941"/>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a:endParaRPr>
          </a:p>
          <a:p>
            <a:pPr>
              <a:lnSpc>
                <a:spcPct val="120000"/>
              </a:lnSpc>
            </a:pPr>
            <a:r>
              <a:rPr lang="en-US" sz="3200" b="1" spc="300">
                <a:solidFill>
                  <a:srgbClr val="FFFF00"/>
                </a:solidFill>
                <a:latin typeface="Proxima Nova Extrabold"/>
              </a:rPr>
              <a:t>Verification – system demo</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571500" y="3672373"/>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F117913B-5632-BF4D-B95B-51FE54E39F61}"/>
              </a:ext>
            </a:extLst>
          </p:cNvPr>
          <p:cNvSpPr/>
          <p:nvPr/>
        </p:nvSpPr>
        <p:spPr bwMode="gray">
          <a:xfrm>
            <a:off x="11602910" y="705410"/>
            <a:ext cx="275665" cy="275665"/>
          </a:xfrm>
          <a:prstGeom prst="ellipse">
            <a:avLst/>
          </a:prstGeom>
          <a:solidFill>
            <a:srgbClr val="FBEF3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88143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56572" y="-351971"/>
            <a:ext cx="12306300" cy="7209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3"/>
          <a:stretch>
            <a:fillRect/>
          </a:stretch>
        </p:blipFill>
        <p:spPr>
          <a:xfrm>
            <a:off x="313425" y="421916"/>
            <a:ext cx="2463642" cy="593025"/>
          </a:xfrm>
          <a:prstGeom prst="rect">
            <a:avLst/>
          </a:prstGeom>
        </p:spPr>
      </p:pic>
      <p:sp>
        <p:nvSpPr>
          <p:cNvPr id="8" name="Title 1">
            <a:extLst>
              <a:ext uri="{FF2B5EF4-FFF2-40B4-BE49-F238E27FC236}">
                <a16:creationId xmlns:a16="http://schemas.microsoft.com/office/drawing/2014/main" id="{9CFB54FF-1FF1-A941-96D2-A3A3274506C1}"/>
              </a:ext>
            </a:extLst>
          </p:cNvPr>
          <p:cNvSpPr txBox="1">
            <a:spLocks/>
          </p:cNvSpPr>
          <p:nvPr/>
        </p:nvSpPr>
        <p:spPr>
          <a:xfrm>
            <a:off x="491850" y="1746927"/>
            <a:ext cx="11592968" cy="2030235"/>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a:endParaRPr>
          </a:p>
          <a:p>
            <a:pPr>
              <a:lnSpc>
                <a:spcPct val="120000"/>
              </a:lnSpc>
            </a:pPr>
            <a:r>
              <a:rPr lang="en-US" sz="3200" b="1" spc="300">
                <a:solidFill>
                  <a:schemeClr val="bg1"/>
                </a:solidFill>
                <a:latin typeface="Proxima Nova Extrabold"/>
              </a:rPr>
              <a:t>Phase 3</a:t>
            </a:r>
          </a:p>
          <a:p>
            <a:pPr>
              <a:lnSpc>
                <a:spcPct val="120000"/>
              </a:lnSpc>
            </a:pPr>
            <a:r>
              <a:rPr lang="en-US" sz="3200" b="1" spc="300">
                <a:solidFill>
                  <a:schemeClr val="bg1"/>
                </a:solidFill>
                <a:latin typeface="Proxima Nova Extrabold"/>
              </a:rPr>
              <a:t>Project Amendments</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571500" y="3681704"/>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F117913B-5632-BF4D-B95B-51FE54E39F61}"/>
              </a:ext>
            </a:extLst>
          </p:cNvPr>
          <p:cNvSpPr/>
          <p:nvPr/>
        </p:nvSpPr>
        <p:spPr bwMode="gray">
          <a:xfrm>
            <a:off x="11602910" y="705410"/>
            <a:ext cx="275665" cy="275665"/>
          </a:xfrm>
          <a:prstGeom prst="ellipse">
            <a:avLst/>
          </a:prstGeom>
          <a:solidFill>
            <a:srgbClr val="FBEF3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38976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Calibri" panose="020F0502020204030204"/>
              <a:ea typeface="+mn-ea"/>
              <a:cs typeface="+mn-cs"/>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1026" name="Picture 2">
            <a:extLst>
              <a:ext uri="{FF2B5EF4-FFF2-40B4-BE49-F238E27FC236}">
                <a16:creationId xmlns:a16="http://schemas.microsoft.com/office/drawing/2014/main" id="{B92373D0-EA99-D22D-8A3A-495638727F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14" t="-1105" r="26781" b="12690"/>
          <a:stretch/>
        </p:blipFill>
        <p:spPr bwMode="auto">
          <a:xfrm>
            <a:off x="5266356" y="1571786"/>
            <a:ext cx="6925643" cy="47437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1F87494-1FCA-8E95-A13D-7A61B436B046}"/>
              </a:ext>
            </a:extLst>
          </p:cNvPr>
          <p:cNvSpPr/>
          <p:nvPr/>
        </p:nvSpPr>
        <p:spPr>
          <a:xfrm>
            <a:off x="0" y="999811"/>
            <a:ext cx="11801789" cy="5365316"/>
          </a:xfrm>
          <a:prstGeom prst="rect">
            <a:avLst/>
          </a:prstGeom>
          <a:gradFill flip="none" rotWithShape="1">
            <a:gsLst>
              <a:gs pos="0">
                <a:schemeClr val="bg1"/>
              </a:gs>
              <a:gs pos="69000">
                <a:srgbClr val="FFFFFF">
                  <a:alpha val="50000"/>
                </a:srgbClr>
              </a:gs>
              <a:gs pos="6000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98CB2B76-9CED-F09E-0F9A-0437F8DF3840}"/>
              </a:ext>
            </a:extLst>
          </p:cNvPr>
          <p:cNvSpPr txBox="1"/>
          <p:nvPr/>
        </p:nvSpPr>
        <p:spPr>
          <a:xfrm>
            <a:off x="571499" y="1880526"/>
            <a:ext cx="5971105" cy="3346429"/>
          </a:xfrm>
          <a:prstGeom prst="rect">
            <a:avLst/>
          </a:prstGeom>
          <a:noFill/>
        </p:spPr>
        <p:txBody>
          <a:bodyPr wrap="square" lIns="91440" tIns="45720" rIns="91440" bIns="45720" anchor="t">
            <a:spAutoFit/>
          </a:bodyPr>
          <a:lstStyle/>
          <a:p>
            <a:pPr>
              <a:lnSpc>
                <a:spcPct val="150000"/>
              </a:lnSpc>
              <a:spcBef>
                <a:spcPts val="0"/>
              </a:spcBef>
              <a:buClr>
                <a:schemeClr val="accent1"/>
              </a:buClr>
            </a:pPr>
            <a:r>
              <a:rPr lang="en-US" sz="2400" dirty="0">
                <a:effectLst/>
                <a:latin typeface="Proxima Nova"/>
                <a:ea typeface="Arial" panose="020B0604020202020204" pitchFamily="34" charset="0"/>
              </a:rPr>
              <a:t>Implementation reviews provide evidence for project adjustments and inform priorities for the upcoming year. </a:t>
            </a:r>
          </a:p>
          <a:p>
            <a:pPr>
              <a:lnSpc>
                <a:spcPct val="150000"/>
              </a:lnSpc>
              <a:spcBef>
                <a:spcPts val="0"/>
              </a:spcBef>
              <a:buClr>
                <a:schemeClr val="accent1"/>
              </a:buClr>
            </a:pPr>
            <a:r>
              <a:rPr lang="en-US" sz="2400" dirty="0">
                <a:effectLst/>
                <a:latin typeface="Proxima Nova"/>
                <a:ea typeface="Arial" panose="020B0604020202020204" pitchFamily="34" charset="0"/>
              </a:rPr>
              <a:t>This may include reprioritizing results and resources, partnerships, or exploring implementation changes.</a:t>
            </a:r>
            <a:endParaRPr lang="en-GB" sz="2400" dirty="0">
              <a:effectLst/>
              <a:latin typeface="Proxima Nova"/>
              <a:ea typeface="Arial" panose="020B0604020202020204" pitchFamily="34" charset="0"/>
            </a:endParaRPr>
          </a:p>
        </p:txBody>
      </p:sp>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97545" y="301513"/>
            <a:ext cx="11043145" cy="926393"/>
          </a:xfrm>
        </p:spPr>
        <p:txBody>
          <a:bodyPr/>
          <a:lstStyle/>
          <a:p>
            <a:r>
              <a:rPr lang="en-US" sz="3200" b="1" spc="300" dirty="0">
                <a:solidFill>
                  <a:srgbClr val="0072BC"/>
                </a:solidFill>
                <a:latin typeface="Proxima Nova" panose="02000506030000020004" pitchFamily="50" charset="0"/>
                <a:ea typeface="+mn-ea"/>
                <a:cs typeface="+mn-cs"/>
              </a:rPr>
              <a:t>Adjustments to projects</a:t>
            </a:r>
          </a:p>
        </p:txBody>
      </p:sp>
    </p:spTree>
    <p:extLst>
      <p:ext uri="{BB962C8B-B14F-4D97-AF65-F5344CB8AC3E}">
        <p14:creationId xmlns:p14="http://schemas.microsoft.com/office/powerpoint/2010/main" val="4181083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88216" y="335898"/>
            <a:ext cx="10515600" cy="889956"/>
          </a:xfrm>
        </p:spPr>
        <p:txBody>
          <a:bodyPr/>
          <a:lstStyle/>
          <a:p>
            <a:r>
              <a:rPr lang="en-US" sz="3200" b="1" spc="300">
                <a:solidFill>
                  <a:srgbClr val="0072BC"/>
                </a:solidFill>
                <a:latin typeface="Proxima Nova"/>
              </a:rPr>
              <a:t>Project Workplan Variations</a:t>
            </a:r>
            <a:endParaRPr lang="en-US" sz="3200">
              <a:latin typeface="Proxima Nova"/>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71500" y="1402313"/>
            <a:ext cx="7867651" cy="4927300"/>
          </a:xfrm>
        </p:spPr>
        <p:txBody>
          <a:bodyPr>
            <a:normAutofit fontScale="92500"/>
          </a:bodyPr>
          <a:lstStyle/>
          <a:p>
            <a:pPr>
              <a:buClr>
                <a:srgbClr val="99C7E4"/>
              </a:buClr>
              <a:buFont typeface="Wingdings" panose="05000000000000000000" pitchFamily="2" charset="2"/>
              <a:buChar char="§"/>
            </a:pPr>
            <a:r>
              <a:rPr lang="en-US" sz="2400" b="0" i="0">
                <a:solidFill>
                  <a:srgbClr val="252525"/>
                </a:solidFill>
                <a:effectLst/>
                <a:latin typeface="Proxima Nova"/>
              </a:rPr>
              <a:t>All administrative details surrounding the partner including a change in name or bank account are under </a:t>
            </a:r>
            <a:r>
              <a:rPr lang="en-US" sz="2400">
                <a:solidFill>
                  <a:srgbClr val="252525"/>
                </a:solidFill>
                <a:latin typeface="Proxima Nova"/>
              </a:rPr>
              <a:t>UNHCR’s </a:t>
            </a:r>
            <a:r>
              <a:rPr lang="en-US" sz="2400" b="1" i="0">
                <a:solidFill>
                  <a:srgbClr val="252525"/>
                </a:solidFill>
                <a:effectLst/>
                <a:latin typeface="Proxima Nova"/>
              </a:rPr>
              <a:t>Cloud ERP </a:t>
            </a:r>
            <a:r>
              <a:rPr lang="en-US" sz="2400" b="0" i="0">
                <a:solidFill>
                  <a:srgbClr val="252525"/>
                </a:solidFill>
                <a:effectLst/>
                <a:latin typeface="Proxima Nova"/>
              </a:rPr>
              <a:t>supplier information.</a:t>
            </a:r>
            <a:br>
              <a:rPr lang="en-US" sz="2400" b="0" i="0">
                <a:effectLst/>
                <a:latin typeface="Proxima Nova"/>
              </a:rPr>
            </a:br>
            <a:r>
              <a:rPr lang="en-US" sz="2400">
                <a:solidFill>
                  <a:srgbClr val="252525"/>
                </a:solidFill>
                <a:latin typeface="Proxima Nova"/>
              </a:rPr>
              <a:t> </a:t>
            </a:r>
            <a:endParaRPr lang="en-US" sz="2400" b="0" i="0">
              <a:solidFill>
                <a:srgbClr val="252525"/>
              </a:solidFill>
              <a:effectLst/>
              <a:latin typeface="Proxima Nova"/>
            </a:endParaRPr>
          </a:p>
          <a:p>
            <a:pPr algn="l">
              <a:buClr>
                <a:srgbClr val="99C7E4"/>
              </a:buClr>
              <a:buFont typeface="Wingdings" panose="05000000000000000000" pitchFamily="2" charset="2"/>
              <a:buChar char="§"/>
            </a:pPr>
            <a:r>
              <a:rPr lang="en-US" sz="2400" b="0" i="0">
                <a:solidFill>
                  <a:srgbClr val="252525"/>
                </a:solidFill>
                <a:effectLst/>
                <a:latin typeface="Proxima Nova"/>
              </a:rPr>
              <a:t>When such a change is required, the partner updates the Cloud ERP registration form, which is then reviewed by UNHCR.</a:t>
            </a:r>
            <a:br>
              <a:rPr lang="en-US" sz="2400" b="0" i="0">
                <a:effectLst/>
                <a:latin typeface="Proxima Nova"/>
              </a:rPr>
            </a:br>
            <a:endParaRPr lang="en-US" sz="2400" b="0" i="0">
              <a:solidFill>
                <a:srgbClr val="252525"/>
              </a:solidFill>
              <a:effectLst/>
              <a:latin typeface="Proxima Nova"/>
            </a:endParaRPr>
          </a:p>
          <a:p>
            <a:pPr>
              <a:buClr>
                <a:srgbClr val="99C7E4"/>
              </a:buClr>
              <a:buFont typeface="Wingdings" panose="05000000000000000000" pitchFamily="2" charset="2"/>
              <a:buChar char="§"/>
            </a:pPr>
            <a:r>
              <a:rPr lang="en-US" sz="2400" b="0" i="0">
                <a:solidFill>
                  <a:srgbClr val="252525"/>
                </a:solidFill>
                <a:effectLst/>
                <a:latin typeface="Proxima Nova"/>
              </a:rPr>
              <a:t>The partner fills out the “</a:t>
            </a:r>
            <a:r>
              <a:rPr lang="en-US" sz="2400" b="1" i="0">
                <a:solidFill>
                  <a:srgbClr val="252525"/>
                </a:solidFill>
                <a:effectLst/>
                <a:latin typeface="Proxima Nova"/>
              </a:rPr>
              <a:t>proposed reallocation or variation</a:t>
            </a:r>
            <a:r>
              <a:rPr lang="en-US" sz="2400" b="0" i="0">
                <a:solidFill>
                  <a:srgbClr val="252525"/>
                </a:solidFill>
                <a:effectLst/>
                <a:latin typeface="Proxima Nova"/>
              </a:rPr>
              <a:t>” column in the </a:t>
            </a:r>
            <a:r>
              <a:rPr lang="en-US" sz="2400" b="1" i="0">
                <a:solidFill>
                  <a:srgbClr val="252525"/>
                </a:solidFill>
                <a:effectLst/>
                <a:latin typeface="Proxima Nova"/>
              </a:rPr>
              <a:t>PFR</a:t>
            </a:r>
            <a:r>
              <a:rPr lang="en-US" sz="2400" b="0" i="0">
                <a:solidFill>
                  <a:srgbClr val="252525"/>
                </a:solidFill>
                <a:effectLst/>
                <a:latin typeface="Proxima Nova"/>
              </a:rPr>
              <a:t> to make discretionary transfers between accounts and outputs to allow expenditure to be recorded against a new account code not in the original financial plan - without a formal amendment to the project workplan. This flexibility is subject to any earmarking conditions specified in the project workplan.</a:t>
            </a:r>
          </a:p>
        </p:txBody>
      </p:sp>
      <p:pic>
        <p:nvPicPr>
          <p:cNvPr id="4" name="Picture 3" descr="A blue line with a dotted line and arrow&#10;&#10;Description automatically generated with medium confidence">
            <a:extLst>
              <a:ext uri="{FF2B5EF4-FFF2-40B4-BE49-F238E27FC236}">
                <a16:creationId xmlns:a16="http://schemas.microsoft.com/office/drawing/2014/main" id="{CA167817-33A5-D4D8-3936-1741E841E5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5245" y="2035593"/>
            <a:ext cx="2971428" cy="2971428"/>
          </a:xfrm>
          <a:prstGeom prst="rect">
            <a:avLst/>
          </a:prstGeom>
        </p:spPr>
      </p:pic>
    </p:spTree>
    <p:extLst>
      <p:ext uri="{BB962C8B-B14F-4D97-AF65-F5344CB8AC3E}">
        <p14:creationId xmlns:p14="http://schemas.microsoft.com/office/powerpoint/2010/main" val="558996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5" name="Title 13">
            <a:extLst>
              <a:ext uri="{FF2B5EF4-FFF2-40B4-BE49-F238E27FC236}">
                <a16:creationId xmlns:a16="http://schemas.microsoft.com/office/drawing/2014/main" id="{2CAB9FDE-71A8-3EA6-D2F2-3A3D224D3E7D}"/>
              </a:ext>
            </a:extLst>
          </p:cNvPr>
          <p:cNvSpPr>
            <a:spLocks noGrp="1"/>
          </p:cNvSpPr>
          <p:nvPr>
            <p:ph type="title"/>
          </p:nvPr>
        </p:nvSpPr>
        <p:spPr>
          <a:xfrm>
            <a:off x="488216" y="335898"/>
            <a:ext cx="10515600" cy="889956"/>
          </a:xfrm>
        </p:spPr>
        <p:txBody>
          <a:bodyPr/>
          <a:lstStyle/>
          <a:p>
            <a:r>
              <a:rPr lang="en-US" sz="3200" b="1" spc="300">
                <a:solidFill>
                  <a:srgbClr val="0072BC"/>
                </a:solidFill>
                <a:latin typeface="Proxima Nova"/>
              </a:rPr>
              <a:t>Project Workplan Amendment</a:t>
            </a:r>
            <a:endParaRPr lang="en-US" sz="3200">
              <a:latin typeface="Proxima Nova"/>
            </a:endParaRPr>
          </a:p>
        </p:txBody>
      </p:sp>
      <p:sp>
        <p:nvSpPr>
          <p:cNvPr id="6" name="Content Placeholder 22">
            <a:extLst>
              <a:ext uri="{FF2B5EF4-FFF2-40B4-BE49-F238E27FC236}">
                <a16:creationId xmlns:a16="http://schemas.microsoft.com/office/drawing/2014/main" id="{7EBE022F-A9A6-629F-C14C-DA8FCEFFA323}"/>
              </a:ext>
            </a:extLst>
          </p:cNvPr>
          <p:cNvSpPr>
            <a:spLocks noGrp="1"/>
          </p:cNvSpPr>
          <p:nvPr>
            <p:ph idx="1"/>
          </p:nvPr>
        </p:nvSpPr>
        <p:spPr>
          <a:xfrm>
            <a:off x="532226" y="1281351"/>
            <a:ext cx="7907637" cy="3417785"/>
          </a:xfrm>
        </p:spPr>
        <p:txBody>
          <a:bodyPr>
            <a:normAutofit lnSpcReduction="10000"/>
          </a:bodyPr>
          <a:lstStyle/>
          <a:p>
            <a:pPr algn="l">
              <a:spcAft>
                <a:spcPts val="1200"/>
              </a:spcAft>
              <a:buClr>
                <a:srgbClr val="99C7E4"/>
              </a:buClr>
              <a:buFont typeface="Wingdings" panose="05000000000000000000" pitchFamily="2" charset="2"/>
              <a:buChar char="§"/>
            </a:pPr>
            <a:r>
              <a:rPr lang="en-US" sz="1800" b="0" i="0" dirty="0">
                <a:solidFill>
                  <a:srgbClr val="252525"/>
                </a:solidFill>
                <a:effectLst/>
                <a:latin typeface="Proxima Nova"/>
              </a:rPr>
              <a:t>A project workplan amendment is required when there is a change in the scope of project. This includes:</a:t>
            </a:r>
          </a:p>
          <a:p>
            <a:pPr lvl="1">
              <a:spcAft>
                <a:spcPts val="1200"/>
              </a:spcAft>
              <a:buClr>
                <a:srgbClr val="99C7E4"/>
              </a:buClr>
              <a:buFont typeface="Courier New" panose="02070309020205020404" pitchFamily="49" charset="0"/>
              <a:buChar char="o"/>
            </a:pPr>
            <a:r>
              <a:rPr lang="en-US" sz="1800" b="0" i="0" dirty="0">
                <a:solidFill>
                  <a:srgbClr val="252525"/>
                </a:solidFill>
                <a:effectLst/>
                <a:latin typeface="Proxima Nova"/>
              </a:rPr>
              <a:t>Adding or deducting an output and/or indicator(s);</a:t>
            </a:r>
          </a:p>
          <a:p>
            <a:pPr lvl="1">
              <a:spcAft>
                <a:spcPts val="1200"/>
              </a:spcAft>
              <a:buClr>
                <a:srgbClr val="99C7E4"/>
              </a:buClr>
              <a:buFont typeface="Courier New" panose="02070309020205020404" pitchFamily="49" charset="0"/>
              <a:buChar char="o"/>
            </a:pPr>
            <a:r>
              <a:rPr lang="en-US" sz="1800" b="0" i="0" dirty="0">
                <a:solidFill>
                  <a:srgbClr val="252525"/>
                </a:solidFill>
                <a:effectLst/>
                <a:latin typeface="Proxima Nova"/>
              </a:rPr>
              <a:t>Increasing or decreasing the overall total budget under the financial plan;</a:t>
            </a:r>
          </a:p>
          <a:p>
            <a:pPr lvl="1">
              <a:spcAft>
                <a:spcPts val="1200"/>
              </a:spcAft>
              <a:buClr>
                <a:srgbClr val="99C7E4"/>
              </a:buClr>
              <a:buFont typeface="Courier New" panose="02070309020205020404" pitchFamily="49" charset="0"/>
              <a:buChar char="o"/>
            </a:pPr>
            <a:r>
              <a:rPr lang="en-US" sz="1800" b="0" i="0" dirty="0">
                <a:solidFill>
                  <a:srgbClr val="252525"/>
                </a:solidFill>
                <a:effectLst/>
                <a:latin typeface="Proxima Nova"/>
              </a:rPr>
              <a:t>Changing the project implementation end date;</a:t>
            </a:r>
          </a:p>
          <a:p>
            <a:pPr lvl="1">
              <a:spcAft>
                <a:spcPts val="1200"/>
              </a:spcAft>
              <a:buClr>
                <a:srgbClr val="99C7E4"/>
              </a:buClr>
              <a:buFont typeface="Courier New" panose="02070309020205020404" pitchFamily="49" charset="0"/>
              <a:buChar char="o"/>
            </a:pPr>
            <a:r>
              <a:rPr lang="en-US" sz="1800" b="0" i="0" dirty="0">
                <a:solidFill>
                  <a:srgbClr val="252525"/>
                </a:solidFill>
                <a:effectLst/>
                <a:latin typeface="Proxima Nova"/>
              </a:rPr>
              <a:t>Modifications of the financial plan when surpassing the flexibility applied at output level in the project workplan contract terms (30 – 50%); and/or</a:t>
            </a:r>
          </a:p>
          <a:p>
            <a:pPr lvl="1">
              <a:spcAft>
                <a:spcPts val="1200"/>
              </a:spcAft>
              <a:buClr>
                <a:srgbClr val="99C7E4"/>
              </a:buClr>
              <a:buFont typeface="Courier New" panose="02070309020205020404" pitchFamily="49" charset="0"/>
              <a:buChar char="o"/>
            </a:pPr>
            <a:r>
              <a:rPr lang="en-US" sz="1800" b="0" i="0" dirty="0">
                <a:solidFill>
                  <a:srgbClr val="252525"/>
                </a:solidFill>
                <a:effectLst/>
                <a:latin typeface="Proxima Nova"/>
              </a:rPr>
              <a:t>Loaning a UNHCR asset to a partner under right of use.</a:t>
            </a:r>
          </a:p>
        </p:txBody>
      </p:sp>
      <p:pic>
        <p:nvPicPr>
          <p:cNvPr id="7" name="Picture 6">
            <a:extLst>
              <a:ext uri="{FF2B5EF4-FFF2-40B4-BE49-F238E27FC236}">
                <a16:creationId xmlns:a16="http://schemas.microsoft.com/office/drawing/2014/main" id="{06F60DD1-EB8E-80AA-8F84-E19BDCE887A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88219" y="1331841"/>
            <a:ext cx="2971428" cy="2971428"/>
          </a:xfrm>
          <a:prstGeom prst="rect">
            <a:avLst/>
          </a:prstGeom>
        </p:spPr>
      </p:pic>
      <p:sp>
        <p:nvSpPr>
          <p:cNvPr id="3" name="ZoneTexte 2">
            <a:extLst>
              <a:ext uri="{FF2B5EF4-FFF2-40B4-BE49-F238E27FC236}">
                <a16:creationId xmlns:a16="http://schemas.microsoft.com/office/drawing/2014/main" id="{29E12140-D6FD-37F6-DA31-E6E3A76EFFF1}"/>
              </a:ext>
            </a:extLst>
          </p:cNvPr>
          <p:cNvSpPr txBox="1"/>
          <p:nvPr/>
        </p:nvSpPr>
        <p:spPr>
          <a:xfrm>
            <a:off x="678674" y="5114984"/>
            <a:ext cx="10834651" cy="923330"/>
          </a:xfrm>
          <a:prstGeom prst="rect">
            <a:avLst/>
          </a:prstGeom>
          <a:solidFill>
            <a:srgbClr val="E7F2F9"/>
          </a:solidFill>
        </p:spPr>
        <p:txBody>
          <a:bodyPr wrap="square" rtlCol="0">
            <a:spAutoFit/>
          </a:bodyPr>
          <a:lstStyle/>
          <a:p>
            <a:r>
              <a:rPr lang="en-US" dirty="0"/>
              <a:t>No new project workplan may be created and signed after </a:t>
            </a:r>
            <a:r>
              <a:rPr lang="en-US" b="1" dirty="0">
                <a:solidFill>
                  <a:srgbClr val="0072BC"/>
                </a:solidFill>
              </a:rPr>
              <a:t>30 November </a:t>
            </a:r>
            <a:r>
              <a:rPr lang="en-US" dirty="0"/>
              <a:t>of each year. Amendments to existing agreements with changes in the financial plans are completed as soon as possible, but </a:t>
            </a:r>
            <a:r>
              <a:rPr lang="en-US" b="1" dirty="0">
                <a:solidFill>
                  <a:srgbClr val="0072BC"/>
                </a:solidFill>
              </a:rPr>
              <a:t>not later than 15 December </a:t>
            </a:r>
            <a:r>
              <a:rPr lang="en-US" dirty="0"/>
              <a:t>of each year.</a:t>
            </a:r>
            <a:endParaRPr lang="en-GB" dirty="0"/>
          </a:p>
        </p:txBody>
      </p:sp>
    </p:spTree>
    <p:extLst>
      <p:ext uri="{BB962C8B-B14F-4D97-AF65-F5344CB8AC3E}">
        <p14:creationId xmlns:p14="http://schemas.microsoft.com/office/powerpoint/2010/main" val="3177121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5" name="Title 13">
            <a:extLst>
              <a:ext uri="{FF2B5EF4-FFF2-40B4-BE49-F238E27FC236}">
                <a16:creationId xmlns:a16="http://schemas.microsoft.com/office/drawing/2014/main" id="{2CAB9FDE-71A8-3EA6-D2F2-3A3D224D3E7D}"/>
              </a:ext>
            </a:extLst>
          </p:cNvPr>
          <p:cNvSpPr>
            <a:spLocks noGrp="1"/>
          </p:cNvSpPr>
          <p:nvPr>
            <p:ph type="title"/>
          </p:nvPr>
        </p:nvSpPr>
        <p:spPr>
          <a:xfrm>
            <a:off x="488216" y="541172"/>
            <a:ext cx="10868721" cy="889956"/>
          </a:xfrm>
        </p:spPr>
        <p:txBody>
          <a:bodyPr/>
          <a:lstStyle/>
          <a:p>
            <a:r>
              <a:rPr lang="en-US" sz="3200" b="1" spc="300">
                <a:solidFill>
                  <a:srgbClr val="0072BC"/>
                </a:solidFill>
                <a:latin typeface="Proxima Nova"/>
              </a:rPr>
              <a:t>Project Workplan Amendment: </a:t>
            </a:r>
            <a:br>
              <a:rPr lang="en-US" sz="3200" b="1" spc="300">
                <a:solidFill>
                  <a:srgbClr val="0072BC"/>
                </a:solidFill>
                <a:latin typeface="Proxima Nova"/>
              </a:rPr>
            </a:br>
            <a:r>
              <a:rPr lang="en-US" sz="3200" b="1" spc="300">
                <a:solidFill>
                  <a:srgbClr val="0072BC"/>
                </a:solidFill>
                <a:latin typeface="Proxima Nova"/>
              </a:rPr>
              <a:t>System Summary (1/2)</a:t>
            </a:r>
            <a:endParaRPr lang="en-US" sz="3200">
              <a:latin typeface="Proxima Nova"/>
            </a:endParaRPr>
          </a:p>
        </p:txBody>
      </p:sp>
      <p:sp>
        <p:nvSpPr>
          <p:cNvPr id="6" name="Content Placeholder 22">
            <a:extLst>
              <a:ext uri="{FF2B5EF4-FFF2-40B4-BE49-F238E27FC236}">
                <a16:creationId xmlns:a16="http://schemas.microsoft.com/office/drawing/2014/main" id="{7EBE022F-A9A6-629F-C14C-DA8FCEFFA323}"/>
              </a:ext>
            </a:extLst>
          </p:cNvPr>
          <p:cNvSpPr>
            <a:spLocks noGrp="1"/>
          </p:cNvSpPr>
          <p:nvPr>
            <p:ph idx="1"/>
          </p:nvPr>
        </p:nvSpPr>
        <p:spPr>
          <a:xfrm>
            <a:off x="571500" y="1735493"/>
            <a:ext cx="8420915" cy="4594119"/>
          </a:xfrm>
        </p:spPr>
        <p:txBody>
          <a:bodyPr>
            <a:noAutofit/>
          </a:bodyPr>
          <a:lstStyle/>
          <a:p>
            <a:pPr algn="l">
              <a:spcAft>
                <a:spcPts val="1200"/>
              </a:spcAft>
              <a:buClr>
                <a:srgbClr val="99C7E4"/>
              </a:buClr>
              <a:buFont typeface="Wingdings" panose="05000000000000000000" pitchFamily="2" charset="2"/>
              <a:buChar char="§"/>
            </a:pPr>
            <a:r>
              <a:rPr lang="en-US" sz="1700" b="0" i="0">
                <a:solidFill>
                  <a:srgbClr val="252525"/>
                </a:solidFill>
                <a:effectLst/>
                <a:latin typeface="Proxima Nova"/>
              </a:rPr>
              <a:t>The process begins by changing the status of the PFR template in Aconex to “cancelled” or, if it is already on a workflow:</a:t>
            </a:r>
          </a:p>
          <a:p>
            <a:pPr lvl="1">
              <a:spcAft>
                <a:spcPts val="1200"/>
              </a:spcAft>
              <a:buClr>
                <a:srgbClr val="99C7E4"/>
              </a:buClr>
              <a:buFont typeface="Courier New" panose="02070309020205020404" pitchFamily="49" charset="0"/>
              <a:buChar char="o"/>
            </a:pPr>
            <a:r>
              <a:rPr lang="en-US" sz="1700" b="0" i="0">
                <a:solidFill>
                  <a:srgbClr val="252525"/>
                </a:solidFill>
                <a:effectLst/>
                <a:latin typeface="Proxima Nova"/>
              </a:rPr>
              <a:t>A1. If with UNHCR: select the review outcome of “cancelled”.</a:t>
            </a:r>
          </a:p>
          <a:p>
            <a:pPr lvl="1">
              <a:spcAft>
                <a:spcPts val="1200"/>
              </a:spcAft>
              <a:buClr>
                <a:srgbClr val="99C7E4"/>
              </a:buClr>
              <a:buFont typeface="Courier New" panose="02070309020205020404" pitchFamily="49" charset="0"/>
              <a:buChar char="o"/>
            </a:pPr>
            <a:r>
              <a:rPr lang="en-US" sz="1700" b="0" i="0">
                <a:solidFill>
                  <a:srgbClr val="252525"/>
                </a:solidFill>
                <a:effectLst/>
                <a:latin typeface="Proxima Nova"/>
              </a:rPr>
              <a:t>B1. If with the partner: “skip” the partner in the workflow, to allow this to come back to UNHCR, for outcome “cancellation”</a:t>
            </a:r>
            <a:r>
              <a:rPr lang="en-US" sz="1700">
                <a:solidFill>
                  <a:srgbClr val="252525"/>
                </a:solidFill>
                <a:latin typeface="Proxima Nova"/>
              </a:rPr>
              <a:t> </a:t>
            </a:r>
            <a:r>
              <a:rPr lang="en-US" sz="1700" b="0" i="0">
                <a:solidFill>
                  <a:srgbClr val="252525"/>
                </a:solidFill>
                <a:effectLst/>
                <a:latin typeface="Proxima Nova"/>
              </a:rPr>
              <a:t> of the workflow; OR</a:t>
            </a:r>
          </a:p>
          <a:p>
            <a:pPr lvl="1">
              <a:spcAft>
                <a:spcPts val="1200"/>
              </a:spcAft>
              <a:buClr>
                <a:srgbClr val="99C7E4"/>
              </a:buClr>
              <a:buFont typeface="Courier New" panose="02070309020205020404" pitchFamily="49" charset="0"/>
              <a:buChar char="o"/>
            </a:pPr>
            <a:r>
              <a:rPr lang="en-US" sz="1700" b="0" i="0">
                <a:solidFill>
                  <a:srgbClr val="252525"/>
                </a:solidFill>
                <a:effectLst/>
                <a:latin typeface="Proxima Nova"/>
              </a:rPr>
              <a:t>B2. If with the partner: terminate the workflow and then changing the PFR’s status to “cancelled”.</a:t>
            </a:r>
          </a:p>
          <a:p>
            <a:pPr>
              <a:spcAft>
                <a:spcPts val="1200"/>
              </a:spcAft>
              <a:buClr>
                <a:srgbClr val="99C7E4"/>
              </a:buClr>
              <a:buFont typeface="Wingdings" panose="05000000000000000000" pitchFamily="2" charset="2"/>
              <a:buChar char="§"/>
            </a:pPr>
            <a:r>
              <a:rPr lang="en-US" sz="1700" b="0" i="0">
                <a:solidFill>
                  <a:srgbClr val="252525"/>
                </a:solidFill>
                <a:effectLst/>
                <a:latin typeface="Proxima Nova"/>
              </a:rPr>
              <a:t>UNHCR makes the necessary changes in case of adding new outputs/indicators, and/or in the budget in COMPASS, then submits the </a:t>
            </a:r>
            <a:r>
              <a:rPr lang="en-US" sz="1700" b="1" i="0">
                <a:solidFill>
                  <a:srgbClr val="252525"/>
                </a:solidFill>
                <a:effectLst/>
                <a:latin typeface="Proxima Nova"/>
              </a:rPr>
              <a:t>partnership scope</a:t>
            </a:r>
            <a:r>
              <a:rPr lang="en-US" sz="1700" b="0" i="0">
                <a:solidFill>
                  <a:srgbClr val="252525"/>
                </a:solidFill>
                <a:effectLst/>
                <a:latin typeface="Proxima Nova"/>
              </a:rPr>
              <a:t>.</a:t>
            </a:r>
            <a:r>
              <a:rPr lang="en-US" sz="1700">
                <a:solidFill>
                  <a:srgbClr val="252525"/>
                </a:solidFill>
                <a:latin typeface="Proxima Nova"/>
              </a:rPr>
              <a:t> </a:t>
            </a:r>
            <a:endParaRPr lang="en-US" sz="1700" b="0" i="0">
              <a:solidFill>
                <a:srgbClr val="252525"/>
              </a:solidFill>
              <a:effectLst/>
              <a:latin typeface="Proxima Nova"/>
            </a:endParaRPr>
          </a:p>
          <a:p>
            <a:pPr>
              <a:spcAft>
                <a:spcPts val="1200"/>
              </a:spcAft>
              <a:buClr>
                <a:srgbClr val="99C7E4"/>
              </a:buClr>
              <a:buFont typeface="Wingdings" panose="05000000000000000000" pitchFamily="2" charset="2"/>
              <a:buChar char="§"/>
            </a:pPr>
            <a:r>
              <a:rPr lang="en-US" sz="1700" b="0" i="0">
                <a:solidFill>
                  <a:srgbClr val="252525"/>
                </a:solidFill>
                <a:effectLst/>
                <a:latin typeface="Proxima Nova"/>
              </a:rPr>
              <a:t>UNHCR transmits the </a:t>
            </a:r>
            <a:r>
              <a:rPr lang="en-US" sz="1700" b="1" i="0">
                <a:solidFill>
                  <a:srgbClr val="252525"/>
                </a:solidFill>
                <a:effectLst/>
                <a:latin typeface="Proxima Nova"/>
              </a:rPr>
              <a:t>Financial Plan Amendment </a:t>
            </a:r>
            <a:r>
              <a:rPr lang="en-US" sz="1700" b="0" i="0">
                <a:solidFill>
                  <a:srgbClr val="252525"/>
                </a:solidFill>
                <a:effectLst/>
                <a:latin typeface="Proxima Nova"/>
              </a:rPr>
              <a:t>and the revised </a:t>
            </a:r>
            <a:r>
              <a:rPr lang="en-US" sz="1700" b="1" i="0">
                <a:solidFill>
                  <a:srgbClr val="252525"/>
                </a:solidFill>
                <a:effectLst/>
                <a:latin typeface="Proxima Nova"/>
              </a:rPr>
              <a:t>Results Plan </a:t>
            </a:r>
            <a:r>
              <a:rPr lang="en-US" sz="1700" b="0" i="0">
                <a:solidFill>
                  <a:srgbClr val="252525"/>
                </a:solidFill>
                <a:effectLst/>
                <a:latin typeface="Proxima Nova"/>
              </a:rPr>
              <a:t>templates on their standard workflows in Aconex for negotiation.</a:t>
            </a:r>
            <a:r>
              <a:rPr lang="en-US" sz="1700">
                <a:solidFill>
                  <a:srgbClr val="252525"/>
                </a:solidFill>
                <a:latin typeface="Proxima Nova"/>
              </a:rPr>
              <a:t> </a:t>
            </a:r>
            <a:endParaRPr lang="en-US" sz="1700" b="0" i="0">
              <a:solidFill>
                <a:srgbClr val="252525"/>
              </a:solidFill>
              <a:effectLst/>
              <a:latin typeface="Proxima Nova"/>
            </a:endParaRPr>
          </a:p>
          <a:p>
            <a:pPr algn="l">
              <a:spcAft>
                <a:spcPts val="1200"/>
              </a:spcAft>
              <a:buClr>
                <a:srgbClr val="99C7E4"/>
              </a:buClr>
              <a:buFont typeface="Wingdings" panose="05000000000000000000" pitchFamily="2" charset="2"/>
              <a:buChar char="§"/>
            </a:pPr>
            <a:r>
              <a:rPr lang="en-US" sz="1700" b="0" i="0">
                <a:solidFill>
                  <a:srgbClr val="252525"/>
                </a:solidFill>
                <a:effectLst/>
                <a:latin typeface="Proxima Nova"/>
              </a:rPr>
              <a:t>Finalize the workflow of the IND, and only the 1st stage approval of the FPN.</a:t>
            </a:r>
          </a:p>
        </p:txBody>
      </p:sp>
      <p:pic>
        <p:nvPicPr>
          <p:cNvPr id="7" name="Picture 6">
            <a:extLst>
              <a:ext uri="{FF2B5EF4-FFF2-40B4-BE49-F238E27FC236}">
                <a16:creationId xmlns:a16="http://schemas.microsoft.com/office/drawing/2014/main" id="{06F60DD1-EB8E-80AA-8F84-E19BDCE887A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25245" y="2035593"/>
            <a:ext cx="2971428" cy="2971428"/>
          </a:xfrm>
          <a:prstGeom prst="rect">
            <a:avLst/>
          </a:prstGeom>
        </p:spPr>
      </p:pic>
    </p:spTree>
    <p:extLst>
      <p:ext uri="{BB962C8B-B14F-4D97-AF65-F5344CB8AC3E}">
        <p14:creationId xmlns:p14="http://schemas.microsoft.com/office/powerpoint/2010/main" val="2391333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5" name="Title 13">
            <a:extLst>
              <a:ext uri="{FF2B5EF4-FFF2-40B4-BE49-F238E27FC236}">
                <a16:creationId xmlns:a16="http://schemas.microsoft.com/office/drawing/2014/main" id="{2CAB9FDE-71A8-3EA6-D2F2-3A3D224D3E7D}"/>
              </a:ext>
            </a:extLst>
          </p:cNvPr>
          <p:cNvSpPr>
            <a:spLocks noGrp="1"/>
          </p:cNvSpPr>
          <p:nvPr>
            <p:ph type="title"/>
          </p:nvPr>
        </p:nvSpPr>
        <p:spPr>
          <a:xfrm>
            <a:off x="488216" y="541172"/>
            <a:ext cx="10515600" cy="889956"/>
          </a:xfrm>
        </p:spPr>
        <p:txBody>
          <a:bodyPr/>
          <a:lstStyle/>
          <a:p>
            <a:r>
              <a:rPr lang="en-US" sz="3200" b="1" spc="300">
                <a:solidFill>
                  <a:srgbClr val="0072BC"/>
                </a:solidFill>
                <a:latin typeface="Proxima Nova"/>
              </a:rPr>
              <a:t>Project Workplan Amendment: </a:t>
            </a:r>
            <a:br>
              <a:rPr lang="en-US" sz="3200" b="1" spc="300">
                <a:solidFill>
                  <a:srgbClr val="0072BC"/>
                </a:solidFill>
                <a:latin typeface="Proxima Nova"/>
              </a:rPr>
            </a:br>
            <a:r>
              <a:rPr lang="en-US" sz="3200" b="1" spc="300">
                <a:solidFill>
                  <a:srgbClr val="0072BC"/>
                </a:solidFill>
                <a:latin typeface="Proxima Nova"/>
              </a:rPr>
              <a:t>System Summary (2/2)</a:t>
            </a:r>
            <a:endParaRPr lang="en-US" sz="3200">
              <a:latin typeface="Proxima Nova"/>
            </a:endParaRPr>
          </a:p>
        </p:txBody>
      </p:sp>
      <p:sp>
        <p:nvSpPr>
          <p:cNvPr id="6" name="Content Placeholder 22">
            <a:extLst>
              <a:ext uri="{FF2B5EF4-FFF2-40B4-BE49-F238E27FC236}">
                <a16:creationId xmlns:a16="http://schemas.microsoft.com/office/drawing/2014/main" id="{7EBE022F-A9A6-629F-C14C-DA8FCEFFA323}"/>
              </a:ext>
            </a:extLst>
          </p:cNvPr>
          <p:cNvSpPr>
            <a:spLocks noGrp="1"/>
          </p:cNvSpPr>
          <p:nvPr>
            <p:ph idx="1"/>
          </p:nvPr>
        </p:nvSpPr>
        <p:spPr>
          <a:xfrm>
            <a:off x="452377" y="2035593"/>
            <a:ext cx="8254348" cy="4621997"/>
          </a:xfrm>
        </p:spPr>
        <p:txBody>
          <a:bodyPr>
            <a:noAutofit/>
          </a:bodyPr>
          <a:lstStyle/>
          <a:p>
            <a:pPr algn="l">
              <a:spcAft>
                <a:spcPts val="1200"/>
              </a:spcAft>
              <a:buClr>
                <a:srgbClr val="99C7E4"/>
              </a:buClr>
              <a:buFont typeface="Wingdings" panose="05000000000000000000" pitchFamily="2" charset="2"/>
              <a:buChar char="§"/>
            </a:pPr>
            <a:r>
              <a:rPr lang="en-US" sz="2200" b="0" i="0">
                <a:solidFill>
                  <a:srgbClr val="252525"/>
                </a:solidFill>
                <a:effectLst/>
                <a:latin typeface="Proxima Nova"/>
              </a:rPr>
              <a:t>UNHCR and partner discuss the increase or decrease of budget and/or additional targets, via the workflows. </a:t>
            </a:r>
          </a:p>
          <a:p>
            <a:pPr algn="l">
              <a:spcAft>
                <a:spcPts val="1200"/>
              </a:spcAft>
              <a:buClr>
                <a:srgbClr val="99C7E4"/>
              </a:buClr>
              <a:buFont typeface="Wingdings" panose="05000000000000000000" pitchFamily="2" charset="2"/>
              <a:buChar char="§"/>
            </a:pPr>
            <a:r>
              <a:rPr lang="en-US" sz="2200" b="0" i="0">
                <a:solidFill>
                  <a:srgbClr val="252525"/>
                </a:solidFill>
                <a:effectLst/>
                <a:latin typeface="Proxima Nova"/>
              </a:rPr>
              <a:t>Project Workplan contract is amended.</a:t>
            </a:r>
          </a:p>
          <a:p>
            <a:pPr algn="l">
              <a:spcAft>
                <a:spcPts val="1200"/>
              </a:spcAft>
              <a:buClr>
                <a:srgbClr val="99C7E4"/>
              </a:buClr>
              <a:buFont typeface="Wingdings" panose="05000000000000000000" pitchFamily="2" charset="2"/>
              <a:buChar char="§"/>
            </a:pPr>
            <a:r>
              <a:rPr lang="en-US" sz="2200" b="0" i="0">
                <a:solidFill>
                  <a:srgbClr val="252525"/>
                </a:solidFill>
                <a:effectLst/>
                <a:latin typeface="Proxima Nova"/>
              </a:rPr>
              <a:t>UNHCR </a:t>
            </a:r>
            <a:r>
              <a:rPr lang="en-US" sz="2200">
                <a:solidFill>
                  <a:srgbClr val="252525"/>
                </a:solidFill>
                <a:latin typeface="Proxima Nova"/>
              </a:rPr>
              <a:t>and partner r</a:t>
            </a:r>
            <a:r>
              <a:rPr lang="en-US" sz="2200" b="0" i="0">
                <a:solidFill>
                  <a:srgbClr val="252525"/>
                </a:solidFill>
                <a:effectLst/>
                <a:latin typeface="Proxima Nova"/>
              </a:rPr>
              <a:t>eview the Risk Register and check if any revision is required to the risks or their treatment plans.</a:t>
            </a:r>
          </a:p>
          <a:p>
            <a:pPr algn="l">
              <a:spcAft>
                <a:spcPts val="1200"/>
              </a:spcAft>
              <a:buClr>
                <a:srgbClr val="99C7E4"/>
              </a:buClr>
              <a:buFont typeface="Wingdings" panose="05000000000000000000" pitchFamily="2" charset="2"/>
              <a:buChar char="§"/>
            </a:pPr>
            <a:r>
              <a:rPr lang="en-US" sz="2200" b="0" i="0">
                <a:solidFill>
                  <a:srgbClr val="252525"/>
                </a:solidFill>
                <a:effectLst/>
                <a:latin typeface="Proxima Nova"/>
              </a:rPr>
              <a:t>Financial Plan Amendment and Results Plan are agreed.).</a:t>
            </a:r>
          </a:p>
        </p:txBody>
      </p:sp>
      <p:pic>
        <p:nvPicPr>
          <p:cNvPr id="7" name="Picture 6">
            <a:extLst>
              <a:ext uri="{FF2B5EF4-FFF2-40B4-BE49-F238E27FC236}">
                <a16:creationId xmlns:a16="http://schemas.microsoft.com/office/drawing/2014/main" id="{06F60DD1-EB8E-80AA-8F84-E19BDCE887A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25245" y="2035593"/>
            <a:ext cx="2971428" cy="2971428"/>
          </a:xfrm>
          <a:prstGeom prst="rect">
            <a:avLst/>
          </a:prstGeom>
        </p:spPr>
      </p:pic>
    </p:spTree>
    <p:extLst>
      <p:ext uri="{BB962C8B-B14F-4D97-AF65-F5344CB8AC3E}">
        <p14:creationId xmlns:p14="http://schemas.microsoft.com/office/powerpoint/2010/main" val="1522980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56572" y="-351971"/>
            <a:ext cx="12306300" cy="7209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3"/>
          <a:stretch>
            <a:fillRect/>
          </a:stretch>
        </p:blipFill>
        <p:spPr>
          <a:xfrm>
            <a:off x="313425" y="421916"/>
            <a:ext cx="2463642" cy="593025"/>
          </a:xfrm>
          <a:prstGeom prst="rect">
            <a:avLst/>
          </a:prstGeom>
        </p:spPr>
      </p:pic>
      <p:sp>
        <p:nvSpPr>
          <p:cNvPr id="8" name="Title 1">
            <a:extLst>
              <a:ext uri="{FF2B5EF4-FFF2-40B4-BE49-F238E27FC236}">
                <a16:creationId xmlns:a16="http://schemas.microsoft.com/office/drawing/2014/main" id="{9CFB54FF-1FF1-A941-96D2-A3A3274506C1}"/>
              </a:ext>
            </a:extLst>
          </p:cNvPr>
          <p:cNvSpPr txBox="1">
            <a:spLocks/>
          </p:cNvSpPr>
          <p:nvPr/>
        </p:nvSpPr>
        <p:spPr>
          <a:xfrm>
            <a:off x="523939" y="2324686"/>
            <a:ext cx="11592968" cy="1338941"/>
          </a:xfrm>
          <a:prstGeom prst="rect">
            <a:avLst/>
          </a:prstGeom>
          <a:ln>
            <a:noFill/>
          </a:ln>
        </p:spPr>
        <p:txBody>
          <a:bodyPr lIns="91440" tIns="45720" rIns="91440" bIns="45720" anchor="t">
            <a:no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200" b="1" spc="300">
              <a:solidFill>
                <a:schemeClr val="bg1"/>
              </a:solidFill>
              <a:latin typeface="Proxima Nova Extrabold"/>
            </a:endParaRPr>
          </a:p>
          <a:p>
            <a:pPr>
              <a:lnSpc>
                <a:spcPct val="120000"/>
              </a:lnSpc>
            </a:pPr>
            <a:r>
              <a:rPr lang="en-US" sz="3200" b="1" spc="300">
                <a:solidFill>
                  <a:srgbClr val="FFFF00"/>
                </a:solidFill>
                <a:latin typeface="Proxima Nova Extrabold"/>
              </a:rPr>
              <a:t>Verification – system demo</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571500" y="3672373"/>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F117913B-5632-BF4D-B95B-51FE54E39F61}"/>
              </a:ext>
            </a:extLst>
          </p:cNvPr>
          <p:cNvSpPr/>
          <p:nvPr/>
        </p:nvSpPr>
        <p:spPr bwMode="gray">
          <a:xfrm>
            <a:off x="11602910" y="705410"/>
            <a:ext cx="275665" cy="275665"/>
          </a:xfrm>
          <a:prstGeom prst="ellipse">
            <a:avLst/>
          </a:prstGeom>
          <a:solidFill>
            <a:srgbClr val="FBEF3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02895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571500" y="3172487"/>
            <a:ext cx="3441879" cy="1384161"/>
          </a:xfrm>
        </p:spPr>
        <p:txBody>
          <a:bodyPr wrap="square" lIns="0" tIns="0" rIns="0" bIns="0" anchor="t">
            <a:spAutoFit/>
          </a:bodyPr>
          <a:lstStyle/>
          <a:p>
            <a:pPr>
              <a:lnSpc>
                <a:spcPct val="150000"/>
              </a:lnSpc>
            </a:pPr>
            <a:r>
              <a:rPr lang="en-US" sz="3200" b="1" spc="300">
                <a:solidFill>
                  <a:srgbClr val="0072BC"/>
                </a:solidFill>
                <a:latin typeface="Proxima Nova Black" panose="02000506030000020004" pitchFamily="50" charset="0"/>
                <a:ea typeface="Lato"/>
              </a:rPr>
              <a:t>Useful links</a:t>
            </a:r>
            <a:br>
              <a:rPr lang="en-US" sz="3200" b="1" spc="300">
                <a:solidFill>
                  <a:srgbClr val="0072BC"/>
                </a:solidFill>
                <a:latin typeface="Proxima Nova Black" panose="02000506030000020004" pitchFamily="50" charset="0"/>
                <a:ea typeface="Lato"/>
              </a:rPr>
            </a:br>
            <a:r>
              <a:rPr lang="en-US" sz="3200" b="1" spc="300">
                <a:solidFill>
                  <a:srgbClr val="0072BC"/>
                </a:solidFill>
                <a:latin typeface="Proxima Nova Black" panose="02000506030000020004" pitchFamily="50" charset="0"/>
                <a:ea typeface="Lato"/>
              </a:rPr>
              <a:t>and references</a:t>
            </a:r>
            <a:endParaRPr lang="en-US" sz="3200">
              <a:latin typeface="Proxima Nova Black" panose="02000506030000020004" pitchFamily="50" charset="0"/>
              <a:ea typeface="Lato"/>
            </a:endParaRPr>
          </a:p>
        </p:txBody>
      </p:sp>
      <p:graphicFrame>
        <p:nvGraphicFramePr>
          <p:cNvPr id="7" name="Table 7">
            <a:extLst>
              <a:ext uri="{FF2B5EF4-FFF2-40B4-BE49-F238E27FC236}">
                <a16:creationId xmlns:a16="http://schemas.microsoft.com/office/drawing/2014/main" id="{5B97FA08-BB37-0AE5-DDEC-026F915DAF1A}"/>
              </a:ext>
            </a:extLst>
          </p:cNvPr>
          <p:cNvGraphicFramePr>
            <a:graphicFrameLocks noGrp="1"/>
          </p:cNvGraphicFramePr>
          <p:nvPr>
            <p:extLst>
              <p:ext uri="{D42A27DB-BD31-4B8C-83A1-F6EECF244321}">
                <p14:modId xmlns:p14="http://schemas.microsoft.com/office/powerpoint/2010/main" val="2654396483"/>
              </p:ext>
            </p:extLst>
          </p:nvPr>
        </p:nvGraphicFramePr>
        <p:xfrm>
          <a:off x="4234601" y="1219139"/>
          <a:ext cx="7400210" cy="4619044"/>
        </p:xfrm>
        <a:graphic>
          <a:graphicData uri="http://schemas.openxmlformats.org/drawingml/2006/table">
            <a:tbl>
              <a:tblPr firstRow="1" bandRow="1">
                <a:tableStyleId>{5C22544A-7EE6-4342-B048-85BDC9FD1C3A}</a:tableStyleId>
              </a:tblPr>
              <a:tblGrid>
                <a:gridCol w="2739072">
                  <a:extLst>
                    <a:ext uri="{9D8B030D-6E8A-4147-A177-3AD203B41FA5}">
                      <a16:colId xmlns:a16="http://schemas.microsoft.com/office/drawing/2014/main" val="2799885026"/>
                    </a:ext>
                  </a:extLst>
                </a:gridCol>
                <a:gridCol w="4661138">
                  <a:extLst>
                    <a:ext uri="{9D8B030D-6E8A-4147-A177-3AD203B41FA5}">
                      <a16:colId xmlns:a16="http://schemas.microsoft.com/office/drawing/2014/main" val="3062624745"/>
                    </a:ext>
                  </a:extLst>
                </a:gridCol>
              </a:tblGrid>
              <a:tr h="997674">
                <a:tc>
                  <a:txBody>
                    <a:bodyPr/>
                    <a:lstStyle/>
                    <a:p>
                      <a:pPr algn="ctr"/>
                      <a:r>
                        <a:rPr lang="en-US" sz="1600" b="1">
                          <a:solidFill>
                            <a:schemeClr val="tx1"/>
                          </a:solidFill>
                          <a:latin typeface="Proxima Nova" panose="02000506030000020004" pitchFamily="50" charset="0"/>
                        </a:rPr>
                        <a:t>Funded partners</a:t>
                      </a: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rgbClr val="CCE3F2"/>
                    </a:solidFill>
                  </a:tcPr>
                </a:tc>
                <a:tc>
                  <a:txBody>
                    <a:bodyPr/>
                    <a:lstStyle/>
                    <a:p>
                      <a:pPr marL="113030" marR="0" lvl="0" indent="0" algn="l">
                        <a:lnSpc>
                          <a:spcPct val="100000"/>
                        </a:lnSpc>
                        <a:spcBef>
                          <a:spcPts val="0"/>
                        </a:spcBef>
                        <a:spcAft>
                          <a:spcPts val="0"/>
                        </a:spcAft>
                        <a:buClr>
                          <a:srgbClr val="66AAD7"/>
                        </a:buClr>
                        <a:buSzTx/>
                        <a:buNone/>
                      </a:pPr>
                      <a:r>
                        <a:rPr lang="en-GB" sz="1600" b="0">
                          <a:latin typeface="Proxima Nova" panose="02000506030000020004" pitchFamily="50" charset="0"/>
                          <a:hlinkClick r:id="rId5"/>
                        </a:rPr>
                        <a:t>Funded partners | UNHCR</a:t>
                      </a:r>
                      <a:endParaRPr lang="en-US" sz="1600" b="0">
                        <a:solidFill>
                          <a:sysClr val="windowText" lastClr="000000"/>
                        </a:solidFill>
                        <a:latin typeface="Proxima Nova" panose="02000506030000020004" pitchFamily="50" charset="0"/>
                      </a:endParaRP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82202"/>
                  </a:ext>
                </a:extLst>
              </a:tr>
              <a:tr h="1682440">
                <a:tc>
                  <a:txBody>
                    <a:bodyPr/>
                    <a:lstStyle/>
                    <a:p>
                      <a:pPr algn="ctr"/>
                      <a:r>
                        <a:rPr lang="en-US" sz="1600" b="1">
                          <a:solidFill>
                            <a:schemeClr val="tx1"/>
                          </a:solidFill>
                          <a:latin typeface="Proxima Nova" panose="02000506030000020004" pitchFamily="50" charset="0"/>
                        </a:rPr>
                        <a:t>UNHCR programme handbook for partners</a:t>
                      </a: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rgbClr val="CCE3F2"/>
                    </a:solidFill>
                  </a:tcPr>
                </a:tc>
                <a:tc>
                  <a:txBody>
                    <a:bodyPr/>
                    <a:lstStyle/>
                    <a:p>
                      <a:pPr marL="113030" indent="0">
                        <a:buClr>
                          <a:srgbClr val="66AAD7"/>
                        </a:buClr>
                        <a:buNone/>
                      </a:pPr>
                      <a:endParaRPr lang="en-US" sz="1600" b="0">
                        <a:solidFill>
                          <a:sysClr val="windowText" lastClr="000000"/>
                        </a:solidFill>
                        <a:latin typeface="Proxima Nova" panose="02000506030000020004" pitchFamily="50" charset="0"/>
                      </a:endParaRPr>
                    </a:p>
                    <a:p>
                      <a:pPr marL="113030" marR="0" lvl="0" indent="0" algn="l">
                        <a:lnSpc>
                          <a:spcPct val="100000"/>
                        </a:lnSpc>
                        <a:spcBef>
                          <a:spcPts val="0"/>
                        </a:spcBef>
                        <a:spcAft>
                          <a:spcPts val="0"/>
                        </a:spcAft>
                        <a:buClr>
                          <a:srgbClr val="66AAD7"/>
                        </a:buClr>
                        <a:buSzTx/>
                        <a:buNone/>
                      </a:pPr>
                      <a:r>
                        <a:rPr lang="en-GB" sz="1600">
                          <a:latin typeface="Proxima Nova" panose="02000506030000020004" pitchFamily="50" charset="0"/>
                          <a:hlinkClick r:id="rId6"/>
                        </a:rPr>
                        <a:t>UNHCR programme handbook for partners | UNHCR</a:t>
                      </a:r>
                      <a:endParaRPr lang="en-GB" sz="1600" b="0">
                        <a:solidFill>
                          <a:sysClr val="windowText" lastClr="000000"/>
                        </a:solidFill>
                        <a:latin typeface="Proxima Nova" panose="02000506030000020004" pitchFamily="50" charset="0"/>
                      </a:endParaRPr>
                    </a:p>
                    <a:p>
                      <a:pPr marL="515938" marR="0" lvl="0" indent="-285750" algn="l">
                        <a:lnSpc>
                          <a:spcPct val="100000"/>
                        </a:lnSpc>
                        <a:spcBef>
                          <a:spcPts val="0"/>
                        </a:spcBef>
                        <a:spcAft>
                          <a:spcPts val="0"/>
                        </a:spcAft>
                        <a:buClr>
                          <a:srgbClr val="66AAD7"/>
                        </a:buClr>
                        <a:buSzTx/>
                        <a:buFont typeface="Wingdings" panose="05000000000000000000" pitchFamily="2" charset="2"/>
                        <a:buChar char="§"/>
                      </a:pPr>
                      <a:r>
                        <a:rPr lang="en-GB" sz="1600" b="0">
                          <a:solidFill>
                            <a:sysClr val="windowText" lastClr="000000"/>
                          </a:solidFill>
                          <a:latin typeface="Proxima Nova" panose="02000506030000020004" pitchFamily="50" charset="0"/>
                        </a:rPr>
                        <a:t>Implementation Monitoring – Section 4</a:t>
                      </a:r>
                    </a:p>
                    <a:p>
                      <a:pPr marL="515938" marR="0" lvl="0" indent="-285750" algn="l">
                        <a:lnSpc>
                          <a:spcPct val="100000"/>
                        </a:lnSpc>
                        <a:spcBef>
                          <a:spcPts val="0"/>
                        </a:spcBef>
                        <a:spcAft>
                          <a:spcPts val="0"/>
                        </a:spcAft>
                        <a:buClr>
                          <a:srgbClr val="66AAD7"/>
                        </a:buClr>
                        <a:buSzTx/>
                        <a:buFont typeface="Wingdings" panose="05000000000000000000" pitchFamily="2" charset="2"/>
                        <a:buChar char="§"/>
                      </a:pPr>
                      <a:r>
                        <a:rPr lang="en-GB" sz="1600" b="0">
                          <a:solidFill>
                            <a:sysClr val="windowText" lastClr="000000"/>
                          </a:solidFill>
                          <a:latin typeface="Proxima Nova" panose="02000506030000020004" pitchFamily="50" charset="0"/>
                        </a:rPr>
                        <a:t>Partner </a:t>
                      </a:r>
                      <a:r>
                        <a:rPr lang="en-US" sz="1600" b="0" kern="1200">
                          <a:solidFill>
                            <a:sysClr val="windowText" lastClr="000000"/>
                          </a:solidFill>
                          <a:latin typeface="Proxima Nova" panose="02000506030000020004" pitchFamily="50" charset="0"/>
                          <a:ea typeface="+mn-ea"/>
                          <a:cs typeface="+mn-cs"/>
                        </a:rPr>
                        <a:t>reporting and UNHCR verifications – Section 4.2</a:t>
                      </a:r>
                    </a:p>
                    <a:p>
                      <a:pPr marL="515938" marR="0" lvl="0" indent="-285750" algn="l">
                        <a:lnSpc>
                          <a:spcPct val="100000"/>
                        </a:lnSpc>
                        <a:spcBef>
                          <a:spcPts val="0"/>
                        </a:spcBef>
                        <a:spcAft>
                          <a:spcPts val="0"/>
                        </a:spcAft>
                        <a:buClr>
                          <a:srgbClr val="66AAD7"/>
                        </a:buClr>
                        <a:buSzTx/>
                        <a:buFont typeface="Wingdings" panose="05000000000000000000" pitchFamily="2" charset="2"/>
                        <a:buChar char="§"/>
                      </a:pPr>
                      <a:r>
                        <a:rPr lang="en-US" sz="1600" b="0" kern="1200">
                          <a:solidFill>
                            <a:sysClr val="windowText" lastClr="000000"/>
                          </a:solidFill>
                          <a:latin typeface="Proxima Nova" panose="02000506030000020004" pitchFamily="50" charset="0"/>
                          <a:ea typeface="+mn-ea"/>
                          <a:cs typeface="+mn-cs"/>
                        </a:rPr>
                        <a:t>Adjustments to projects – Section 4.3</a:t>
                      </a: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195387"/>
                  </a:ext>
                </a:extLst>
              </a:tr>
              <a:tr h="873554">
                <a:tc>
                  <a:txBody>
                    <a:bodyPr/>
                    <a:lstStyle/>
                    <a:p>
                      <a:pPr algn="ctr"/>
                      <a:r>
                        <a:rPr lang="en-US" sz="1600" b="1">
                          <a:solidFill>
                            <a:schemeClr val="tx1"/>
                          </a:solidFill>
                          <a:latin typeface="Proxima Nova" panose="02000506030000020004" pitchFamily="50" charset="0"/>
                        </a:rPr>
                        <a:t>Partner Templates</a:t>
                      </a: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rgbClr val="CCE3F2"/>
                    </a:solidFill>
                  </a:tcPr>
                </a:tc>
                <a:tc>
                  <a:txBody>
                    <a:bodyPr/>
                    <a:lstStyle/>
                    <a:p>
                      <a:pPr marL="113030" marR="0" lvl="0" indent="0" algn="l" defTabSz="914400" rtl="0" eaLnBrk="1" fontAlgn="auto" latinLnBrk="0" hangingPunct="1">
                        <a:lnSpc>
                          <a:spcPct val="100000"/>
                        </a:lnSpc>
                        <a:spcBef>
                          <a:spcPts val="0"/>
                        </a:spcBef>
                        <a:spcAft>
                          <a:spcPts val="0"/>
                        </a:spcAft>
                        <a:buClr>
                          <a:srgbClr val="66AAD7"/>
                        </a:buClr>
                        <a:buSzTx/>
                        <a:buFont typeface="Wingdings" panose="05000000000000000000" pitchFamily="2" charset="2"/>
                        <a:buNone/>
                        <a:tabLst/>
                        <a:defRPr/>
                      </a:pPr>
                      <a:r>
                        <a:rPr lang="en-US" sz="1600" u="sng" kern="1200">
                          <a:solidFill>
                            <a:schemeClr val="dk1"/>
                          </a:solidFill>
                          <a:effectLst/>
                          <a:latin typeface="Proxima Nova" panose="02000506030000020004" pitchFamily="50" charset="0"/>
                          <a:ea typeface="+mn-ea"/>
                          <a:cs typeface="+mn-cs"/>
                          <a:hlinkClick r:id="rId7"/>
                        </a:rPr>
                        <a:t>Partner Templates – United Nations Partner Portal (unpartnerportal.org)</a:t>
                      </a:r>
                      <a:endParaRPr lang="en-GB" sz="1600" kern="1200">
                        <a:solidFill>
                          <a:schemeClr val="dk1"/>
                        </a:solidFill>
                        <a:effectLst/>
                        <a:latin typeface="Proxima Nova" panose="02000506030000020004" pitchFamily="50" charset="0"/>
                        <a:ea typeface="+mn-ea"/>
                        <a:cs typeface="+mn-cs"/>
                      </a:endParaRP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2210323"/>
                  </a:ext>
                </a:extLst>
              </a:tr>
              <a:tr h="949496">
                <a:tc>
                  <a:txBody>
                    <a:bodyPr/>
                    <a:lstStyle/>
                    <a:p>
                      <a:pPr algn="ctr"/>
                      <a:r>
                        <a:rPr lang="en-US" sz="1600" b="1">
                          <a:solidFill>
                            <a:schemeClr val="tx1"/>
                          </a:solidFill>
                          <a:latin typeface="Proxima Nova" panose="02000506030000020004" pitchFamily="50" charset="0"/>
                        </a:rPr>
                        <a:t>Learning Materials</a:t>
                      </a: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rgbClr val="CCE3F2"/>
                    </a:solidFill>
                  </a:tcPr>
                </a:tc>
                <a:tc>
                  <a:txBody>
                    <a:bodyPr/>
                    <a:lstStyle/>
                    <a:p>
                      <a:pPr marL="112713" lvl="0" indent="0"/>
                      <a:r>
                        <a:rPr lang="en-US" sz="1600" u="sng" kern="1200">
                          <a:solidFill>
                            <a:schemeClr val="dk1"/>
                          </a:solidFill>
                          <a:effectLst/>
                          <a:latin typeface="Proxima Nova" panose="02000506030000020004" pitchFamily="50" charset="0"/>
                          <a:ea typeface="+mn-ea"/>
                          <a:cs typeface="+mn-cs"/>
                          <a:hlinkClick r:id="rId8"/>
                        </a:rPr>
                        <a:t>Learning Materials – United Nations Partner Portal (unpartnerportal.org)</a:t>
                      </a:r>
                      <a:endParaRPr lang="en-GB" sz="1600" kern="1200">
                        <a:solidFill>
                          <a:schemeClr val="dk1"/>
                        </a:solidFill>
                        <a:effectLst/>
                        <a:latin typeface="Proxima Nova" panose="02000506030000020004" pitchFamily="50" charset="0"/>
                        <a:ea typeface="+mn-ea"/>
                        <a:cs typeface="+mn-cs"/>
                      </a:endParaRP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064265"/>
                  </a:ext>
                </a:extLst>
              </a:tr>
            </a:tbl>
          </a:graphicData>
        </a:graphic>
      </p:graphicFrame>
      <p:sp>
        <p:nvSpPr>
          <p:cNvPr id="3" name="Rettangolo 4">
            <a:extLst>
              <a:ext uri="{FF2B5EF4-FFF2-40B4-BE49-F238E27FC236}">
                <a16:creationId xmlns:a16="http://schemas.microsoft.com/office/drawing/2014/main" id="{FCB96156-4B30-6BB7-5C5B-F4D7AF7986E0}"/>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4" name="Picture 3" descr="A black and white logo&#10;&#10;Description automatically generated">
            <a:extLst>
              <a:ext uri="{FF2B5EF4-FFF2-40B4-BE49-F238E27FC236}">
                <a16:creationId xmlns:a16="http://schemas.microsoft.com/office/drawing/2014/main" id="{25BE797B-FFFA-15AA-2CA4-43477391B3DC}"/>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6" name="Picture 5" descr="A blue chain in a white circle with a yellow dot&#10;&#10;Description automatically generated">
            <a:extLst>
              <a:ext uri="{FF2B5EF4-FFF2-40B4-BE49-F238E27FC236}">
                <a16:creationId xmlns:a16="http://schemas.microsoft.com/office/drawing/2014/main" id="{28D17207-ED98-9672-E39A-54C27DD430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189" y="1398494"/>
            <a:ext cx="1652039" cy="1645431"/>
          </a:xfrm>
          <a:prstGeom prst="rect">
            <a:avLst/>
          </a:prstGeom>
        </p:spPr>
      </p:pic>
    </p:spTree>
    <p:extLst>
      <p:ext uri="{BB962C8B-B14F-4D97-AF65-F5344CB8AC3E}">
        <p14:creationId xmlns:p14="http://schemas.microsoft.com/office/powerpoint/2010/main" val="411593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Calibri" panose="020F0502020204030204"/>
              <a:ea typeface="+mn-ea"/>
              <a:cs typeface="+mn-cs"/>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6" name="ZoneTexte 5">
            <a:extLst>
              <a:ext uri="{FF2B5EF4-FFF2-40B4-BE49-F238E27FC236}">
                <a16:creationId xmlns:a16="http://schemas.microsoft.com/office/drawing/2014/main" id="{98CB2B76-9CED-F09E-0F9A-0437F8DF3840}"/>
              </a:ext>
            </a:extLst>
          </p:cNvPr>
          <p:cNvSpPr txBox="1"/>
          <p:nvPr/>
        </p:nvSpPr>
        <p:spPr>
          <a:xfrm>
            <a:off x="6327960" y="2046852"/>
            <a:ext cx="5191231" cy="2862322"/>
          </a:xfrm>
          <a:prstGeom prst="rect">
            <a:avLst/>
          </a:prstGeom>
          <a:noFill/>
        </p:spPr>
        <p:txBody>
          <a:bodyPr wrap="square" lIns="91440" tIns="45720" rIns="91440" bIns="45720" anchor="t">
            <a:spAutoFit/>
          </a:bodyPr>
          <a:lstStyle/>
          <a:p>
            <a:pPr algn="justLow">
              <a:spcBef>
                <a:spcPts val="0"/>
              </a:spcBef>
              <a:defRPr/>
            </a:pPr>
            <a:r>
              <a:rPr kumimoji="0" lang="en-US" sz="1800" b="0" i="0" u="none" strike="noStrike" kern="1200" cap="none" spc="0" normalizeH="0" baseline="0" noProof="0" dirty="0">
                <a:ln>
                  <a:noFill/>
                </a:ln>
                <a:solidFill>
                  <a:prstClr val="black"/>
                </a:solidFill>
                <a:effectLst/>
                <a:uLnTx/>
                <a:uFillTx/>
                <a:latin typeface="Proxima Nova"/>
              </a:rPr>
              <a:t>UNHCR and partners engage in implementation monitoring to track the progress of projects and enable action to address issues as they arise.</a:t>
            </a:r>
            <a:r>
              <a:rPr lang="en-US" dirty="0">
                <a:solidFill>
                  <a:prstClr val="black"/>
                </a:solidFill>
                <a:latin typeface="Proxima Nova"/>
              </a:rPr>
              <a:t> </a:t>
            </a:r>
            <a:endParaRPr lang="en-US" sz="1800" b="0" i="0" u="none" strike="noStrike" kern="1200" cap="none" spc="0" normalizeH="0" baseline="0" noProof="0" dirty="0">
              <a:ln>
                <a:noFill/>
              </a:ln>
              <a:solidFill>
                <a:prstClr val="black"/>
              </a:solidFill>
              <a:effectLst/>
              <a:uLnTx/>
              <a:uFillTx/>
              <a:latin typeface="Proxima Nova"/>
            </a:endParaRPr>
          </a:p>
          <a:p>
            <a:pPr marL="0" marR="0" lvl="0" indent="0" algn="justLow" defTabSz="914400" rtl="0" eaLnBrk="0" fontAlgn="base" latinLnBrk="0" hangingPunct="0">
              <a:lnSpc>
                <a:spcPct val="100000"/>
              </a:lnSpc>
              <a:spcBef>
                <a:spcPts val="0"/>
              </a:spcBef>
              <a:spcAft>
                <a:spcPct val="0"/>
              </a:spcAft>
              <a:buClrTx/>
              <a:buSzTx/>
              <a:buFontTx/>
              <a:buNone/>
              <a:tabLst/>
              <a:defRPr/>
            </a:pPr>
            <a:endParaRPr lang="en-US" sz="1800" b="0" i="0" u="none" strike="noStrike" kern="1200" cap="none" spc="0" normalizeH="0" baseline="0" noProof="0" dirty="0">
              <a:ln>
                <a:noFill/>
              </a:ln>
              <a:solidFill>
                <a:prstClr val="black"/>
              </a:solidFill>
              <a:effectLst/>
              <a:uLnTx/>
              <a:uFillTx/>
              <a:latin typeface="Proxima Nova"/>
            </a:endParaRPr>
          </a:p>
          <a:p>
            <a:pPr algn="justLow">
              <a:spcBef>
                <a:spcPts val="0"/>
              </a:spcBef>
              <a:defRPr/>
            </a:pPr>
            <a:r>
              <a:rPr kumimoji="0" lang="en-US" sz="1800" b="0" i="0" u="none" strike="noStrike" kern="1200" cap="none" spc="0" normalizeH="0" baseline="0" noProof="0" dirty="0">
                <a:ln>
                  <a:noFill/>
                </a:ln>
                <a:solidFill>
                  <a:prstClr val="black"/>
                </a:solidFill>
                <a:effectLst/>
                <a:uLnTx/>
                <a:uFillTx/>
                <a:latin typeface="Proxima Nova"/>
              </a:rPr>
              <a:t>Due to the dynamic nature of the environment, the risk landscape, monitoring findings, donor contributions, and feedback from forcibly displaced and stateless persons, partners may need to reprioritize needs, specifications, and resources.</a:t>
            </a:r>
            <a:r>
              <a:rPr lang="en-US" dirty="0">
                <a:solidFill>
                  <a:prstClr val="black"/>
                </a:solidFill>
                <a:latin typeface="Proxima Nova"/>
              </a:rPr>
              <a:t> </a:t>
            </a:r>
            <a:endParaRPr lang="en-US" sz="1800" b="0" i="0" u="none" strike="noStrike" kern="1200" cap="none" spc="0" normalizeH="0" baseline="0" noProof="0" dirty="0">
              <a:ln>
                <a:noFill/>
              </a:ln>
              <a:solidFill>
                <a:prstClr val="black"/>
              </a:solidFill>
              <a:effectLst/>
              <a:uLnTx/>
              <a:uFillTx/>
              <a:latin typeface="Proxima Nova"/>
            </a:endParaRPr>
          </a:p>
        </p:txBody>
      </p:sp>
      <p:pic>
        <p:nvPicPr>
          <p:cNvPr id="4" name="Picture 3">
            <a:extLst>
              <a:ext uri="{FF2B5EF4-FFF2-40B4-BE49-F238E27FC236}">
                <a16:creationId xmlns:a16="http://schemas.microsoft.com/office/drawing/2014/main" id="{8E1C2873-3307-EA11-8BCE-9109CCCAF241}"/>
              </a:ext>
            </a:extLst>
          </p:cNvPr>
          <p:cNvPicPr>
            <a:picLocks noChangeAspect="1"/>
          </p:cNvPicPr>
          <p:nvPr/>
        </p:nvPicPr>
        <p:blipFill rotWithShape="1">
          <a:blip r:embed="rId6">
            <a:extLst>
              <a:ext uri="{28A0092B-C50C-407E-A947-70E740481C1C}">
                <a14:useLocalDpi xmlns:a14="http://schemas.microsoft.com/office/drawing/2010/main" val="0"/>
              </a:ext>
            </a:extLst>
          </a:blip>
          <a:srcRect l="23020" r="13958"/>
          <a:stretch/>
        </p:blipFill>
        <p:spPr>
          <a:xfrm>
            <a:off x="0" y="924701"/>
            <a:ext cx="6095491" cy="5440427"/>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506876" y="86909"/>
            <a:ext cx="10515600" cy="1325563"/>
          </a:xfrm>
        </p:spPr>
        <p:txBody>
          <a:bodyPr/>
          <a:lstStyle/>
          <a:p>
            <a:r>
              <a:rPr lang="en-US" sz="3200" b="1" spc="300">
                <a:solidFill>
                  <a:srgbClr val="0072BC"/>
                </a:solidFill>
                <a:latin typeface="Proxima Nova"/>
                <a:ea typeface="+mn-ea"/>
                <a:cs typeface="+mn-cs"/>
              </a:rPr>
              <a:t>Overview of Implementation Monitoring</a:t>
            </a:r>
          </a:p>
        </p:txBody>
      </p:sp>
    </p:spTree>
    <p:extLst>
      <p:ext uri="{BB962C8B-B14F-4D97-AF65-F5344CB8AC3E}">
        <p14:creationId xmlns:p14="http://schemas.microsoft.com/office/powerpoint/2010/main" val="990648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571500" y="3372971"/>
            <a:ext cx="2963854" cy="1107996"/>
          </a:xfrm>
        </p:spPr>
        <p:txBody>
          <a:bodyPr wrap="square" lIns="0" tIns="0" rIns="0" bIns="0" anchor="t">
            <a:spAutoFit/>
          </a:bodyPr>
          <a:lstStyle/>
          <a:p>
            <a:r>
              <a:rPr lang="en-US" sz="4000" b="1" spc="300">
                <a:solidFill>
                  <a:srgbClr val="0072BC"/>
                </a:solidFill>
                <a:latin typeface="Proxima Nova Black" panose="02000506030000020004" pitchFamily="50" charset="0"/>
              </a:rPr>
              <a:t>Next </a:t>
            </a:r>
            <a:br>
              <a:rPr lang="en-US" sz="4000" b="1" spc="300">
                <a:solidFill>
                  <a:srgbClr val="0072BC"/>
                </a:solidFill>
                <a:latin typeface="Proxima Nova Black" panose="02000506030000020004" pitchFamily="50" charset="0"/>
              </a:rPr>
            </a:br>
            <a:r>
              <a:rPr lang="en-US" sz="4000" b="1" spc="300">
                <a:solidFill>
                  <a:srgbClr val="0072BC"/>
                </a:solidFill>
                <a:latin typeface="Proxima Nova Black" panose="02000506030000020004" pitchFamily="50" charset="0"/>
              </a:rPr>
              <a:t>steps</a:t>
            </a:r>
          </a:p>
        </p:txBody>
      </p:sp>
      <p:graphicFrame>
        <p:nvGraphicFramePr>
          <p:cNvPr id="7" name="Table 7">
            <a:extLst>
              <a:ext uri="{FF2B5EF4-FFF2-40B4-BE49-F238E27FC236}">
                <a16:creationId xmlns:a16="http://schemas.microsoft.com/office/drawing/2014/main" id="{5B97FA08-BB37-0AE5-DDEC-026F915DAF1A}"/>
              </a:ext>
            </a:extLst>
          </p:cNvPr>
          <p:cNvGraphicFramePr>
            <a:graphicFrameLocks noGrp="1"/>
          </p:cNvGraphicFramePr>
          <p:nvPr>
            <p:extLst>
              <p:ext uri="{D42A27DB-BD31-4B8C-83A1-F6EECF244321}">
                <p14:modId xmlns:p14="http://schemas.microsoft.com/office/powerpoint/2010/main" val="302069360"/>
              </p:ext>
            </p:extLst>
          </p:nvPr>
        </p:nvGraphicFramePr>
        <p:xfrm>
          <a:off x="3250643" y="1390021"/>
          <a:ext cx="8285832" cy="3815526"/>
        </p:xfrm>
        <a:graphic>
          <a:graphicData uri="http://schemas.openxmlformats.org/drawingml/2006/table">
            <a:tbl>
              <a:tblPr firstRow="1" bandRow="1">
                <a:tableStyleId>{5C22544A-7EE6-4342-B048-85BDC9FD1C3A}</a:tableStyleId>
              </a:tblPr>
              <a:tblGrid>
                <a:gridCol w="2443776">
                  <a:extLst>
                    <a:ext uri="{9D8B030D-6E8A-4147-A177-3AD203B41FA5}">
                      <a16:colId xmlns:a16="http://schemas.microsoft.com/office/drawing/2014/main" val="2799885026"/>
                    </a:ext>
                  </a:extLst>
                </a:gridCol>
                <a:gridCol w="5842056">
                  <a:extLst>
                    <a:ext uri="{9D8B030D-6E8A-4147-A177-3AD203B41FA5}">
                      <a16:colId xmlns:a16="http://schemas.microsoft.com/office/drawing/2014/main" val="3062624745"/>
                    </a:ext>
                  </a:extLst>
                </a:gridCol>
              </a:tblGrid>
              <a:tr h="1730540">
                <a:tc>
                  <a:txBody>
                    <a:bodyPr/>
                    <a:lstStyle/>
                    <a:p>
                      <a:pPr algn="ctr"/>
                      <a:r>
                        <a:rPr lang="en-US" b="1">
                          <a:solidFill>
                            <a:schemeClr val="tx1"/>
                          </a:solidFill>
                          <a:latin typeface="Proxima Nova" panose="02000506030000020004" pitchFamily="50" charset="0"/>
                        </a:rPr>
                        <a:t>Training follow up</a:t>
                      </a: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rgbClr val="CCE3F2"/>
                    </a:solidFill>
                  </a:tcPr>
                </a:tc>
                <a:tc>
                  <a:txBody>
                    <a:bodyPr/>
                    <a:lstStyle/>
                    <a:p>
                      <a:pPr marL="113030" indent="0">
                        <a:buClr>
                          <a:srgbClr val="66AAD7"/>
                        </a:buClr>
                        <a:buNone/>
                      </a:pPr>
                      <a:endParaRPr lang="en-US" sz="1600" b="0">
                        <a:solidFill>
                          <a:sysClr val="windowText" lastClr="000000"/>
                        </a:solidFill>
                        <a:latin typeface="Proxima Nova" panose="02000506030000020004" pitchFamily="50" charset="0"/>
                      </a:endParaRPr>
                    </a:p>
                    <a:p>
                      <a:pPr marL="285750" indent="-172720">
                        <a:buClr>
                          <a:srgbClr val="66AAD7"/>
                        </a:buClr>
                        <a:buFont typeface="Wingdings" panose="05000000000000000000" pitchFamily="2" charset="2"/>
                        <a:buChar char="§"/>
                      </a:pPr>
                      <a:r>
                        <a:rPr lang="en-US" sz="1600" b="0">
                          <a:solidFill>
                            <a:sysClr val="windowText" lastClr="000000"/>
                          </a:solidFill>
                          <a:latin typeface="Proxima Nova" panose="02000506030000020004" pitchFamily="50" charset="0"/>
                        </a:rPr>
                        <a:t>Share recordings and slide deck </a:t>
                      </a:r>
                    </a:p>
                    <a:p>
                      <a:pPr marL="285750" lvl="0" indent="-172720" algn="l" defTabSz="914400" rtl="0" eaLnBrk="1" latinLnBrk="0" hangingPunct="1">
                        <a:buClr>
                          <a:srgbClr val="66AAD7"/>
                        </a:buClr>
                        <a:buFont typeface="Wingdings" panose="05000000000000000000" pitchFamily="2" charset="2"/>
                        <a:buChar char="§"/>
                      </a:pPr>
                      <a:r>
                        <a:rPr lang="en-US" sz="1600" b="0" kern="1200" noProof="0">
                          <a:solidFill>
                            <a:sysClr val="windowText" lastClr="000000"/>
                          </a:solidFill>
                          <a:latin typeface="Proxima Nova" panose="02000506030000020004" pitchFamily="50" charset="0"/>
                          <a:ea typeface="+mn-ea"/>
                          <a:cs typeface="+mn-cs"/>
                        </a:rPr>
                        <a:t>Share Training Survey and quiz results</a:t>
                      </a:r>
                      <a:endParaRPr lang="en-US" sz="1600" b="0" kern="1200">
                        <a:solidFill>
                          <a:sysClr val="windowText" lastClr="000000"/>
                        </a:solidFill>
                        <a:latin typeface="Proxima Nova" panose="02000506030000020004" pitchFamily="50" charset="0"/>
                        <a:ea typeface="+mn-ea"/>
                        <a:cs typeface="+mn-cs"/>
                      </a:endParaRPr>
                    </a:p>
                    <a:p>
                      <a:pPr marL="285750" indent="-172720">
                        <a:buClr>
                          <a:srgbClr val="66AAD7"/>
                        </a:buClr>
                        <a:buFont typeface="Wingdings" panose="05000000000000000000" pitchFamily="2" charset="2"/>
                        <a:buChar char="§"/>
                      </a:pPr>
                      <a:r>
                        <a:rPr lang="en-US" sz="1600" b="0" kern="1200">
                          <a:solidFill>
                            <a:sysClr val="windowText" lastClr="000000"/>
                          </a:solidFill>
                          <a:latin typeface="Proxima Nova" panose="02000506030000020004" pitchFamily="50" charset="0"/>
                          <a:ea typeface="+mn-ea"/>
                          <a:cs typeface="+mn-cs"/>
                        </a:rPr>
                        <a:t>Consult Guidance (template completion videos, sample templates, OGL &amp; job aids)</a:t>
                      </a:r>
                    </a:p>
                    <a:p>
                      <a:pPr marL="113030" marR="0" lvl="0" indent="0" algn="l">
                        <a:lnSpc>
                          <a:spcPct val="100000"/>
                        </a:lnSpc>
                        <a:spcBef>
                          <a:spcPts val="0"/>
                        </a:spcBef>
                        <a:spcAft>
                          <a:spcPts val="0"/>
                        </a:spcAft>
                        <a:buClr>
                          <a:srgbClr val="66AAD7"/>
                        </a:buClr>
                        <a:buSzTx/>
                        <a:buNone/>
                      </a:pPr>
                      <a:endParaRPr lang="en-US" sz="1600" b="0">
                        <a:solidFill>
                          <a:sysClr val="windowText" lastClr="000000"/>
                        </a:solidFill>
                        <a:latin typeface="Proxima Nova" panose="02000506030000020004" pitchFamily="50" charset="0"/>
                      </a:endParaRP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195387"/>
                  </a:ext>
                </a:extLst>
              </a:tr>
              <a:tr h="1042493">
                <a:tc>
                  <a:txBody>
                    <a:bodyPr/>
                    <a:lstStyle/>
                    <a:p>
                      <a:pPr algn="ctr"/>
                      <a:r>
                        <a:rPr lang="en-US" b="1">
                          <a:solidFill>
                            <a:schemeClr val="tx1"/>
                          </a:solidFill>
                          <a:latin typeface="Proxima Nova" panose="02000506030000020004" pitchFamily="50" charset="0"/>
                        </a:rPr>
                        <a:t>Deep dive on PMC02 and 03</a:t>
                      </a: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rgbClr val="CCE3F2"/>
                    </a:solidFill>
                  </a:tcPr>
                </a:tc>
                <a:tc>
                  <a:txBody>
                    <a:bodyPr/>
                    <a:lstStyle/>
                    <a:p>
                      <a:pPr marL="285750" indent="-172720">
                        <a:buClr>
                          <a:srgbClr val="66AAD7"/>
                        </a:buClr>
                        <a:buFont typeface="Wingdings" panose="05000000000000000000" pitchFamily="2" charset="2"/>
                        <a:buChar char="§"/>
                      </a:pPr>
                      <a:r>
                        <a:rPr lang="en-US" sz="1600" dirty="0">
                          <a:solidFill>
                            <a:sysClr val="windowText" lastClr="000000"/>
                          </a:solidFill>
                          <a:latin typeface="Proxima Nova" panose="02000506030000020004" pitchFamily="50" charset="0"/>
                        </a:rPr>
                        <a:t>Deep dive training on performance and financial verifications.</a:t>
                      </a: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2210323"/>
                  </a:ext>
                </a:extLst>
              </a:tr>
              <a:tr h="1042493">
                <a:tc>
                  <a:txBody>
                    <a:bodyPr/>
                    <a:lstStyle/>
                    <a:p>
                      <a:pPr algn="ctr"/>
                      <a:r>
                        <a:rPr lang="en-US" b="1">
                          <a:solidFill>
                            <a:schemeClr val="tx1"/>
                          </a:solidFill>
                          <a:latin typeface="Proxima Nova" panose="02000506030000020004" pitchFamily="50" charset="0"/>
                        </a:rPr>
                        <a:t>Workarounds</a:t>
                      </a: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rgbClr val="CCE3F2"/>
                    </a:solidFill>
                  </a:tcPr>
                </a:tc>
                <a:tc>
                  <a:txBody>
                    <a:bodyPr/>
                    <a:lstStyle/>
                    <a:p>
                      <a:pPr marL="285750" indent="-172720">
                        <a:buClr>
                          <a:srgbClr val="66AAD7"/>
                        </a:buClr>
                        <a:buFont typeface="Wingdings" panose="05000000000000000000" pitchFamily="2" charset="2"/>
                        <a:buChar char="§"/>
                      </a:pPr>
                      <a:r>
                        <a:rPr lang="en-US" sz="1600" dirty="0">
                          <a:solidFill>
                            <a:sysClr val="windowText" lastClr="000000"/>
                          </a:solidFill>
                          <a:latin typeface="Proxima Nova" panose="02000506030000020004" pitchFamily="50" charset="0"/>
                        </a:rPr>
                        <a:t>Training on how to complete implementation monitoring when the partner does not have access to </a:t>
                      </a:r>
                      <a:r>
                        <a:rPr lang="en-US" sz="1600">
                          <a:solidFill>
                            <a:sysClr val="windowText" lastClr="000000"/>
                          </a:solidFill>
                          <a:latin typeface="Proxima Nova" panose="02000506030000020004" pitchFamily="50" charset="0"/>
                        </a:rPr>
                        <a:t>PROMS Aconex.</a:t>
                      </a:r>
                      <a:endParaRPr lang="en-US" sz="1600" dirty="0">
                        <a:solidFill>
                          <a:sysClr val="windowText" lastClr="000000"/>
                        </a:solidFill>
                        <a:latin typeface="Proxima Nova" panose="02000506030000020004" pitchFamily="50" charset="0"/>
                      </a:endParaRPr>
                    </a:p>
                  </a:txBody>
                  <a:tcPr anchor="ctr">
                    <a:lnL w="12700" cap="flat" cmpd="sng" algn="ctr">
                      <a:solidFill>
                        <a:srgbClr val="0072BC"/>
                      </a:solidFill>
                      <a:prstDash val="sysDot"/>
                      <a:round/>
                      <a:headEnd type="none" w="med" len="med"/>
                      <a:tailEnd type="none" w="med" len="med"/>
                    </a:lnL>
                    <a:lnR w="12700" cap="flat" cmpd="sng" algn="ctr">
                      <a:solidFill>
                        <a:srgbClr val="0072BC"/>
                      </a:solidFill>
                      <a:prstDash val="sysDot"/>
                      <a:round/>
                      <a:headEnd type="none" w="med" len="med"/>
                      <a:tailEnd type="none" w="med" len="med"/>
                    </a:lnR>
                    <a:lnT w="12700" cap="flat" cmpd="sng" algn="ctr">
                      <a:solidFill>
                        <a:srgbClr val="0072BC"/>
                      </a:solidFill>
                      <a:prstDash val="sysDot"/>
                      <a:round/>
                      <a:headEnd type="none" w="med" len="med"/>
                      <a:tailEnd type="none" w="med" len="med"/>
                    </a:lnT>
                    <a:lnB w="12700" cap="flat" cmpd="sng" algn="ctr">
                      <a:solidFill>
                        <a:srgbClr val="0072B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064265"/>
                  </a:ext>
                </a:extLst>
              </a:tr>
            </a:tbl>
          </a:graphicData>
        </a:graphic>
      </p:graphicFrame>
      <p:sp>
        <p:nvSpPr>
          <p:cNvPr id="3" name="ZoneTexte 2">
            <a:extLst>
              <a:ext uri="{FF2B5EF4-FFF2-40B4-BE49-F238E27FC236}">
                <a16:creationId xmlns:a16="http://schemas.microsoft.com/office/drawing/2014/main" id="{FEE1E4C6-1C1D-3C38-5005-4B05843B48C6}"/>
              </a:ext>
            </a:extLst>
          </p:cNvPr>
          <p:cNvSpPr txBox="1"/>
          <p:nvPr/>
        </p:nvSpPr>
        <p:spPr>
          <a:xfrm>
            <a:off x="3247647" y="5567881"/>
            <a:ext cx="8285831" cy="369332"/>
          </a:xfrm>
          <a:prstGeom prst="rect">
            <a:avLst/>
          </a:prstGeom>
          <a:noFill/>
        </p:spPr>
        <p:txBody>
          <a:bodyPr wrap="square" rtlCol="0">
            <a:spAutoFit/>
          </a:bodyPr>
          <a:lstStyle/>
          <a:p>
            <a:r>
              <a:rPr lang="en-GB" b="1">
                <a:latin typeface="Proxima Nova" panose="02000506030000020004" pitchFamily="50" charset="0"/>
              </a:rPr>
              <a:t>Note</a:t>
            </a:r>
            <a:r>
              <a:rPr lang="en-GB">
                <a:latin typeface="Proxima Nova" panose="02000506030000020004" pitchFamily="50" charset="0"/>
              </a:rPr>
              <a:t>: </a:t>
            </a:r>
            <a:r>
              <a:rPr lang="en-GB" sz="1600">
                <a:latin typeface="Proxima Nova" panose="02000506030000020004" pitchFamily="50" charset="0"/>
              </a:rPr>
              <a:t>Reach out to your UNHCR focal point for any questions on training and support</a:t>
            </a:r>
            <a:endParaRPr lang="en-GB" sz="1600">
              <a:solidFill>
                <a:srgbClr val="00B0F0"/>
              </a:solidFill>
              <a:latin typeface="Proxima Nova" panose="02000506030000020004" pitchFamily="50" charset="0"/>
            </a:endParaRPr>
          </a:p>
        </p:txBody>
      </p:sp>
      <p:sp>
        <p:nvSpPr>
          <p:cNvPr id="5" name="Rettangolo 4">
            <a:extLst>
              <a:ext uri="{FF2B5EF4-FFF2-40B4-BE49-F238E27FC236}">
                <a16:creationId xmlns:a16="http://schemas.microsoft.com/office/drawing/2014/main" id="{1EF4F7DD-2C5E-21E2-18D5-5A0A779491EA}"/>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6" name="Picture 5" descr="A black and white logo&#10;&#10;Description automatically generated">
            <a:extLst>
              <a:ext uri="{FF2B5EF4-FFF2-40B4-BE49-F238E27FC236}">
                <a16:creationId xmlns:a16="http://schemas.microsoft.com/office/drawing/2014/main" id="{4B58342B-04B6-E1F6-1E14-5BDC923721B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8" name="Picture 7">
            <a:extLst>
              <a:ext uri="{FF2B5EF4-FFF2-40B4-BE49-F238E27FC236}">
                <a16:creationId xmlns:a16="http://schemas.microsoft.com/office/drawing/2014/main" id="{8025D3BE-397B-76F5-691D-349D9F4377B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7189" y="1398494"/>
            <a:ext cx="1652038" cy="1645430"/>
          </a:xfrm>
          <a:prstGeom prst="rect">
            <a:avLst/>
          </a:prstGeom>
        </p:spPr>
      </p:pic>
      <p:sp>
        <p:nvSpPr>
          <p:cNvPr id="4" name="TextBox 3">
            <a:extLst>
              <a:ext uri="{FF2B5EF4-FFF2-40B4-BE49-F238E27FC236}">
                <a16:creationId xmlns:a16="http://schemas.microsoft.com/office/drawing/2014/main" id="{4C383B62-8EE9-3BC9-E487-9478CAEFC7D1}"/>
              </a:ext>
            </a:extLst>
          </p:cNvPr>
          <p:cNvSpPr txBox="1"/>
          <p:nvPr/>
        </p:nvSpPr>
        <p:spPr>
          <a:xfrm>
            <a:off x="4671122" y="529683"/>
            <a:ext cx="5659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cs typeface="Calibri"/>
              </a:rPr>
              <a:t>Note:  This depends on your UNHCR regional rollout plan</a:t>
            </a:r>
            <a:endParaRPr lang="en-US" dirty="0"/>
          </a:p>
        </p:txBody>
      </p:sp>
    </p:spTree>
    <p:extLst>
      <p:ext uri="{BB962C8B-B14F-4D97-AF65-F5344CB8AC3E}">
        <p14:creationId xmlns:p14="http://schemas.microsoft.com/office/powerpoint/2010/main" val="513776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together&#10;&#10;Description automatically generated">
            <a:extLst>
              <a:ext uri="{FF2B5EF4-FFF2-40B4-BE49-F238E27FC236}">
                <a16:creationId xmlns:a16="http://schemas.microsoft.com/office/drawing/2014/main" id="{D3607D3E-2B24-0CFC-0945-65F188695738}"/>
              </a:ext>
            </a:extLst>
          </p:cNvPr>
          <p:cNvPicPr>
            <a:picLocks noChangeAspect="1"/>
          </p:cNvPicPr>
          <p:nvPr/>
        </p:nvPicPr>
        <p:blipFill rotWithShape="1">
          <a:blip r:embed="rId3">
            <a:extLst>
              <a:ext uri="{28A0092B-C50C-407E-A947-70E740481C1C}">
                <a14:useLocalDpi xmlns:a14="http://schemas.microsoft.com/office/drawing/2010/main" val="0"/>
              </a:ext>
            </a:extLst>
          </a:blip>
          <a:srcRect l="2378" t="9091" r="6713"/>
          <a:stretch/>
        </p:blipFill>
        <p:spPr>
          <a:xfrm>
            <a:off x="20" y="10"/>
            <a:ext cx="12191981" cy="6857990"/>
          </a:xfrm>
          <a:prstGeom prst="rect">
            <a:avLst/>
          </a:prstGeom>
        </p:spPr>
      </p:pic>
      <p:sp>
        <p:nvSpPr>
          <p:cNvPr id="2" name="Rectangle 1">
            <a:extLst>
              <a:ext uri="{FF2B5EF4-FFF2-40B4-BE49-F238E27FC236}">
                <a16:creationId xmlns:a16="http://schemas.microsoft.com/office/drawing/2014/main" id="{CB4E8BB9-906C-3DC7-F0D0-9CF258F82F0B}"/>
              </a:ext>
            </a:extLst>
          </p:cNvPr>
          <p:cNvSpPr/>
          <p:nvPr/>
        </p:nvSpPr>
        <p:spPr>
          <a:xfrm>
            <a:off x="0" y="5121519"/>
            <a:ext cx="12192000" cy="1173773"/>
          </a:xfrm>
          <a:prstGeom prst="rect">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CFB54FF-1FF1-A941-96D2-A3A3274506C1}"/>
              </a:ext>
            </a:extLst>
          </p:cNvPr>
          <p:cNvSpPr txBox="1">
            <a:spLocks/>
          </p:cNvSpPr>
          <p:nvPr/>
        </p:nvSpPr>
        <p:spPr>
          <a:xfrm>
            <a:off x="283972" y="4853030"/>
            <a:ext cx="9078562" cy="1325309"/>
          </a:xfrm>
          <a:prstGeom prst="rect">
            <a:avLst/>
          </a:prstGeom>
          <a:effectLst>
            <a:glow rad="63500">
              <a:schemeClr val="accent3">
                <a:satMod val="175000"/>
                <a:alpha val="40000"/>
              </a:schemeClr>
            </a:glow>
          </a:effectLst>
        </p:spPr>
        <p:txBody>
          <a:bodyPr vert="horz" lIns="91440" tIns="45720" rIns="91440" bIns="45720" rtlCol="0" anchor="b">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defTabSz="914400">
              <a:lnSpc>
                <a:spcPct val="90000"/>
              </a:lnSpc>
              <a:spcAft>
                <a:spcPts val="600"/>
              </a:spcAft>
            </a:pPr>
            <a:r>
              <a:rPr lang="en-US" sz="5400" b="1" spc="300" dirty="0">
                <a:solidFill>
                  <a:srgbClr val="0072BC"/>
                </a:solidFill>
                <a:latin typeface="Proxima Nova" panose="02000506030000020004" pitchFamily="50" charset="0"/>
              </a:rPr>
              <a:t>THANK YOU!</a:t>
            </a:r>
          </a:p>
        </p:txBody>
      </p:sp>
    </p:spTree>
    <p:extLst>
      <p:ext uri="{BB962C8B-B14F-4D97-AF65-F5344CB8AC3E}">
        <p14:creationId xmlns:p14="http://schemas.microsoft.com/office/powerpoint/2010/main" val="348755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Calibri" panose="020F0502020204030204"/>
              <a:ea typeface="+mn-ea"/>
              <a:cs typeface="+mn-cs"/>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5" name="Picture 4" descr="A person and person shaking hands&#10;&#10;Description automatically generated">
            <a:extLst>
              <a:ext uri="{FF2B5EF4-FFF2-40B4-BE49-F238E27FC236}">
                <a16:creationId xmlns:a16="http://schemas.microsoft.com/office/drawing/2014/main" id="{9A461911-F2AE-77D8-37ED-6A25B2D521C8}"/>
              </a:ext>
            </a:extLst>
          </p:cNvPr>
          <p:cNvPicPr>
            <a:picLocks noChangeAspect="1"/>
          </p:cNvPicPr>
          <p:nvPr/>
        </p:nvPicPr>
        <p:blipFill rotWithShape="1">
          <a:blip r:embed="rId6">
            <a:extLst>
              <a:ext uri="{28A0092B-C50C-407E-A947-70E740481C1C}">
                <a14:useLocalDpi xmlns:a14="http://schemas.microsoft.com/office/drawing/2010/main" val="0"/>
              </a:ext>
            </a:extLst>
          </a:blip>
          <a:srcRect l="22339" t="7187" r="15157"/>
          <a:stretch/>
        </p:blipFill>
        <p:spPr>
          <a:xfrm>
            <a:off x="0" y="0"/>
            <a:ext cx="5587363" cy="6365128"/>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5829993" y="439664"/>
            <a:ext cx="5186498" cy="588280"/>
          </a:xfrm>
        </p:spPr>
        <p:txBody>
          <a:bodyPr/>
          <a:lstStyle/>
          <a:p>
            <a:r>
              <a:rPr lang="en-US" sz="3200" b="1" spc="300" dirty="0">
                <a:solidFill>
                  <a:srgbClr val="0072BC"/>
                </a:solidFill>
                <a:latin typeface="Proxima Nova" panose="02000506030000020004" pitchFamily="50" charset="0"/>
              </a:rPr>
              <a:t>Best practices</a:t>
            </a:r>
            <a:endParaRPr lang="en-US" sz="3200" dirty="0">
              <a:latin typeface="Proxima Nova" panose="02000506030000020004" pitchFamily="50" charset="0"/>
            </a:endParaRPr>
          </a:p>
        </p:txBody>
      </p:sp>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829992" y="1321267"/>
            <a:ext cx="5868455" cy="4819474"/>
          </a:xfrm>
        </p:spPr>
        <p:txBody>
          <a:bodyPr>
            <a:normAutofit lnSpcReduction="10000"/>
          </a:bodyPr>
          <a:lstStyle/>
          <a:p>
            <a:pPr algn="l">
              <a:spcBef>
                <a:spcPts val="1800"/>
              </a:spcBef>
              <a:buFont typeface="Wingdings" panose="05000000000000000000" pitchFamily="2" charset="2"/>
              <a:buChar char="ü"/>
            </a:pPr>
            <a:r>
              <a:rPr lang="en-US" sz="2000" b="1" i="0" dirty="0">
                <a:solidFill>
                  <a:srgbClr val="0070C0"/>
                </a:solidFill>
                <a:effectLst/>
                <a:latin typeface="Proxima Nova" panose="02000506030000020004" pitchFamily="50" charset="0"/>
              </a:rPr>
              <a:t>UNHCR operation has one consolidated plan </a:t>
            </a:r>
            <a:r>
              <a:rPr lang="en-US" sz="2000" dirty="0">
                <a:solidFill>
                  <a:srgbClr val="252525"/>
                </a:solidFill>
                <a:latin typeface="Proxima Nova" panose="02000506030000020004" pitchFamily="50" charset="0"/>
              </a:rPr>
              <a:t>for </a:t>
            </a:r>
            <a:r>
              <a:rPr lang="en-US" sz="2000" i="0" dirty="0">
                <a:solidFill>
                  <a:srgbClr val="252525"/>
                </a:solidFill>
                <a:effectLst/>
                <a:latin typeface="Proxima Nova" panose="02000506030000020004" pitchFamily="50" charset="0"/>
              </a:rPr>
              <a:t>implementation monitoring of most high-risk projects.</a:t>
            </a:r>
          </a:p>
          <a:p>
            <a:pPr algn="l">
              <a:spcBef>
                <a:spcPts val="1800"/>
              </a:spcBef>
              <a:buFont typeface="Wingdings" panose="05000000000000000000" pitchFamily="2" charset="2"/>
              <a:buChar char="ü"/>
            </a:pPr>
            <a:r>
              <a:rPr lang="en-US" sz="2000" b="1" i="0" dirty="0">
                <a:solidFill>
                  <a:srgbClr val="0070C0"/>
                </a:solidFill>
                <a:effectLst/>
                <a:latin typeface="Proxima Nova" panose="02000506030000020004" pitchFamily="50" charset="0"/>
              </a:rPr>
              <a:t>UNHCR clearly defined roles and responsibilities </a:t>
            </a:r>
            <a:r>
              <a:rPr lang="en-US" sz="2000" dirty="0">
                <a:solidFill>
                  <a:srgbClr val="252525"/>
                </a:solidFill>
                <a:latin typeface="Proxima Nova" panose="02000506030000020004" pitchFamily="50" charset="0"/>
              </a:rPr>
              <a:t>for implementation monitoring activities.</a:t>
            </a:r>
          </a:p>
          <a:p>
            <a:pPr algn="l">
              <a:spcBef>
                <a:spcPts val="1800"/>
              </a:spcBef>
              <a:buFont typeface="Wingdings" panose="05000000000000000000" pitchFamily="2" charset="2"/>
              <a:buChar char="ü"/>
            </a:pPr>
            <a:r>
              <a:rPr lang="en-US" sz="2000" b="1" i="0" dirty="0">
                <a:solidFill>
                  <a:srgbClr val="0070C0"/>
                </a:solidFill>
                <a:effectLst/>
                <a:latin typeface="Proxima Nova" panose="02000506030000020004" pitchFamily="50" charset="0"/>
              </a:rPr>
              <a:t>UNHCR &amp; partner simple tools and checklists </a:t>
            </a:r>
            <a:r>
              <a:rPr lang="en-US" sz="2000" dirty="0">
                <a:solidFill>
                  <a:srgbClr val="252525"/>
                </a:solidFill>
                <a:latin typeface="Proxima Nova" panose="02000506030000020004" pitchFamily="50" charset="0"/>
              </a:rPr>
              <a:t>agreed upon and used across the implementation monitoring activities.</a:t>
            </a:r>
          </a:p>
          <a:p>
            <a:pPr algn="l">
              <a:spcBef>
                <a:spcPts val="1800"/>
              </a:spcBef>
              <a:buFont typeface="Wingdings" panose="05000000000000000000" pitchFamily="2" charset="2"/>
              <a:buChar char="ü"/>
            </a:pPr>
            <a:r>
              <a:rPr lang="en-US" sz="2000" b="1" i="0" dirty="0">
                <a:solidFill>
                  <a:srgbClr val="0070C0"/>
                </a:solidFill>
                <a:effectLst/>
                <a:latin typeface="Proxima Nova" panose="02000506030000020004" pitchFamily="50" charset="0"/>
              </a:rPr>
              <a:t>Jointly agreed with the partner a clear picture </a:t>
            </a:r>
            <a:r>
              <a:rPr lang="en-US" sz="2000" dirty="0">
                <a:solidFill>
                  <a:srgbClr val="252525"/>
                </a:solidFill>
                <a:latin typeface="Proxima Nova" panose="02000506030000020004" pitchFamily="50" charset="0"/>
              </a:rPr>
              <a:t>for how monitoring findings are analyzed, reported and used.</a:t>
            </a:r>
            <a:endParaRPr lang="en-US" sz="2000" i="0" dirty="0">
              <a:solidFill>
                <a:srgbClr val="252525"/>
              </a:solidFill>
              <a:effectLst/>
              <a:latin typeface="Proxima Nova" panose="02000506030000020004" pitchFamily="50" charset="0"/>
            </a:endParaRPr>
          </a:p>
          <a:p>
            <a:pPr>
              <a:spcBef>
                <a:spcPts val="1800"/>
              </a:spcBef>
              <a:buFont typeface="Wingdings" panose="05000000000000000000" pitchFamily="2" charset="2"/>
              <a:buChar char="ü"/>
            </a:pPr>
            <a:r>
              <a:rPr lang="en-US" sz="2000" b="1" i="0" dirty="0">
                <a:solidFill>
                  <a:srgbClr val="0070C0"/>
                </a:solidFill>
                <a:effectLst/>
                <a:latin typeface="Proxima Nova" panose="02000506030000020004" pitchFamily="50" charset="0"/>
              </a:rPr>
              <a:t>A regular review jointly </a:t>
            </a:r>
            <a:r>
              <a:rPr lang="en-US" sz="2000" dirty="0">
                <a:solidFill>
                  <a:srgbClr val="252525"/>
                </a:solidFill>
                <a:latin typeface="Proxima Nova" panose="02000506030000020004" pitchFamily="50" charset="0"/>
              </a:rPr>
              <a:t>of the implementation monitoring approach.</a:t>
            </a:r>
          </a:p>
        </p:txBody>
      </p:sp>
    </p:spTree>
    <p:extLst>
      <p:ext uri="{BB962C8B-B14F-4D97-AF65-F5344CB8AC3E}">
        <p14:creationId xmlns:p14="http://schemas.microsoft.com/office/powerpoint/2010/main" val="181750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2EF680-6421-E05C-9C02-D25240153D2A}"/>
              </a:ext>
            </a:extLst>
          </p:cNvPr>
          <p:cNvSpPr txBox="1">
            <a:spLocks/>
          </p:cNvSpPr>
          <p:nvPr/>
        </p:nvSpPr>
        <p:spPr>
          <a:xfrm>
            <a:off x="480064" y="455548"/>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300" normalizeH="0" baseline="0" noProof="0">
                <a:ln>
                  <a:noFill/>
                </a:ln>
                <a:solidFill>
                  <a:srgbClr val="0072BC"/>
                </a:solidFill>
                <a:effectLst/>
                <a:uLnTx/>
                <a:uFillTx/>
                <a:latin typeface="Proxima Nova" panose="02000506030000020004"/>
              </a:rPr>
              <a:t>Preparation</a:t>
            </a:r>
          </a:p>
        </p:txBody>
      </p:sp>
      <p:sp>
        <p:nvSpPr>
          <p:cNvPr id="10" name="Title 1">
            <a:extLst>
              <a:ext uri="{FF2B5EF4-FFF2-40B4-BE49-F238E27FC236}">
                <a16:creationId xmlns:a16="http://schemas.microsoft.com/office/drawing/2014/main" id="{5AC81AF6-87D2-5F47-B7CA-DCADD60B9AD2}"/>
              </a:ext>
            </a:extLst>
          </p:cNvPr>
          <p:cNvSpPr txBox="1">
            <a:spLocks/>
          </p:cNvSpPr>
          <p:nvPr/>
        </p:nvSpPr>
        <p:spPr>
          <a:xfrm>
            <a:off x="256132" y="1044134"/>
            <a:ext cx="1323914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endParaRPr>
          </a:p>
        </p:txBody>
      </p:sp>
      <p:sp>
        <p:nvSpPr>
          <p:cNvPr id="22" name="Text Placeholder 5">
            <a:extLst>
              <a:ext uri="{FF2B5EF4-FFF2-40B4-BE49-F238E27FC236}">
                <a16:creationId xmlns:a16="http://schemas.microsoft.com/office/drawing/2014/main" id="{D4F18D31-75C7-8D02-8803-C8E97E9A5A4E}"/>
              </a:ext>
            </a:extLst>
          </p:cNvPr>
          <p:cNvSpPr txBox="1">
            <a:spLocks/>
          </p:cNvSpPr>
          <p:nvPr/>
        </p:nvSpPr>
        <p:spPr>
          <a:xfrm>
            <a:off x="2323321" y="2223441"/>
            <a:ext cx="8761446" cy="4076945"/>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1800"/>
              </a:spcBef>
              <a:spcAft>
                <a:spcPts val="0"/>
              </a:spcAft>
              <a:buClr>
                <a:srgbClr val="8EBEFF"/>
              </a:buClr>
              <a:buSzTx/>
              <a:buFont typeface="Wingdings" panose="05000000000000000000" pitchFamily="2" charset="2"/>
              <a:buChar char="§"/>
              <a:tabLst/>
              <a:defRPr/>
            </a:pPr>
            <a:r>
              <a:rPr kumimoji="0" lang="en-US" sz="1800" b="1" i="0" u="none" strike="noStrike" kern="1200" cap="none" spc="0" normalizeH="0" baseline="0" noProof="0">
                <a:ln>
                  <a:noFill/>
                </a:ln>
                <a:solidFill>
                  <a:srgbClr val="0072BC"/>
                </a:solidFill>
                <a:effectLst/>
                <a:uLnTx/>
                <a:uFillTx/>
                <a:latin typeface="Proxima Nova"/>
                <a:cs typeface="Calibri"/>
              </a:rPr>
              <a:t>The project workplan contract </a:t>
            </a:r>
            <a:r>
              <a:rPr kumimoji="0" lang="en-US" sz="1800" b="0" i="0" u="none" strike="noStrike" kern="1200" cap="none" spc="0" normalizeH="0" baseline="0" noProof="0">
                <a:ln>
                  <a:noFill/>
                </a:ln>
                <a:solidFill>
                  <a:srgbClr val="252525"/>
                </a:solidFill>
                <a:effectLst/>
                <a:uLnTx/>
                <a:uFillTx/>
                <a:latin typeface="Proxima Nova"/>
              </a:rPr>
              <a:t>and </a:t>
            </a:r>
            <a:r>
              <a:rPr kumimoji="0" lang="en-US" sz="1800" b="1" i="0" u="none" strike="noStrike" kern="1200" cap="none" spc="0" normalizeH="0" baseline="0" noProof="0">
                <a:ln>
                  <a:noFill/>
                </a:ln>
                <a:solidFill>
                  <a:srgbClr val="0072BC"/>
                </a:solidFill>
                <a:effectLst/>
                <a:uLnTx/>
                <a:uFillTx/>
                <a:latin typeface="Proxima Nova"/>
                <a:cs typeface="Calibri"/>
              </a:rPr>
              <a:t>partner reported results</a:t>
            </a:r>
            <a:r>
              <a:rPr kumimoji="0" lang="en-US" sz="1800" b="0" i="0" u="none" strike="noStrike" kern="1200" cap="none" spc="0" normalizeH="0" baseline="0" noProof="0">
                <a:ln>
                  <a:noFill/>
                </a:ln>
                <a:solidFill>
                  <a:srgbClr val="252525"/>
                </a:solidFill>
                <a:effectLst/>
                <a:uLnTx/>
                <a:uFillTx/>
                <a:latin typeface="Proxima Nova"/>
              </a:rPr>
              <a:t>, which set out the expected progress that needs to be monitored.</a:t>
            </a:r>
            <a:br>
              <a:rPr lang="en-US" sz="1800" b="0" i="0" u="none" strike="noStrike" kern="1200" cap="none" spc="0" normalizeH="0" baseline="0" noProof="0">
                <a:ln>
                  <a:noFill/>
                </a:ln>
                <a:effectLst/>
                <a:uLnTx/>
                <a:uFillTx/>
                <a:latin typeface="Proxima Nova"/>
              </a:rPr>
            </a:br>
            <a:endParaRPr lang="en-US" sz="1800" b="0" i="0" u="none" strike="noStrike" kern="1200" cap="none" spc="0" normalizeH="0" baseline="0" noProof="0">
              <a:ln>
                <a:noFill/>
              </a:ln>
              <a:solidFill>
                <a:srgbClr val="252525"/>
              </a:solidFill>
              <a:effectLst/>
              <a:uLnTx/>
              <a:uFillTx/>
              <a:latin typeface="Proxima Nova"/>
            </a:endParaRPr>
          </a:p>
          <a:p>
            <a:pPr marR="0" lvl="0" algn="l" defTabSz="914400" rtl="0" eaLnBrk="1" fontAlgn="auto" latinLnBrk="0" hangingPunct="1">
              <a:lnSpc>
                <a:spcPct val="100000"/>
              </a:lnSpc>
              <a:spcBef>
                <a:spcPts val="1800"/>
              </a:spcBef>
              <a:spcAft>
                <a:spcPts val="0"/>
              </a:spcAft>
              <a:buClr>
                <a:srgbClr val="8EBEFF"/>
              </a:buClr>
              <a:buSzTx/>
              <a:buFont typeface="Wingdings" panose="05000000000000000000" pitchFamily="2" charset="2"/>
              <a:buChar char="§"/>
              <a:tabLst/>
              <a:defRPr/>
            </a:pPr>
            <a:r>
              <a:rPr kumimoji="0" lang="en-US" sz="1800" b="0" i="0" u="none" strike="noStrike" kern="1200" cap="none" spc="0" normalizeH="0" baseline="0" noProof="0">
                <a:ln>
                  <a:noFill/>
                </a:ln>
                <a:solidFill>
                  <a:srgbClr val="252525"/>
                </a:solidFill>
                <a:effectLst/>
                <a:uLnTx/>
                <a:uFillTx/>
                <a:latin typeface="Proxima Nova"/>
              </a:rPr>
              <a:t>Any </a:t>
            </a:r>
            <a:r>
              <a:rPr kumimoji="0" lang="en-US" sz="1800" b="1" i="0" u="none" strike="noStrike" kern="1200" cap="none" spc="0" normalizeH="0" baseline="0" noProof="0">
                <a:ln>
                  <a:noFill/>
                </a:ln>
                <a:solidFill>
                  <a:srgbClr val="0072BC"/>
                </a:solidFill>
                <a:effectLst/>
                <a:uLnTx/>
                <a:uFillTx/>
                <a:latin typeface="Proxima Nova"/>
                <a:cs typeface="Calibri"/>
              </a:rPr>
              <a:t>outstanding issues </a:t>
            </a:r>
            <a:r>
              <a:rPr kumimoji="0" lang="en-US" sz="1800" b="0" i="0" u="none" strike="noStrike" kern="1200" cap="none" spc="0" normalizeH="0" baseline="0" noProof="0">
                <a:ln>
                  <a:noFill/>
                </a:ln>
                <a:solidFill>
                  <a:prstClr val="black"/>
                </a:solidFill>
                <a:effectLst/>
                <a:uLnTx/>
                <a:uFillTx/>
                <a:latin typeface="Proxima Nova"/>
                <a:cs typeface="Calibri"/>
              </a:rPr>
              <a:t>in the “Field” module </a:t>
            </a:r>
            <a:r>
              <a:rPr kumimoji="0" lang="en-US" sz="1800" b="0" i="0" u="none" strike="noStrike" kern="1200" cap="none" spc="0" normalizeH="0" baseline="0" noProof="0">
                <a:ln>
                  <a:noFill/>
                </a:ln>
                <a:solidFill>
                  <a:srgbClr val="252525"/>
                </a:solidFill>
                <a:effectLst/>
                <a:uLnTx/>
                <a:uFillTx/>
                <a:latin typeface="Proxima Nova"/>
              </a:rPr>
              <a:t>in PROMS, emails, or other communications where partners or UNHCR raised challenges regarding the project implementation. </a:t>
            </a:r>
            <a:br>
              <a:rPr lang="en-US" sz="1800" b="0" i="0" u="none" strike="noStrike" kern="1200" cap="none" spc="0" normalizeH="0" baseline="0" noProof="0">
                <a:ln>
                  <a:noFill/>
                </a:ln>
                <a:effectLst/>
                <a:uLnTx/>
                <a:uFillTx/>
                <a:latin typeface="Proxima Nova"/>
              </a:rPr>
            </a:br>
            <a:endParaRPr lang="en-US" sz="1800" b="0" i="0" u="none" strike="noStrike" kern="1200" cap="none" spc="0" normalizeH="0" baseline="0" noProof="0">
              <a:ln>
                <a:noFill/>
              </a:ln>
              <a:solidFill>
                <a:srgbClr val="252525"/>
              </a:solidFill>
              <a:effectLst/>
              <a:uLnTx/>
              <a:uFillTx/>
              <a:latin typeface="Proxima Nova"/>
            </a:endParaRPr>
          </a:p>
          <a:p>
            <a:pPr marR="0" lvl="0" algn="l" defTabSz="914400" rtl="0" eaLnBrk="1" fontAlgn="auto" latinLnBrk="0" hangingPunct="1">
              <a:lnSpc>
                <a:spcPct val="100000"/>
              </a:lnSpc>
              <a:spcBef>
                <a:spcPts val="1800"/>
              </a:spcBef>
              <a:spcAft>
                <a:spcPts val="0"/>
              </a:spcAft>
              <a:buClr>
                <a:srgbClr val="8EBEFF"/>
              </a:buClr>
              <a:buSzTx/>
              <a:buFont typeface="Wingdings" panose="05000000000000000000" pitchFamily="2" charset="2"/>
              <a:buChar char="§"/>
              <a:tabLst/>
              <a:defRPr/>
            </a:pPr>
            <a:r>
              <a:rPr kumimoji="0" lang="en-US" sz="1800" b="1" i="0" u="none" strike="noStrike" kern="1200" cap="none" spc="0" normalizeH="0" baseline="0" noProof="0">
                <a:ln>
                  <a:noFill/>
                </a:ln>
                <a:solidFill>
                  <a:srgbClr val="0072BC"/>
                </a:solidFill>
                <a:effectLst/>
                <a:uLnTx/>
                <a:uFillTx/>
                <a:latin typeface="Proxima Nova"/>
                <a:cs typeface="Calibri"/>
              </a:rPr>
              <a:t>Feedback about the project from communities </a:t>
            </a:r>
            <a:r>
              <a:rPr kumimoji="0" lang="en-US" sz="1800" b="0" i="0" u="none" strike="noStrike" kern="1200" cap="none" spc="0" normalizeH="0" baseline="0" noProof="0">
                <a:ln>
                  <a:noFill/>
                </a:ln>
                <a:solidFill>
                  <a:srgbClr val="252525"/>
                </a:solidFill>
                <a:effectLst/>
                <a:uLnTx/>
                <a:uFillTx/>
                <a:latin typeface="Proxima Nova"/>
              </a:rPr>
              <a:t>provided through the feedback and complaints system or reports from previous implementation monitoring visits. </a:t>
            </a:r>
            <a:br>
              <a:rPr lang="en-US" sz="1800" b="0" i="0" u="none" strike="noStrike" kern="1200" cap="none" spc="0" normalizeH="0" baseline="0" noProof="0">
                <a:ln>
                  <a:noFill/>
                </a:ln>
                <a:effectLst/>
                <a:uLnTx/>
                <a:uFillTx/>
                <a:latin typeface="Proxima Nova"/>
              </a:rPr>
            </a:br>
            <a:endParaRPr lang="en-US" sz="1800" b="0" i="0" u="none" strike="noStrike" kern="1200" cap="none" spc="0" normalizeH="0" baseline="0" noProof="0">
              <a:ln>
                <a:noFill/>
              </a:ln>
              <a:solidFill>
                <a:srgbClr val="252525"/>
              </a:solidFill>
              <a:effectLst/>
              <a:uLnTx/>
              <a:uFillTx/>
              <a:latin typeface="Proxima Nova"/>
            </a:endParaRPr>
          </a:p>
          <a:p>
            <a:pPr marR="0" lvl="0" algn="l" defTabSz="914400" rtl="0" eaLnBrk="1" fontAlgn="auto" latinLnBrk="0" hangingPunct="1">
              <a:lnSpc>
                <a:spcPct val="150000"/>
              </a:lnSpc>
              <a:spcBef>
                <a:spcPts val="1800"/>
              </a:spcBef>
              <a:spcAft>
                <a:spcPts val="0"/>
              </a:spcAft>
              <a:buClr>
                <a:srgbClr val="8EBEFF"/>
              </a:buClr>
              <a:buSzTx/>
              <a:buFont typeface="Wingdings" panose="05000000000000000000" pitchFamily="2" charset="2"/>
              <a:buChar char="§"/>
              <a:tabLst/>
              <a:defRPr/>
            </a:pPr>
            <a:r>
              <a:rPr kumimoji="0" lang="en-US" sz="1800" b="0" i="0" u="none" strike="noStrike" kern="1200" cap="none" spc="0" normalizeH="0" baseline="0" noProof="0">
                <a:ln>
                  <a:noFill/>
                </a:ln>
                <a:solidFill>
                  <a:srgbClr val="252525"/>
                </a:solidFill>
                <a:effectLst/>
                <a:uLnTx/>
                <a:uFillTx/>
                <a:latin typeface="Proxima Nova"/>
              </a:rPr>
              <a:t>Review PROMS </a:t>
            </a:r>
            <a:r>
              <a:rPr kumimoji="0" lang="en-US" sz="1800" b="1" i="0" u="none" strike="noStrike" kern="1200" cap="none" spc="0" normalizeH="0" baseline="0" noProof="0">
                <a:ln>
                  <a:noFill/>
                </a:ln>
                <a:solidFill>
                  <a:srgbClr val="0072BC"/>
                </a:solidFill>
                <a:effectLst/>
                <a:uLnTx/>
                <a:uFillTx/>
                <a:latin typeface="Proxima Nova"/>
                <a:cs typeface="Calibri"/>
              </a:rPr>
              <a:t>data analytics and dashboards </a:t>
            </a:r>
            <a:r>
              <a:rPr kumimoji="0" lang="en-US" sz="1800" b="0" i="0" u="none" strike="noStrike" kern="1200" cap="none" spc="0" normalizeH="0" baseline="0" noProof="0">
                <a:ln>
                  <a:noFill/>
                </a:ln>
                <a:solidFill>
                  <a:srgbClr val="252525"/>
                </a:solidFill>
                <a:effectLst/>
                <a:uLnTx/>
                <a:uFillTx/>
                <a:latin typeface="Proxima Nova"/>
              </a:rPr>
              <a:t>available.</a:t>
            </a:r>
            <a:endParaRPr lang="en-US" sz="1800" b="0" i="0" u="none" strike="noStrike" kern="1200" cap="none" spc="0" normalizeH="0" baseline="0" noProof="0">
              <a:ln>
                <a:noFill/>
              </a:ln>
              <a:solidFill>
                <a:srgbClr val="252525"/>
              </a:solidFill>
              <a:effectLst/>
              <a:uLnTx/>
              <a:uFillTx/>
              <a:latin typeface="Proxima Nova"/>
            </a:endParaRPr>
          </a:p>
          <a:p>
            <a:pPr marL="228600" marR="0" lvl="0" indent="-228600" algn="l" defTabSz="914400" rtl="0" eaLnBrk="1" fontAlgn="auto" latinLnBrk="0" hangingPunct="1">
              <a:lnSpc>
                <a:spcPct val="100000"/>
              </a:lnSpc>
              <a:spcBef>
                <a:spcPts val="1000"/>
              </a:spcBef>
              <a:spcAft>
                <a:spcPts val="0"/>
              </a:spcAft>
              <a:buClr>
                <a:srgbClr val="FFFF00"/>
              </a:buClr>
              <a:buSzTx/>
              <a:buFont typeface="Wingdings" panose="05000000000000000000" pitchFamily="2" charset="2"/>
              <a:buChar char="q"/>
              <a:tabLst/>
              <a:defRPr/>
            </a:pPr>
            <a:endParaRPr kumimoji="0" lang="en-GB" sz="900" b="1" i="0" u="none" strike="noStrike" kern="1200" cap="none" spc="0" normalizeH="0" baseline="0" noProof="0">
              <a:ln>
                <a:noFill/>
              </a:ln>
              <a:solidFill>
                <a:srgbClr val="0072BC"/>
              </a:solidFill>
              <a:effectLst/>
              <a:uLnTx/>
              <a:uFillTx/>
              <a:latin typeface="Proxima nova" panose="02000506030000020004"/>
              <a:ea typeface="+mn-ea"/>
              <a:cs typeface="Calibri" panose="020F0502020204030204" pitchFamily="34" charset="0"/>
            </a:endParaRPr>
          </a:p>
        </p:txBody>
      </p:sp>
      <p:sp>
        <p:nvSpPr>
          <p:cNvPr id="32" name="Text Placeholder 5">
            <a:extLst>
              <a:ext uri="{FF2B5EF4-FFF2-40B4-BE49-F238E27FC236}">
                <a16:creationId xmlns:a16="http://schemas.microsoft.com/office/drawing/2014/main" id="{1EDB3325-9311-E6CD-3CFC-96AFE4134A35}"/>
              </a:ext>
            </a:extLst>
          </p:cNvPr>
          <p:cNvSpPr txBox="1">
            <a:spLocks/>
          </p:cNvSpPr>
          <p:nvPr/>
        </p:nvSpPr>
        <p:spPr>
          <a:xfrm>
            <a:off x="256132" y="1536299"/>
            <a:ext cx="11774906" cy="751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ZA" sz="1800" b="0" i="0" u="none" strike="noStrike" kern="1200" cap="none" spc="0" normalizeH="0" baseline="0" noProof="0">
              <a:ln>
                <a:noFill/>
              </a:ln>
              <a:solidFill>
                <a:srgbClr val="0072BC"/>
              </a:solidFill>
              <a:effectLst/>
              <a:uLnTx/>
              <a:uFillTx/>
              <a:latin typeface="Proxima Nova Thin" panose="02000506030000020004" pitchFamily="2" charset="0"/>
              <a:ea typeface="+mn-ea"/>
              <a:cs typeface="Calibri" panose="020F0502020204030204" pitchFamily="34" charset="0"/>
            </a:endParaRPr>
          </a:p>
        </p:txBody>
      </p:sp>
      <p:sp>
        <p:nvSpPr>
          <p:cNvPr id="39" name="Text Placeholder 5">
            <a:extLst>
              <a:ext uri="{FF2B5EF4-FFF2-40B4-BE49-F238E27FC236}">
                <a16:creationId xmlns:a16="http://schemas.microsoft.com/office/drawing/2014/main" id="{CD58C446-BF91-1BF0-F817-92A16B08762F}"/>
              </a:ext>
            </a:extLst>
          </p:cNvPr>
          <p:cNvSpPr txBox="1">
            <a:spLocks/>
          </p:cNvSpPr>
          <p:nvPr/>
        </p:nvSpPr>
        <p:spPr>
          <a:xfrm>
            <a:off x="342378" y="1480888"/>
            <a:ext cx="11602413" cy="751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0072BC"/>
              </a:solidFill>
              <a:effectLst/>
              <a:uLnTx/>
              <a:uFillTx/>
              <a:latin typeface="Proxima Nova Thin" panose="02000506030000020004" pitchFamily="2" charset="0"/>
              <a:ea typeface="+mn-ea"/>
              <a:cs typeface="Calibri" panose="020F0502020204030204" pitchFamily="34" charset="0"/>
            </a:endParaRPr>
          </a:p>
        </p:txBody>
      </p:sp>
      <p:sp>
        <p:nvSpPr>
          <p:cNvPr id="2" name="Title 1">
            <a:extLst>
              <a:ext uri="{FF2B5EF4-FFF2-40B4-BE49-F238E27FC236}">
                <a16:creationId xmlns:a16="http://schemas.microsoft.com/office/drawing/2014/main" id="{CF9D474B-6DFF-15EC-B5DA-30B518BB81D0}"/>
              </a:ext>
            </a:extLst>
          </p:cNvPr>
          <p:cNvSpPr txBox="1">
            <a:spLocks/>
          </p:cNvSpPr>
          <p:nvPr/>
        </p:nvSpPr>
        <p:spPr>
          <a:xfrm>
            <a:off x="256132" y="1044134"/>
            <a:ext cx="1317564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endParaRPr>
          </a:p>
        </p:txBody>
      </p:sp>
      <p:sp>
        <p:nvSpPr>
          <p:cNvPr id="4" name="ZoneTexte 3">
            <a:extLst>
              <a:ext uri="{FF2B5EF4-FFF2-40B4-BE49-F238E27FC236}">
                <a16:creationId xmlns:a16="http://schemas.microsoft.com/office/drawing/2014/main" id="{EEBB1985-87D8-ECF6-AA10-103C5EECB628}"/>
              </a:ext>
            </a:extLst>
          </p:cNvPr>
          <p:cNvSpPr txBox="1"/>
          <p:nvPr/>
        </p:nvSpPr>
        <p:spPr bwMode="gray">
          <a:xfrm>
            <a:off x="571500" y="1278868"/>
            <a:ext cx="11416413" cy="590931"/>
          </a:xfrm>
          <a:prstGeom prst="rect">
            <a:avLst/>
          </a:prstGeom>
          <a:noFill/>
        </p:spPr>
        <p:txBody>
          <a:bodyPr wrap="square" lIns="91440" tIns="45720" rIns="91440" bIns="45720" anchor="t">
            <a:spAutoFit/>
          </a:bodyPr>
          <a:lstStyle/>
          <a:p>
            <a:pPr marL="0" marR="0" lvl="0" indent="0" algn="l" defTabSz="914400" rtl="0" eaLnBrk="0" fontAlgn="base" latinLnBrk="0" hangingPunct="0">
              <a:lnSpc>
                <a:spcPct val="90000"/>
              </a:lnSpc>
              <a:spcBef>
                <a:spcPts val="1000"/>
              </a:spcBef>
              <a:spcAft>
                <a:spcPct val="0"/>
              </a:spcAft>
              <a:buClrTx/>
              <a:buSzPct val="100000"/>
              <a:buFont typeface="Arial" panose="020B0604020202020204" pitchFamily="34" charset="0"/>
              <a:buNone/>
              <a:tabLst/>
              <a:defRPr/>
            </a:pPr>
            <a:r>
              <a:rPr kumimoji="0" lang="en-US" sz="1800" b="0" i="0" u="none" strike="noStrike" kern="1200" cap="none" spc="0" normalizeH="0" baseline="0" noProof="0">
                <a:ln>
                  <a:noFill/>
                </a:ln>
                <a:effectLst/>
                <a:uLnTx/>
                <a:uFillTx/>
                <a:latin typeface="Proxima Nova"/>
                <a:cs typeface="Calibri"/>
              </a:rPr>
              <a:t>To prepare for implementation monitoring, the partner and UNHCR multi-functional team review pertinent project background documents such as:</a:t>
            </a:r>
          </a:p>
        </p:txBody>
      </p:sp>
      <p:sp>
        <p:nvSpPr>
          <p:cNvPr id="3" name="Rettangolo 4">
            <a:extLst>
              <a:ext uri="{FF2B5EF4-FFF2-40B4-BE49-F238E27FC236}">
                <a16:creationId xmlns:a16="http://schemas.microsoft.com/office/drawing/2014/main" id="{57CCC480-4436-7479-F46B-EAED0DEEF3F9}"/>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7" name="Picture 6" descr="A black and white logo&#10;&#10;Description automatically generated">
            <a:extLst>
              <a:ext uri="{FF2B5EF4-FFF2-40B4-BE49-F238E27FC236}">
                <a16:creationId xmlns:a16="http://schemas.microsoft.com/office/drawing/2014/main" id="{C46B86B9-75B7-3BD5-9EEE-00C95935555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pic>
        <p:nvPicPr>
          <p:cNvPr id="20" name="Picture 19" descr="A white circle with blue and yellow dots and a black background&#10;&#10;Description automatically generated">
            <a:extLst>
              <a:ext uri="{FF2B5EF4-FFF2-40B4-BE49-F238E27FC236}">
                <a16:creationId xmlns:a16="http://schemas.microsoft.com/office/drawing/2014/main" id="{AB08C060-77B9-E53D-4130-7F107C7CC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45" y="4369818"/>
            <a:ext cx="746018" cy="746018"/>
          </a:xfrm>
          <a:prstGeom prst="rect">
            <a:avLst/>
          </a:prstGeom>
        </p:spPr>
      </p:pic>
      <p:pic>
        <p:nvPicPr>
          <p:cNvPr id="23" name="Picture 22" descr="A blue and white paper with a yellow dot&#10;&#10;Description automatically generated">
            <a:extLst>
              <a:ext uri="{FF2B5EF4-FFF2-40B4-BE49-F238E27FC236}">
                <a16:creationId xmlns:a16="http://schemas.microsoft.com/office/drawing/2014/main" id="{58A83F05-0D6A-A91C-826F-C6EB62EA5D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2345" y="3223168"/>
            <a:ext cx="746018" cy="746018"/>
          </a:xfrm>
          <a:prstGeom prst="rect">
            <a:avLst/>
          </a:prstGeom>
        </p:spPr>
      </p:pic>
      <p:pic>
        <p:nvPicPr>
          <p:cNvPr id="25" name="Picture 24" descr="A circle with a pie chart and check mark&#10;&#10;Description automatically generated">
            <a:extLst>
              <a:ext uri="{FF2B5EF4-FFF2-40B4-BE49-F238E27FC236}">
                <a16:creationId xmlns:a16="http://schemas.microsoft.com/office/drawing/2014/main" id="{1CB27791-D18A-5739-2596-9301B988F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2345" y="5440857"/>
            <a:ext cx="746018" cy="746018"/>
          </a:xfrm>
          <a:prstGeom prst="rect">
            <a:avLst/>
          </a:prstGeom>
        </p:spPr>
      </p:pic>
      <p:pic>
        <p:nvPicPr>
          <p:cNvPr id="27" name="Picture 26" descr="A white circle with blue and yellow squares and dots&#10;&#10;Description automatically generated">
            <a:extLst>
              <a:ext uri="{FF2B5EF4-FFF2-40B4-BE49-F238E27FC236}">
                <a16:creationId xmlns:a16="http://schemas.microsoft.com/office/drawing/2014/main" id="{545181B0-FB20-A71B-3943-9F5403F95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9157" y="2133466"/>
            <a:ext cx="749206" cy="746018"/>
          </a:xfrm>
          <a:prstGeom prst="rect">
            <a:avLst/>
          </a:prstGeom>
        </p:spPr>
      </p:pic>
    </p:spTree>
    <p:extLst>
      <p:ext uri="{BB962C8B-B14F-4D97-AF65-F5344CB8AC3E}">
        <p14:creationId xmlns:p14="http://schemas.microsoft.com/office/powerpoint/2010/main" val="176036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CE62-144F-5345-B9EF-0D02BF66CF8F}"/>
              </a:ext>
            </a:extLst>
          </p:cNvPr>
          <p:cNvSpPr txBox="1">
            <a:spLocks/>
          </p:cNvSpPr>
          <p:nvPr/>
        </p:nvSpPr>
        <p:spPr>
          <a:xfrm>
            <a:off x="466050" y="441305"/>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300" normalizeH="0" baseline="0" noProof="0">
                <a:ln>
                  <a:noFill/>
                </a:ln>
                <a:solidFill>
                  <a:srgbClr val="0072BC"/>
                </a:solidFill>
                <a:effectLst/>
                <a:uLnTx/>
                <a:uFillTx/>
                <a:latin typeface="Proxima Nova" panose="02000506030000020004"/>
              </a:rPr>
              <a:t>Principles of implementation monitoring</a:t>
            </a:r>
          </a:p>
        </p:txBody>
      </p:sp>
      <p:sp>
        <p:nvSpPr>
          <p:cNvPr id="5" name="Rettangolo 4">
            <a:extLst>
              <a:ext uri="{FF2B5EF4-FFF2-40B4-BE49-F238E27FC236}">
                <a16:creationId xmlns:a16="http://schemas.microsoft.com/office/drawing/2014/main" id="{EE286767-1ADA-3643-ACF7-3052A32CF6AF}"/>
              </a:ext>
            </a:extLst>
          </p:cNvPr>
          <p:cNvSpPr>
            <a:spLocks noGrp="1" noRot="1" noMove="1" noResize="1" noEditPoints="1" noAdjustHandles="1" noChangeArrowheads="1" noChangeShapeType="1"/>
          </p:cNvSpPr>
          <p:nvPr/>
        </p:nvSpPr>
        <p:spPr bwMode="gray">
          <a:xfrm>
            <a:off x="-9576" y="6367629"/>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Arial"/>
              <a:ea typeface="+mn-ea"/>
              <a:cs typeface="+mn-cs"/>
            </a:endParaRPr>
          </a:p>
        </p:txBody>
      </p:sp>
      <p:sp>
        <p:nvSpPr>
          <p:cNvPr id="32" name="CasellaDiTesto 31">
            <a:extLst>
              <a:ext uri="{FF2B5EF4-FFF2-40B4-BE49-F238E27FC236}">
                <a16:creationId xmlns:a16="http://schemas.microsoft.com/office/drawing/2014/main" id="{3F4B576F-FC97-E14C-BBEA-2BC7031CCEF3}"/>
              </a:ext>
            </a:extLst>
          </p:cNvPr>
          <p:cNvSpPr txBox="1"/>
          <p:nvPr/>
        </p:nvSpPr>
        <p:spPr bwMode="gray">
          <a:xfrm>
            <a:off x="676912" y="2730134"/>
            <a:ext cx="2484862" cy="201169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Monitoring activities are </a:t>
            </a:r>
            <a:r>
              <a:rPr kumimoji="0" lang="en-ZA" b="1"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jointly undertaken </a:t>
            </a:r>
            <a:r>
              <a:rPr kumimoji="0" lang="en-US"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with a partner if feasible and appropriate, to ensure joint buy-in for findings.</a:t>
            </a:r>
            <a:endParaRPr kumimoji="0" lang="en-ZA"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endParaRPr>
          </a:p>
        </p:txBody>
      </p:sp>
      <p:sp>
        <p:nvSpPr>
          <p:cNvPr id="54" name="CasellaDiTesto 53">
            <a:extLst>
              <a:ext uri="{FF2B5EF4-FFF2-40B4-BE49-F238E27FC236}">
                <a16:creationId xmlns:a16="http://schemas.microsoft.com/office/drawing/2014/main" id="{A12BB986-0D3F-3045-AEC3-2D7081D3C109}"/>
              </a:ext>
            </a:extLst>
          </p:cNvPr>
          <p:cNvSpPr txBox="1"/>
          <p:nvPr/>
        </p:nvSpPr>
        <p:spPr bwMode="gray">
          <a:xfrm>
            <a:off x="3434238" y="2730134"/>
            <a:ext cx="2598737" cy="2288694"/>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ED4AB3"/>
              </a:buClr>
              <a:buSzTx/>
              <a:buFontTx/>
              <a:buNone/>
              <a:tabLst/>
              <a:defRPr/>
            </a:pPr>
            <a:r>
              <a:rPr kumimoji="0" lang="en-US"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The </a:t>
            </a:r>
            <a:r>
              <a:rPr kumimoji="0" lang="en-US" b="1"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frequency and approach </a:t>
            </a:r>
            <a:r>
              <a:rPr kumimoji="0" lang="en-US"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to the monitoring, as well as whether it is remote/ on-site, is informed by the </a:t>
            </a:r>
            <a:r>
              <a:rPr lang="en-US" b="1">
                <a:solidFill>
                  <a:prstClr val="black"/>
                </a:solidFill>
                <a:latin typeface="Proxima Nova"/>
                <a:cs typeface="Calibri" panose="020F0502020204030204" pitchFamily="34" charset="0"/>
              </a:rPr>
              <a:t>risk assessment </a:t>
            </a:r>
            <a:r>
              <a:rPr lang="en-US">
                <a:solidFill>
                  <a:prstClr val="black"/>
                </a:solidFill>
                <a:latin typeface="Proxima Nova"/>
                <a:cs typeface="Calibri" panose="020F0502020204030204" pitchFamily="34" charset="0"/>
              </a:rPr>
              <a:t>and</a:t>
            </a:r>
            <a:r>
              <a:rPr lang="en-US" b="1">
                <a:solidFill>
                  <a:prstClr val="black"/>
                </a:solidFill>
                <a:latin typeface="Proxima Nova"/>
                <a:cs typeface="Calibri" panose="020F0502020204030204" pitchFamily="34" charset="0"/>
              </a:rPr>
              <a:t> operational context</a:t>
            </a:r>
            <a:r>
              <a:rPr kumimoji="0" lang="en-US" b="1"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a:t>
            </a:r>
          </a:p>
        </p:txBody>
      </p:sp>
      <p:sp>
        <p:nvSpPr>
          <p:cNvPr id="60" name="CasellaDiTesto 59">
            <a:extLst>
              <a:ext uri="{FF2B5EF4-FFF2-40B4-BE49-F238E27FC236}">
                <a16:creationId xmlns:a16="http://schemas.microsoft.com/office/drawing/2014/main" id="{7BDC4C59-DE07-EC48-9A60-631DD009DFDE}"/>
              </a:ext>
            </a:extLst>
          </p:cNvPr>
          <p:cNvSpPr txBox="1"/>
          <p:nvPr/>
        </p:nvSpPr>
        <p:spPr bwMode="gray">
          <a:xfrm>
            <a:off x="9370587" y="2730134"/>
            <a:ext cx="2202251" cy="2565693"/>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
                <a:srgbClr val="ED4AB3"/>
              </a:buClr>
              <a:buSzTx/>
              <a:buFontTx/>
              <a:buNone/>
              <a:tabLst/>
              <a:defRPr/>
            </a:pPr>
            <a:r>
              <a:rPr kumimoji="0" lang="en-US"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Monitoring activities focus on what </a:t>
            </a:r>
            <a:r>
              <a:rPr kumimoji="0" lang="en-US" b="1"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information and evidence </a:t>
            </a:r>
            <a:r>
              <a:rPr kumimoji="0" lang="en-US"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are needed to enable </a:t>
            </a:r>
            <a:r>
              <a:rPr kumimoji="0" lang="en-US" b="1"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decision-making and adjustments </a:t>
            </a:r>
            <a:r>
              <a:rPr kumimoji="0" lang="en-US"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throughout the year.</a:t>
            </a:r>
          </a:p>
          <a:p>
            <a:pPr marL="0" marR="0" lvl="0" indent="0" algn="l" defTabSz="914400" rtl="0" eaLnBrk="1" fontAlgn="auto" latinLnBrk="0" hangingPunct="1">
              <a:lnSpc>
                <a:spcPct val="100000"/>
              </a:lnSpc>
              <a:spcBef>
                <a:spcPts val="0"/>
              </a:spcBef>
              <a:spcAft>
                <a:spcPts val="0"/>
              </a:spcAft>
              <a:buClr>
                <a:srgbClr val="ED4AB3"/>
              </a:buClr>
              <a:buSzTx/>
              <a:buFontTx/>
              <a:buNone/>
              <a:tabLst/>
              <a:defRPr/>
            </a:pPr>
            <a:endParaRPr kumimoji="0" lang="en-US" b="0" i="0" u="none" strike="noStrike" kern="1200" cap="none" spc="0" normalizeH="0" baseline="0" noProof="0">
              <a:ln>
                <a:noFill/>
              </a:ln>
              <a:solidFill>
                <a:srgbClr val="252525"/>
              </a:solidFill>
              <a:effectLst/>
              <a:uLnTx/>
              <a:uFillTx/>
              <a:latin typeface="proxima_nova"/>
              <a:ea typeface="+mn-ea"/>
              <a:cs typeface="+mn-cs"/>
            </a:endParaRPr>
          </a:p>
        </p:txBody>
      </p:sp>
      <p:pic>
        <p:nvPicPr>
          <p:cNvPr id="20" name="Picture 19">
            <a:extLst>
              <a:ext uri="{FF2B5EF4-FFF2-40B4-BE49-F238E27FC236}">
                <a16:creationId xmlns:a16="http://schemas.microsoft.com/office/drawing/2014/main" id="{22862A33-24D2-FDEB-28E8-02D13C77C7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8011" y="1474973"/>
            <a:ext cx="1019927" cy="1019927"/>
          </a:xfrm>
          <a:prstGeom prst="rect">
            <a:avLst/>
          </a:prstGeom>
        </p:spPr>
      </p:pic>
      <p:pic>
        <p:nvPicPr>
          <p:cNvPr id="26" name="Picture 25">
            <a:extLst>
              <a:ext uri="{FF2B5EF4-FFF2-40B4-BE49-F238E27FC236}">
                <a16:creationId xmlns:a16="http://schemas.microsoft.com/office/drawing/2014/main" id="{0A9BB516-9B0F-E109-DC99-84A0A569CD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31595" y="1477143"/>
            <a:ext cx="1019927" cy="1015586"/>
          </a:xfrm>
          <a:prstGeom prst="rect">
            <a:avLst/>
          </a:prstGeom>
        </p:spPr>
      </p:pic>
      <p:pic>
        <p:nvPicPr>
          <p:cNvPr id="29" name="Picture 28" descr="Graphical user interface&#10;&#10;Description automatically generated">
            <a:extLst>
              <a:ext uri="{FF2B5EF4-FFF2-40B4-BE49-F238E27FC236}">
                <a16:creationId xmlns:a16="http://schemas.microsoft.com/office/drawing/2014/main" id="{B4D60680-78E0-F202-8E48-35CA8FD89B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5179" y="1086810"/>
            <a:ext cx="1600621" cy="1796252"/>
          </a:xfrm>
          <a:prstGeom prst="rect">
            <a:avLst/>
          </a:prstGeom>
        </p:spPr>
      </p:pic>
      <p:pic>
        <p:nvPicPr>
          <p:cNvPr id="4" name="Picture 3" descr="A black and white logo&#10;&#10;Description automatically generated">
            <a:extLst>
              <a:ext uri="{FF2B5EF4-FFF2-40B4-BE49-F238E27FC236}">
                <a16:creationId xmlns:a16="http://schemas.microsoft.com/office/drawing/2014/main" id="{980FF09C-B15D-4481-10DE-CE3D96179F6C}"/>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6" name="ZoneTexte 5">
            <a:extLst>
              <a:ext uri="{FF2B5EF4-FFF2-40B4-BE49-F238E27FC236}">
                <a16:creationId xmlns:a16="http://schemas.microsoft.com/office/drawing/2014/main" id="{CA359307-5CB9-9F27-B186-7DCE62F7FDD6}"/>
              </a:ext>
            </a:extLst>
          </p:cNvPr>
          <p:cNvSpPr txBox="1"/>
          <p:nvPr/>
        </p:nvSpPr>
        <p:spPr bwMode="gray">
          <a:xfrm>
            <a:off x="6305439" y="2730134"/>
            <a:ext cx="2792684"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D4AB3"/>
              </a:buClr>
              <a:buSzTx/>
              <a:buFontTx/>
              <a:buNone/>
              <a:tabLst/>
              <a:defRPr/>
            </a:pPr>
            <a:r>
              <a:rPr kumimoji="0" lang="en-US"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Monitoring activities are guided by an approach </a:t>
            </a:r>
            <a:r>
              <a:rPr kumimoji="0" lang="en-US" b="1"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inclusive </a:t>
            </a:r>
            <a:r>
              <a:rPr kumimoji="0" lang="en-US"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rPr>
              <a:t>of age, gender and other diversity characteristics that ensures the views from different groups of people are represented.</a:t>
            </a:r>
          </a:p>
          <a:p>
            <a:pPr marL="0" marR="0" lvl="0" indent="0" algn="l" defTabSz="914400" rtl="0" eaLnBrk="1" fontAlgn="auto" latinLnBrk="0" hangingPunct="1">
              <a:lnSpc>
                <a:spcPct val="100000"/>
              </a:lnSpc>
              <a:spcBef>
                <a:spcPts val="0"/>
              </a:spcBef>
              <a:spcAft>
                <a:spcPts val="0"/>
              </a:spcAft>
              <a:buClr>
                <a:srgbClr val="ED4AB3"/>
              </a:buClr>
              <a:buSzTx/>
              <a:buFontTx/>
              <a:buNone/>
              <a:tabLst/>
              <a:defRPr/>
            </a:pPr>
            <a:endParaRPr kumimoji="0" lang="en-US" b="0" i="0" u="none" strike="noStrike" kern="1200" cap="none" spc="0" normalizeH="0" baseline="0" noProof="0">
              <a:ln>
                <a:noFill/>
              </a:ln>
              <a:solidFill>
                <a:prstClr val="black"/>
              </a:solidFill>
              <a:effectLst/>
              <a:uLnTx/>
              <a:uFillTx/>
              <a:latin typeface="Proxima Nova"/>
              <a:ea typeface="+mn-ea"/>
              <a:cs typeface="Calibri" panose="020F0502020204030204" pitchFamily="34" charset="0"/>
            </a:endParaRPr>
          </a:p>
        </p:txBody>
      </p:sp>
      <p:pic>
        <p:nvPicPr>
          <p:cNvPr id="2050" name="Picture 2">
            <a:extLst>
              <a:ext uri="{FF2B5EF4-FFF2-40B4-BE49-F238E27FC236}">
                <a16:creationId xmlns:a16="http://schemas.microsoft.com/office/drawing/2014/main" id="{DA34057D-F9BE-7E0D-A8A6-7DD5B278E4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9925243" y="1613144"/>
            <a:ext cx="1035188" cy="743585"/>
          </a:xfrm>
          <a:prstGeom prst="rect">
            <a:avLst/>
          </a:prstGeom>
          <a:noFill/>
          <a:extLst>
            <a:ext uri="{909E8E84-426E-40DD-AFC4-6F175D3DCCD1}">
              <a14:hiddenFill xmlns:a14="http://schemas.microsoft.com/office/drawing/2010/main">
                <a:solidFill>
                  <a:srgbClr val="FFFFFF"/>
                </a:solidFill>
              </a14:hiddenFill>
            </a:ext>
          </a:extLst>
        </p:spPr>
      </p:pic>
      <p:sp>
        <p:nvSpPr>
          <p:cNvPr id="7" name="Ovale 10">
            <a:extLst>
              <a:ext uri="{FF2B5EF4-FFF2-40B4-BE49-F238E27FC236}">
                <a16:creationId xmlns:a16="http://schemas.microsoft.com/office/drawing/2014/main" id="{8E102A7B-9C9E-4120-3933-53277179FF90}"/>
              </a:ext>
            </a:extLst>
          </p:cNvPr>
          <p:cNvSpPr/>
          <p:nvPr/>
        </p:nvSpPr>
        <p:spPr bwMode="gray">
          <a:xfrm>
            <a:off x="9787410" y="148214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defPPr>
              <a:defRPr lang="en-US"/>
            </a:defPPr>
            <a:lvl1pPr marL="177800" indent="-177800" algn="l" defTabSz="711200" rtl="0" eaLnBrk="1" latinLnBrk="0" hangingPunct="1">
              <a:spcBef>
                <a:spcPts val="1200"/>
              </a:spcBef>
              <a:buChar char="•"/>
              <a:defRPr sz="1600" kern="1200">
                <a:solidFill>
                  <a:schemeClr val="lt1"/>
                </a:solidFill>
                <a:latin typeface="+mn-lt"/>
                <a:ea typeface="+mn-ea"/>
                <a:cs typeface="+mn-cs"/>
              </a:defRPr>
            </a:lvl1pPr>
            <a:lvl2pPr marL="355600" indent="-177800" algn="l" defTabSz="711200" rtl="0" eaLnBrk="1" latinLnBrk="0" hangingPunct="1">
              <a:spcBef>
                <a:spcPts val="600"/>
              </a:spcBef>
              <a:buChar char="–"/>
              <a:defRPr sz="1400" kern="1200">
                <a:solidFill>
                  <a:schemeClr val="lt1"/>
                </a:solidFill>
                <a:latin typeface="+mn-lt"/>
                <a:ea typeface="+mn-ea"/>
                <a:cs typeface="+mn-cs"/>
              </a:defRPr>
            </a:lvl2pPr>
            <a:lvl3pPr marL="533400" indent="-177800" algn="l" defTabSz="711200" rtl="0" eaLnBrk="1" latinLnBrk="0" hangingPunct="1">
              <a:spcBef>
                <a:spcPts val="600"/>
              </a:spcBef>
              <a:buChar char="&gt;"/>
              <a:defRPr sz="1400" kern="1200">
                <a:solidFill>
                  <a:schemeClr val="lt1"/>
                </a:solidFill>
                <a:latin typeface="+mn-lt"/>
                <a:ea typeface="+mn-ea"/>
                <a:cs typeface="+mn-cs"/>
              </a:defRPr>
            </a:lvl3pPr>
            <a:lvl4pPr marL="711200" indent="-177800" algn="l" defTabSz="711200" rtl="0" eaLnBrk="1" latinLnBrk="0" hangingPunct="1">
              <a:spcBef>
                <a:spcPts val="600"/>
              </a:spcBef>
              <a:buChar char="–"/>
              <a:defRPr sz="1400" kern="1200">
                <a:solidFill>
                  <a:schemeClr val="lt1"/>
                </a:solidFill>
                <a:latin typeface="+mn-lt"/>
                <a:ea typeface="+mn-ea"/>
                <a:cs typeface="+mn-cs"/>
              </a:defRPr>
            </a:lvl4pPr>
            <a:lvl5pPr marL="889000" indent="-177800" algn="l" defTabSz="711200" rtl="0" eaLnBrk="1" latinLnBrk="0" hangingPunct="1">
              <a:spcBef>
                <a:spcPts val="600"/>
              </a:spcBef>
              <a:buChar char="&gt;"/>
              <a:defRPr sz="1400" kern="1200">
                <a:solidFill>
                  <a:schemeClr val="lt1"/>
                </a:solidFill>
                <a:latin typeface="+mn-lt"/>
                <a:ea typeface="+mn-ea"/>
                <a:cs typeface="+mn-cs"/>
              </a:defRPr>
            </a:lvl5pPr>
            <a:lvl6pPr marL="1066800" indent="-177800" algn="l" defTabSz="711200" rtl="0" eaLnBrk="1" latinLnBrk="0" hangingPunct="1">
              <a:defRPr sz="1400" kern="1200">
                <a:solidFill>
                  <a:schemeClr val="lt1"/>
                </a:solidFill>
                <a:latin typeface="+mn-lt"/>
                <a:ea typeface="+mn-ea"/>
                <a:cs typeface="+mn-cs"/>
              </a:defRPr>
            </a:lvl6pPr>
            <a:lvl7pPr marL="1244600" indent="-177800" algn="l" defTabSz="711200" rtl="0" eaLnBrk="1" latinLnBrk="0" hangingPunct="1">
              <a:defRPr sz="1400" kern="1200">
                <a:solidFill>
                  <a:schemeClr val="lt1"/>
                </a:solidFill>
                <a:latin typeface="+mn-lt"/>
                <a:ea typeface="+mn-ea"/>
                <a:cs typeface="+mn-cs"/>
              </a:defRPr>
            </a:lvl7pPr>
            <a:lvl8pPr marL="1422400" indent="-177800" algn="l" defTabSz="711200" rtl="0" eaLnBrk="1" latinLnBrk="0" hangingPunct="1">
              <a:defRPr sz="1400" kern="1200">
                <a:solidFill>
                  <a:schemeClr val="lt1"/>
                </a:solidFill>
                <a:latin typeface="+mn-lt"/>
                <a:ea typeface="+mn-ea"/>
                <a:cs typeface="+mn-cs"/>
              </a:defRPr>
            </a:lvl8pPr>
            <a:lvl9pPr marL="1600200" indent="-177800" algn="l" defTabSz="711200" rtl="0" eaLnBrk="1" latinLnBrk="0" hangingPunct="1">
              <a:defRPr sz="1400" kern="1200">
                <a:solidFill>
                  <a:schemeClr val="lt1"/>
                </a:solidFill>
                <a:latin typeface="+mn-lt"/>
                <a:ea typeface="+mn-ea"/>
                <a:cs typeface="+mn-cs"/>
              </a:defRPr>
            </a:lvl9p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4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Tree>
    <p:extLst>
      <p:ext uri="{BB962C8B-B14F-4D97-AF65-F5344CB8AC3E}">
        <p14:creationId xmlns:p14="http://schemas.microsoft.com/office/powerpoint/2010/main" val="373332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009BA68-97AC-7660-9393-1F426A0C8AD7}"/>
              </a:ext>
            </a:extLst>
          </p:cNvPr>
          <p:cNvGrpSpPr/>
          <p:nvPr/>
        </p:nvGrpSpPr>
        <p:grpSpPr>
          <a:xfrm>
            <a:off x="11377389" y="263415"/>
            <a:ext cx="588352" cy="588279"/>
            <a:chOff x="3267041" y="4679904"/>
            <a:chExt cx="588352" cy="588279"/>
          </a:xfrm>
        </p:grpSpPr>
        <p:sp>
          <p:nvSpPr>
            <p:cNvPr id="9" name="Oval 7">
              <a:extLst>
                <a:ext uri="{FF2B5EF4-FFF2-40B4-BE49-F238E27FC236}">
                  <a16:creationId xmlns:a16="http://schemas.microsoft.com/office/drawing/2014/main" id="{3BC9933C-1A25-2C5B-A4CD-57A98922353D}"/>
                </a:ext>
              </a:extLst>
            </p:cNvPr>
            <p:cNvSpPr/>
            <p:nvPr/>
          </p:nvSpPr>
          <p:spPr>
            <a:xfrm>
              <a:off x="3267041" y="4679904"/>
              <a:ext cx="588352" cy="588279"/>
            </a:xfrm>
            <a:prstGeom prst="ellipse">
              <a:avLst/>
            </a:prstGeom>
            <a:solidFill>
              <a:srgbClr val="FAEB00"/>
            </a:solidFill>
            <a:ln>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8" descr="Lightbulb and gear with solid fill">
              <a:extLst>
                <a:ext uri="{FF2B5EF4-FFF2-40B4-BE49-F238E27FC236}">
                  <a16:creationId xmlns:a16="http://schemas.microsoft.com/office/drawing/2014/main" id="{B8E88ECE-A5E6-4FDA-9FF4-2EEFB22AE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110" y="4748936"/>
              <a:ext cx="450215" cy="450215"/>
            </a:xfrm>
            <a:prstGeom prst="rect">
              <a:avLst/>
            </a:prstGeom>
          </p:spPr>
        </p:pic>
      </p:grpSp>
      <p:sp>
        <p:nvSpPr>
          <p:cNvPr id="27" name="Rettangolo 4">
            <a:extLst>
              <a:ext uri="{FF2B5EF4-FFF2-40B4-BE49-F238E27FC236}">
                <a16:creationId xmlns:a16="http://schemas.microsoft.com/office/drawing/2014/main" id="{F9DD50F6-210E-E469-D2D3-94752794E324}"/>
              </a:ext>
            </a:extLst>
          </p:cNvPr>
          <p:cNvSpPr>
            <a:spLocks noGrp="1" noRot="1" noMove="1" noResize="1" noEditPoints="1" noAdjustHandles="1" noChangeArrowheads="1" noChangeShapeType="1"/>
          </p:cNvSpPr>
          <p:nvPr/>
        </p:nvSpPr>
        <p:spPr bwMode="gray">
          <a:xfrm>
            <a:off x="0" y="6365128"/>
            <a:ext cx="12192000" cy="49287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Calibri" panose="020F0502020204030204"/>
              <a:ea typeface="+mn-ea"/>
              <a:cs typeface="+mn-cs"/>
            </a:endParaRPr>
          </a:p>
        </p:txBody>
      </p:sp>
      <p:pic>
        <p:nvPicPr>
          <p:cNvPr id="28" name="Picture 27" descr="A black and white logo&#10;&#10;Description automatically generated">
            <a:extLst>
              <a:ext uri="{FF2B5EF4-FFF2-40B4-BE49-F238E27FC236}">
                <a16:creationId xmlns:a16="http://schemas.microsoft.com/office/drawing/2014/main" id="{D5639F1B-CF10-5AD2-DA63-ACBA88A0E5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59630" y="6414715"/>
            <a:ext cx="3175000" cy="393700"/>
          </a:xfrm>
          <a:prstGeom prst="rect">
            <a:avLst/>
          </a:prstGeom>
        </p:spPr>
      </p:pic>
      <p:sp>
        <p:nvSpPr>
          <p:cNvPr id="23" name="Content Placeholder 22">
            <a:extLst>
              <a:ext uri="{FF2B5EF4-FFF2-40B4-BE49-F238E27FC236}">
                <a16:creationId xmlns:a16="http://schemas.microsoft.com/office/drawing/2014/main" id="{6EA5B502-E67E-0A4B-71E0-D3D07BA33440}"/>
              </a:ext>
            </a:extLst>
          </p:cNvPr>
          <p:cNvSpPr>
            <a:spLocks noGrp="1"/>
          </p:cNvSpPr>
          <p:nvPr>
            <p:ph idx="1"/>
          </p:nvPr>
        </p:nvSpPr>
        <p:spPr>
          <a:xfrm>
            <a:off x="5633207" y="1329514"/>
            <a:ext cx="6263465" cy="5054865"/>
          </a:xfrm>
        </p:spPr>
        <p:txBody>
          <a:bodyPr vert="horz" wrap="square" lIns="91440" tIns="45720" rIns="91440" bIns="45720" numCol="1" anchor="t" anchorCtr="0" compatLnSpc="1">
            <a:prstTxWarp prst="textNoShape">
              <a:avLst/>
            </a:prstTxWarp>
            <a:noAutofit/>
          </a:bodyPr>
          <a:lstStyle/>
          <a:p>
            <a:pPr>
              <a:spcBef>
                <a:spcPts val="1800"/>
              </a:spcBef>
              <a:buFont typeface="Wingdings" panose="05000000000000000000" pitchFamily="2" charset="2"/>
              <a:buChar char="ü"/>
            </a:pPr>
            <a:r>
              <a:rPr lang="en-US" sz="1600" b="1" dirty="0">
                <a:solidFill>
                  <a:srgbClr val="0070C0"/>
                </a:solidFill>
                <a:latin typeface="Proxima Nova"/>
              </a:rPr>
              <a:t>Direct observation </a:t>
            </a:r>
            <a:r>
              <a:rPr lang="en-US" sz="1600" dirty="0">
                <a:solidFill>
                  <a:srgbClr val="252525"/>
                </a:solidFill>
                <a:latin typeface="Proxima Nova"/>
              </a:rPr>
              <a:t>to assess progress, quality, or compliance with standards, using checklists to guide observation.</a:t>
            </a:r>
          </a:p>
          <a:p>
            <a:pPr>
              <a:spcBef>
                <a:spcPts val="1800"/>
              </a:spcBef>
              <a:buFont typeface="Wingdings" panose="05000000000000000000" pitchFamily="2" charset="2"/>
              <a:buChar char="ü"/>
            </a:pPr>
            <a:r>
              <a:rPr lang="en-US" sz="1600" b="1" dirty="0">
                <a:solidFill>
                  <a:srgbClr val="0070C0"/>
                </a:solidFill>
                <a:latin typeface="Proxima Nova"/>
              </a:rPr>
              <a:t>Feedback from communities </a:t>
            </a:r>
            <a:r>
              <a:rPr lang="en-US" sz="1600" dirty="0">
                <a:solidFill>
                  <a:schemeClr val="tx2"/>
                </a:solidFill>
                <a:latin typeface="Proxima Nova"/>
              </a:rPr>
              <a:t>via protection </a:t>
            </a:r>
            <a:r>
              <a:rPr lang="en-US" sz="1600" dirty="0">
                <a:solidFill>
                  <a:srgbClr val="252525"/>
                </a:solidFill>
                <a:latin typeface="Proxima Nova"/>
              </a:rPr>
              <a:t>desks, key informant interviews, focus group discussions, or other qualitative assessment approaches.</a:t>
            </a:r>
          </a:p>
          <a:p>
            <a:pPr>
              <a:spcBef>
                <a:spcPts val="1800"/>
              </a:spcBef>
              <a:buFont typeface="Wingdings" panose="05000000000000000000" pitchFamily="2" charset="2"/>
              <a:buChar char="ü"/>
            </a:pPr>
            <a:r>
              <a:rPr lang="en-US" sz="1600" b="1" dirty="0">
                <a:solidFill>
                  <a:srgbClr val="0070C0"/>
                </a:solidFill>
                <a:latin typeface="Proxima Nova"/>
              </a:rPr>
              <a:t>Remote approaches to assess progress</a:t>
            </a:r>
            <a:r>
              <a:rPr lang="en-US" sz="1600" dirty="0">
                <a:solidFill>
                  <a:srgbClr val="252525"/>
                </a:solidFill>
                <a:latin typeface="Proxima Nova"/>
              </a:rPr>
              <a:t>, such as through photographs or remote site visits via video calls.</a:t>
            </a:r>
          </a:p>
          <a:p>
            <a:pPr>
              <a:spcBef>
                <a:spcPts val="1800"/>
              </a:spcBef>
              <a:buFont typeface="Wingdings" panose="05000000000000000000" pitchFamily="2" charset="2"/>
              <a:buChar char="ü"/>
            </a:pPr>
            <a:r>
              <a:rPr lang="en-US" sz="1600" b="1" dirty="0">
                <a:solidFill>
                  <a:srgbClr val="0070C0"/>
                </a:solidFill>
                <a:latin typeface="Proxima Nova"/>
              </a:rPr>
              <a:t>Measurements of quality standards </a:t>
            </a:r>
            <a:r>
              <a:rPr lang="en-US" sz="1600" dirty="0">
                <a:solidFill>
                  <a:srgbClr val="252525"/>
                </a:solidFill>
                <a:latin typeface="Proxima Nova"/>
              </a:rPr>
              <a:t>(i.e., water quality at a borehole, or data from sensors that track water flow).</a:t>
            </a:r>
          </a:p>
          <a:p>
            <a:pPr>
              <a:spcBef>
                <a:spcPts val="1800"/>
              </a:spcBef>
              <a:buFont typeface="Wingdings" panose="05000000000000000000" pitchFamily="2" charset="2"/>
              <a:buChar char="ü"/>
            </a:pPr>
            <a:r>
              <a:rPr lang="en-US" sz="1600" b="1" dirty="0">
                <a:solidFill>
                  <a:srgbClr val="0070C0"/>
                </a:solidFill>
                <a:latin typeface="Proxima Nova"/>
              </a:rPr>
              <a:t>Review of on-site monitoring and post-distribution monitoring reports </a:t>
            </a:r>
            <a:r>
              <a:rPr lang="en-US" sz="1600" dirty="0">
                <a:solidFill>
                  <a:srgbClr val="252525"/>
                </a:solidFill>
                <a:latin typeface="Proxima Nova"/>
              </a:rPr>
              <a:t>as evidence of goods and service delivery.</a:t>
            </a:r>
          </a:p>
          <a:p>
            <a:pPr>
              <a:spcBef>
                <a:spcPts val="1800"/>
              </a:spcBef>
              <a:buFont typeface="Wingdings" panose="05000000000000000000" pitchFamily="2" charset="2"/>
              <a:buChar char="ü"/>
            </a:pPr>
            <a:r>
              <a:rPr lang="en-US" sz="1600" b="1" dirty="0">
                <a:solidFill>
                  <a:srgbClr val="0070C0"/>
                </a:solidFill>
                <a:latin typeface="Proxima Nova"/>
              </a:rPr>
              <a:t>Maintaining, reviewing, acting upon and responding to information </a:t>
            </a:r>
            <a:r>
              <a:rPr lang="en-US" sz="1600" dirty="0">
                <a:solidFill>
                  <a:srgbClr val="252525"/>
                </a:solidFill>
                <a:latin typeface="Proxima Nova"/>
              </a:rPr>
              <a:t>coming from feedback and response mechanisms.</a:t>
            </a:r>
          </a:p>
          <a:p>
            <a:pPr>
              <a:spcBef>
                <a:spcPts val="1800"/>
              </a:spcBef>
              <a:buFont typeface="Wingdings" panose="05000000000000000000" pitchFamily="2" charset="2"/>
              <a:buChar char="ü"/>
            </a:pPr>
            <a:r>
              <a:rPr lang="en-US" sz="1600" b="1" dirty="0">
                <a:solidFill>
                  <a:srgbClr val="0070C0"/>
                </a:solidFill>
                <a:latin typeface="Proxima Nova"/>
              </a:rPr>
              <a:t>Use of the “Field” module in PROMS </a:t>
            </a:r>
            <a:r>
              <a:rPr lang="en-US" sz="1600" dirty="0">
                <a:solidFill>
                  <a:srgbClr val="252525"/>
                </a:solidFill>
                <a:latin typeface="Proxima Nova"/>
              </a:rPr>
              <a:t>to raise any issues, and to identify and act on any issues raised by them (either on site or remote).</a:t>
            </a:r>
          </a:p>
        </p:txBody>
      </p:sp>
      <p:pic>
        <p:nvPicPr>
          <p:cNvPr id="4" name="Picture 3">
            <a:extLst>
              <a:ext uri="{FF2B5EF4-FFF2-40B4-BE49-F238E27FC236}">
                <a16:creationId xmlns:a16="http://schemas.microsoft.com/office/drawing/2014/main" id="{A869927C-B55E-F6EA-C20F-787609444415}"/>
              </a:ext>
            </a:extLst>
          </p:cNvPr>
          <p:cNvPicPr>
            <a:picLocks noChangeAspect="1"/>
          </p:cNvPicPr>
          <p:nvPr/>
        </p:nvPicPr>
        <p:blipFill rotWithShape="1">
          <a:blip r:embed="rId6">
            <a:extLst>
              <a:ext uri="{28A0092B-C50C-407E-A947-70E740481C1C}">
                <a14:useLocalDpi xmlns:a14="http://schemas.microsoft.com/office/drawing/2010/main" val="0"/>
              </a:ext>
            </a:extLst>
          </a:blip>
          <a:srcRect l="7573" r="-295"/>
          <a:stretch/>
        </p:blipFill>
        <p:spPr>
          <a:xfrm>
            <a:off x="0" y="1457855"/>
            <a:ext cx="5481562" cy="4926524"/>
          </a:xfrm>
          <a:prstGeom prst="rect">
            <a:avLst/>
          </a:prstGeom>
        </p:spPr>
      </p:pic>
      <p:sp>
        <p:nvSpPr>
          <p:cNvPr id="14" name="Title 13">
            <a:extLst>
              <a:ext uri="{FF2B5EF4-FFF2-40B4-BE49-F238E27FC236}">
                <a16:creationId xmlns:a16="http://schemas.microsoft.com/office/drawing/2014/main" id="{8119E92A-81FB-0BEC-BF93-7969C349FAE6}"/>
              </a:ext>
            </a:extLst>
          </p:cNvPr>
          <p:cNvSpPr>
            <a:spLocks noGrp="1"/>
          </p:cNvSpPr>
          <p:nvPr>
            <p:ph type="title"/>
          </p:nvPr>
        </p:nvSpPr>
        <p:spPr>
          <a:xfrm>
            <a:off x="496453" y="183202"/>
            <a:ext cx="11324480" cy="1146312"/>
          </a:xfrm>
        </p:spPr>
        <p:txBody>
          <a:bodyPr/>
          <a:lstStyle/>
          <a:p>
            <a:r>
              <a:rPr lang="en-US" sz="3200" b="1" spc="300">
                <a:solidFill>
                  <a:srgbClr val="0072BC"/>
                </a:solidFill>
                <a:latin typeface="Proxima Nova"/>
              </a:rPr>
              <a:t>Implementation Monitoring Activities</a:t>
            </a:r>
            <a:endParaRPr lang="en-US" sz="3200">
              <a:latin typeface="Proxima Nova"/>
            </a:endParaRPr>
          </a:p>
        </p:txBody>
      </p:sp>
    </p:spTree>
    <p:extLst>
      <p:ext uri="{BB962C8B-B14F-4D97-AF65-F5344CB8AC3E}">
        <p14:creationId xmlns:p14="http://schemas.microsoft.com/office/powerpoint/2010/main" val="262847668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3333"/>
      </a:dk2>
      <a:lt2>
        <a:srgbClr val="E7E6E6"/>
      </a:lt2>
      <a:accent1>
        <a:srgbClr val="0072BC"/>
      </a:accent1>
      <a:accent2>
        <a:srgbClr val="FAEB00"/>
      </a:accent2>
      <a:accent3>
        <a:srgbClr val="999999"/>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SharedWithUsers xmlns="447b9035-bfaa-496f-9a16-30a0f0d9472e">
      <UserInfo>
        <DisplayName>Ann-marie Carroll</DisplayName>
        <AccountId>212</AccountId>
        <AccountType/>
      </UserInfo>
      <UserInfo>
        <DisplayName>Clare Askew</DisplayName>
        <AccountId>9</AccountId>
        <AccountType/>
      </UserInfo>
      <UserInfo>
        <DisplayName>Phoebe Goodwin</DisplayName>
        <AccountId>16</AccountId>
        <AccountType/>
      </UserInfo>
      <UserInfo>
        <DisplayName>Ariadne Kypriadi</DisplayName>
        <AccountId>61</AccountId>
        <AccountType/>
      </UserInfo>
      <UserInfo>
        <DisplayName>Basie Lombard</DisplayName>
        <AccountId>211</AccountId>
        <AccountType/>
      </UserInfo>
      <UserInfo>
        <DisplayName>Hadir Shady</DisplayName>
        <AccountId>79</AccountId>
        <AccountType/>
      </UserInfo>
      <UserInfo>
        <DisplayName>Amit Sen</DisplayName>
        <AccountId>85</AccountId>
        <AccountType/>
      </UserInfo>
      <UserInfo>
        <DisplayName>Katharina Thote</DisplayName>
        <AccountId>17</AccountId>
        <AccountType/>
      </UserInfo>
      <UserInfo>
        <DisplayName>Chiaki Maruyama</DisplayName>
        <AccountId>235</AccountId>
        <AccountType/>
      </UserInfo>
      <UserInfo>
        <DisplayName>Shaza Shekfeh</DisplayName>
        <AccountId>1065</AccountId>
        <AccountType/>
      </UserInfo>
      <UserInfo>
        <DisplayName>Attila Vondorkovics</DisplayName>
        <AccountId>147</AccountId>
        <AccountType/>
      </UserInfo>
    </SharedWithUsers>
    <_Flow_SignoffStatus xmlns="f9d2ff12-e453-4800-a97f-bc3a967f3f7f" xsi:nil="true"/>
    <TaxCatchAll xmlns="447b9035-bfaa-496f-9a16-30a0f0d9472e" xsi:nil="true"/>
    <lcf76f155ced4ddcb4097134ff3c332f xmlns="f9d2ff12-e453-4800-a97f-bc3a967f3f7f">
      <Terms xmlns="http://schemas.microsoft.com/office/infopath/2007/PartnerControls"/>
    </lcf76f155ced4ddcb4097134ff3c332f>
    <_dlc_DocId xmlns="447b9035-bfaa-496f-9a16-30a0f0d9472e">7DR7PURN2K6E-1907286870-43379</_dlc_DocId>
    <_dlc_DocIdUrl xmlns="447b9035-bfaa-496f-9a16-30a0f0d9472e">
      <Url>https://unhcr365.sharepoint.com/teams/DSPR-PPMT/_layouts/15/DocIdRedir.aspx?ID=7DR7PURN2K6E-1907286870-43379</Url>
      <Description>7DR7PURN2K6E-1907286870-43379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528DA7ADD32454E8138B6859C472ED3" ma:contentTypeVersion="19" ma:contentTypeDescription="Create a new document." ma:contentTypeScope="" ma:versionID="75cd9021c9125a3bd7d8125bef4006c7">
  <xsd:schema xmlns:xsd="http://www.w3.org/2001/XMLSchema" xmlns:xs="http://www.w3.org/2001/XMLSchema" xmlns:p="http://schemas.microsoft.com/office/2006/metadata/properties" xmlns:ns2="f9d2ff12-e453-4800-a97f-bc3a967f3f7f" xmlns:ns3="447b9035-bfaa-496f-9a16-30a0f0d9472e" targetNamespace="http://schemas.microsoft.com/office/2006/metadata/properties" ma:root="true" ma:fieldsID="b73c22fbea7052edf361664806e4d601" ns2:_="" ns3:_="">
    <xsd:import namespace="f9d2ff12-e453-4800-a97f-bc3a967f3f7f"/>
    <xsd:import namespace="447b9035-bfaa-496f-9a16-30a0f0d947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_Flow_SignoffStatus" minOccurs="0"/>
                <xsd:element ref="ns2:MediaServiceDateTaken" minOccurs="0"/>
                <xsd:element ref="ns2:MediaLengthInSeconds" minOccurs="0"/>
                <xsd:element ref="ns3:_dlc_DocId" minOccurs="0"/>
                <xsd:element ref="ns3:_dlc_DocIdUrl" minOccurs="0"/>
                <xsd:element ref="ns3:_dlc_DocIdPersistId"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2ff12-e453-4800-a97f-bc3a967f3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description="" ma:indexed="true"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7b9035-bfaa-496f-9a16-30a0f0d947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c4b5542d-072e-45f8-90d5-643de98ac45e}" ma:internalName="TaxCatchAll" ma:showField="CatchAllData" ma:web="447b9035-bfaa-496f-9a16-30a0f0d947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191A2-7BE1-4477-807E-EE822F468C89}">
  <ds:schemaRefs>
    <ds:schemaRef ds:uri="http://schemas.microsoft.com/sharepoint/events"/>
  </ds:schemaRefs>
</ds:datastoreItem>
</file>

<file path=customXml/itemProps2.xml><?xml version="1.0" encoding="utf-8"?>
<ds:datastoreItem xmlns:ds="http://schemas.openxmlformats.org/officeDocument/2006/customXml" ds:itemID="{53C288C3-B106-471B-91F4-169E89B2C0AC}">
  <ds:schemaRefs>
    <ds:schemaRef ds:uri="http://schemas.microsoft.com/office/2006/documentManagement/types"/>
    <ds:schemaRef ds:uri="http://schemas.openxmlformats.org/package/2006/metadata/core-properties"/>
    <ds:schemaRef ds:uri="http://www.w3.org/XML/1998/namespace"/>
    <ds:schemaRef ds:uri="http://purl.org/dc/elements/1.1/"/>
    <ds:schemaRef ds:uri="f9d2ff12-e453-4800-a97f-bc3a967f3f7f"/>
    <ds:schemaRef ds:uri="447b9035-bfaa-496f-9a16-30a0f0d9472e"/>
    <ds:schemaRef ds:uri="http://schemas.microsoft.com/office/2006/metadata/properties"/>
    <ds:schemaRef ds:uri="http://purl.org/dc/dcmityp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E28A40C8-478E-4F42-B4DB-561169D8E5AD}">
  <ds:schemaRefs>
    <ds:schemaRef ds:uri="http://schemas.microsoft.com/sharepoint/v3/contenttype/forms"/>
  </ds:schemaRefs>
</ds:datastoreItem>
</file>

<file path=customXml/itemProps4.xml><?xml version="1.0" encoding="utf-8"?>
<ds:datastoreItem xmlns:ds="http://schemas.openxmlformats.org/officeDocument/2006/customXml" ds:itemID="{1371F5F3-AE24-4D4F-AF02-7AFAB21E41EF}">
  <ds:schemaRefs>
    <ds:schemaRef ds:uri="447b9035-bfaa-496f-9a16-30a0f0d9472e"/>
    <ds:schemaRef ds:uri="f9d2ff12-e453-4800-a97f-bc3a967f3f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7894</Words>
  <Application>Microsoft Office PowerPoint</Application>
  <PresentationFormat>Widescreen</PresentationFormat>
  <Paragraphs>571</Paragraphs>
  <Slides>51</Slides>
  <Notes>45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51</vt:i4>
      </vt:variant>
    </vt:vector>
  </HeadingPairs>
  <TitlesOfParts>
    <vt:vector size="71" baseType="lpstr">
      <vt:lpstr>Aptos</vt:lpstr>
      <vt:lpstr>Arial</vt:lpstr>
      <vt:lpstr>Calibri</vt:lpstr>
      <vt:lpstr>Calibri Light</vt:lpstr>
      <vt:lpstr>Courier New</vt:lpstr>
      <vt:lpstr>Lato</vt:lpstr>
      <vt:lpstr>Proxima Nova</vt:lpstr>
      <vt:lpstr>Proxima Nova</vt:lpstr>
      <vt:lpstr>Proxima Nova Black</vt:lpstr>
      <vt:lpstr>Proxima Nova Cond Light</vt:lpstr>
      <vt:lpstr>Proxima Nova Extrabold</vt:lpstr>
      <vt:lpstr>Proxima Nova Light</vt:lpstr>
      <vt:lpstr>Proxima Nova Medium</vt:lpstr>
      <vt:lpstr>Proxima Nova Regular</vt:lpstr>
      <vt:lpstr>Proxima Nova Semibold</vt:lpstr>
      <vt:lpstr>Proxima Nova Thin</vt:lpstr>
      <vt:lpstr>proxima_nova</vt:lpstr>
      <vt:lpstr>Segoe UI</vt:lpstr>
      <vt:lpstr>Wingdings</vt:lpstr>
      <vt:lpstr>Office Theme</vt:lpstr>
      <vt:lpstr>PowerPoint Presentation</vt:lpstr>
      <vt:lpstr>PowerPoint Presentation</vt:lpstr>
      <vt:lpstr>PowerPoint Presentation</vt:lpstr>
      <vt:lpstr>PowerPoint Presentation</vt:lpstr>
      <vt:lpstr>Overview of Implementation Monitoring</vt:lpstr>
      <vt:lpstr>Best practices</vt:lpstr>
      <vt:lpstr>PowerPoint Presentation</vt:lpstr>
      <vt:lpstr>PowerPoint Presentation</vt:lpstr>
      <vt:lpstr>Implementation Monitoring Activities</vt:lpstr>
      <vt:lpstr>PowerPoint Presentation</vt:lpstr>
      <vt:lpstr>Monitoring of a Partner’s PSEA Capacity</vt:lpstr>
      <vt:lpstr>ICA or Audit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Partner Reporting, Verifications and Amendments</vt:lpstr>
      <vt:lpstr>PowerPoint Presentation</vt:lpstr>
      <vt:lpstr>Implementation Challenges</vt:lpstr>
      <vt:lpstr>PowerPoint Presentation</vt:lpstr>
      <vt:lpstr>PowerPoint Presentation</vt:lpstr>
      <vt:lpstr>PowerPoint Presentation</vt:lpstr>
      <vt:lpstr>Partner Indicator Reporting</vt:lpstr>
      <vt:lpstr>Partner Financial Reporting (PFR)</vt:lpstr>
      <vt:lpstr>Expenditure Incurred in a Different Currency</vt:lpstr>
      <vt:lpstr>Interest income on non-interest revenue</vt:lpstr>
      <vt:lpstr>Partner Personnel Costs</vt:lpstr>
      <vt:lpstr>Partner assets on loan from UNHCR</vt:lpstr>
      <vt:lpstr>PowerPoint Presentation</vt:lpstr>
      <vt:lpstr>PowerPoint Presentation</vt:lpstr>
      <vt:lpstr>PowerPoint Presentation</vt:lpstr>
      <vt:lpstr>Overview of Verifications</vt:lpstr>
      <vt:lpstr>PowerPoint Presentation</vt:lpstr>
      <vt:lpstr>Project Performance Verification</vt:lpstr>
      <vt:lpstr>A quick look in Aconex to ensure we know what we mean by PMC02...</vt:lpstr>
      <vt:lpstr>Project Financial Verification</vt:lpstr>
      <vt:lpstr>A quick look in Aconex to ensure we know what we mean by PMC03 (long and short)...</vt:lpstr>
      <vt:lpstr>PowerPoint Presentation</vt:lpstr>
      <vt:lpstr>PowerPoint Presentation</vt:lpstr>
      <vt:lpstr>Adjustments to projects</vt:lpstr>
      <vt:lpstr>Project Workplan Variations</vt:lpstr>
      <vt:lpstr>Project Workplan Amendment</vt:lpstr>
      <vt:lpstr>Project Workplan Amendment:  System Summary (1/2)</vt:lpstr>
      <vt:lpstr>Project Workplan Amendment:  System Summary (2/2)</vt:lpstr>
      <vt:lpstr>PowerPoint Presentation</vt:lpstr>
      <vt:lpstr>Useful links and references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Basie Lombard</dc:creator>
  <cp:lastModifiedBy>Attila Vondorkovics</cp:lastModifiedBy>
  <cp:revision>12</cp:revision>
  <dcterms:created xsi:type="dcterms:W3CDTF">2023-08-30T10:18:12Z</dcterms:created>
  <dcterms:modified xsi:type="dcterms:W3CDTF">2024-03-21T08:35:54Z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0x0101004528DA7ADD32454E8138B6859C472ED3</vt:lpwstr>
  </property>
  <property fmtid="{D5CDD505-2E9C-101B-9397-08002B2CF9AE}" pid="3" name="_dlc_DocIdItemGuid">
    <vt:lpwstr>25da6ec9-0453-46c5-9a80-fb53b5483fb8</vt:lpwstr>
  </property>
  <property fmtid="{D5CDD505-2E9C-101B-9397-08002B2CF9AE}" pid="4" name="MediaServiceImageTags">
    <vt:lpwstr/>
  </property>
</Properties>
</file>