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147469269" r:id="rId5"/>
    <p:sldId id="2147472099" r:id="rId6"/>
    <p:sldId id="2147472097" r:id="rId7"/>
    <p:sldId id="2147472106" r:id="rId8"/>
    <p:sldId id="2147472107" r:id="rId9"/>
    <p:sldId id="2147472109" r:id="rId10"/>
    <p:sldId id="2147472110" r:id="rId11"/>
    <p:sldId id="2147472111" r:id="rId12"/>
    <p:sldId id="2147472112" r:id="rId13"/>
    <p:sldId id="2147472114" r:id="rId14"/>
    <p:sldId id="2147472113" r:id="rId15"/>
    <p:sldId id="2147472115" r:id="rId16"/>
    <p:sldId id="2147472117" r:id="rId17"/>
    <p:sldId id="2147472118" r:id="rId1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4660"/>
  </p:normalViewPr>
  <p:slideViewPr>
    <p:cSldViewPr snapToGrid="0">
      <p:cViewPr varScale="1">
        <p:scale>
          <a:sx n="111" d="100"/>
          <a:sy n="111" d="100"/>
        </p:scale>
        <p:origin x="120"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37C0120-51D4-449F-0B8A-2F8FF1D4F789}"/>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9144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endParaRPr/>
          </a:p>
        </p:txBody>
      </p:sp>
      <p:sp>
        <p:nvSpPr>
          <p:cNvPr id="3" name="Date Placeholder 2">
            <a:extLst>
              <a:ext uri="{FF2B5EF4-FFF2-40B4-BE49-F238E27FC236}">
                <a16:creationId xmlns:a16="http://schemas.microsoft.com/office/drawing/2014/main" id="{C95C4853-91D2-123C-94EA-98B271DAFE63}"/>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9144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BA1EB181-B0D5-4791-B2A8-E0C61BE5A1B9}" type="datetime1">
              <a:rPr lang="en-US"/>
              <a:pPr>
                <a:defRPr/>
              </a:pPr>
              <a:t>3/19/2024</a:t>
            </a:fld>
            <a:endParaRPr/>
          </a:p>
        </p:txBody>
      </p:sp>
      <p:sp>
        <p:nvSpPr>
          <p:cNvPr id="2052" name="Slide Image Placeholder 3">
            <a:extLst>
              <a:ext uri="{FF2B5EF4-FFF2-40B4-BE49-F238E27FC236}">
                <a16:creationId xmlns:a16="http://schemas.microsoft.com/office/drawing/2014/main" id="{54915DDD-D866-382A-00B1-C8E5556E9B09}"/>
              </a:ext>
            </a:extLst>
          </p:cNvPr>
          <p:cNvSpPr>
            <a:spLocks noGrp="1" noRot="1" noChangeAspect="1"/>
          </p:cNvSpPr>
          <p:nvPr>
            <p:ph type="sldImg" idx="2"/>
          </p:nvPr>
        </p:nvSpPr>
        <p:spPr bwMode="auto">
          <a:xfrm>
            <a:off x="685800" y="1143000"/>
            <a:ext cx="54864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8A910BB5-F8E4-13C7-8568-B5AF865B8CB6}"/>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anchor="t" anchorCtr="0" compatLnSpc="1">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D8862D71-D4E2-7C4D-CB09-B9CE9F5E2046}"/>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9144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endParaRPr/>
          </a:p>
        </p:txBody>
      </p:sp>
      <p:sp>
        <p:nvSpPr>
          <p:cNvPr id="7" name="Slide Number Placeholder 6">
            <a:extLst>
              <a:ext uri="{FF2B5EF4-FFF2-40B4-BE49-F238E27FC236}">
                <a16:creationId xmlns:a16="http://schemas.microsoft.com/office/drawing/2014/main" id="{7ED04508-A1D7-52EC-EF64-91790B04E7B6}"/>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9144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F97EACA1-4FD1-44FC-BFBF-2A7D785EF41B}" type="slidenum">
              <a:rPr/>
              <a:pPr>
                <a:defRPr/>
              </a:pPr>
              <a:t>‹#›</a:t>
            </a:fld>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ZA"/>
          </a:p>
        </p:txBody>
      </p:sp>
      <p:sp>
        <p:nvSpPr>
          <p:cNvPr id="3" name="Subtitle 2"/>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ZA"/>
          </a:p>
        </p:txBody>
      </p:sp>
      <p:sp>
        <p:nvSpPr>
          <p:cNvPr id="4" name="Date Placeholder 3">
            <a:extLst>
              <a:ext uri="{FF2B5EF4-FFF2-40B4-BE49-F238E27FC236}">
                <a16:creationId xmlns:a16="http://schemas.microsoft.com/office/drawing/2014/main" id="{B9814E4F-645F-782B-5650-A48C6EB199E2}"/>
              </a:ext>
            </a:extLst>
          </p:cNvPr>
          <p:cNvSpPr txBox="1">
            <a:spLocks noGrp="1"/>
          </p:cNvSpPr>
          <p:nvPr>
            <p:ph type="dt" sz="half" idx="10"/>
          </p:nvPr>
        </p:nvSpPr>
        <p:spPr>
          <a:ln/>
        </p:spPr>
        <p:txBody>
          <a:bodyPr/>
          <a:lstStyle>
            <a:lvl1pPr>
              <a:defRPr/>
            </a:lvl1pPr>
          </a:lstStyle>
          <a:p>
            <a:pPr>
              <a:defRPr/>
            </a:pPr>
            <a:fld id="{EA7054C8-CF12-4906-9E81-D945AE0DD543}" type="datetime1">
              <a:rPr lang="en-US"/>
              <a:pPr>
                <a:defRPr/>
              </a:pPr>
              <a:t>3/19/2024</a:t>
            </a:fld>
            <a:endParaRPr/>
          </a:p>
        </p:txBody>
      </p:sp>
      <p:sp>
        <p:nvSpPr>
          <p:cNvPr id="5" name="Footer Placeholder 4">
            <a:extLst>
              <a:ext uri="{FF2B5EF4-FFF2-40B4-BE49-F238E27FC236}">
                <a16:creationId xmlns:a16="http://schemas.microsoft.com/office/drawing/2014/main" id="{F4B64A23-7666-DB7D-02D2-4C3B00FB3D20}"/>
              </a:ext>
            </a:extLst>
          </p:cNvPr>
          <p:cNvSpPr txBox="1">
            <a:spLocks noGrp="1"/>
          </p:cNvSpPr>
          <p:nvPr>
            <p:ph type="ftr" sz="quarter" idx="11"/>
          </p:nvPr>
        </p:nvSpPr>
        <p:spPr>
          <a:ln/>
        </p:spPr>
        <p:txBody>
          <a:bodyPr/>
          <a:lstStyle>
            <a:lvl1pPr>
              <a:defRPr/>
            </a:lvl1pPr>
          </a:lstStyle>
          <a:p>
            <a:pPr>
              <a:defRPr/>
            </a:pPr>
            <a:endParaRPr/>
          </a:p>
        </p:txBody>
      </p:sp>
      <p:sp>
        <p:nvSpPr>
          <p:cNvPr id="6" name="Slide Number Placeholder 5">
            <a:extLst>
              <a:ext uri="{FF2B5EF4-FFF2-40B4-BE49-F238E27FC236}">
                <a16:creationId xmlns:a16="http://schemas.microsoft.com/office/drawing/2014/main" id="{07AB7121-76E2-CDE3-8C5A-D15329F2D823}"/>
              </a:ext>
            </a:extLst>
          </p:cNvPr>
          <p:cNvSpPr txBox="1">
            <a:spLocks noGrp="1"/>
          </p:cNvSpPr>
          <p:nvPr>
            <p:ph type="sldNum" sz="quarter" idx="12"/>
          </p:nvPr>
        </p:nvSpPr>
        <p:spPr>
          <a:ln/>
        </p:spPr>
        <p:txBody>
          <a:bodyPr/>
          <a:lstStyle>
            <a:lvl1pPr>
              <a:defRPr/>
            </a:lvl1pPr>
          </a:lstStyle>
          <a:p>
            <a:pPr>
              <a:defRPr/>
            </a:pPr>
            <a:fld id="{890C9145-00FE-449F-B23E-036F67636619}" type="slidenum">
              <a:rPr/>
              <a:pPr>
                <a:defRPr/>
              </a:pPr>
              <a:t>‹#›</a:t>
            </a:fld>
            <a:endParaRPr/>
          </a:p>
        </p:txBody>
      </p:sp>
    </p:spTree>
    <p:extLst>
      <p:ext uri="{BB962C8B-B14F-4D97-AF65-F5344CB8AC3E}">
        <p14:creationId xmlns:p14="http://schemas.microsoft.com/office/powerpoint/2010/main" val="2082616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ZA"/>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45617EB7-FE72-4BE2-3F3A-4A91CEAE8FC2}"/>
              </a:ext>
            </a:extLst>
          </p:cNvPr>
          <p:cNvSpPr txBox="1">
            <a:spLocks noGrp="1"/>
          </p:cNvSpPr>
          <p:nvPr>
            <p:ph type="dt" sz="half" idx="10"/>
          </p:nvPr>
        </p:nvSpPr>
        <p:spPr>
          <a:ln/>
        </p:spPr>
        <p:txBody>
          <a:bodyPr/>
          <a:lstStyle>
            <a:lvl1pPr>
              <a:defRPr/>
            </a:lvl1pPr>
          </a:lstStyle>
          <a:p>
            <a:pPr>
              <a:defRPr/>
            </a:pPr>
            <a:fld id="{2BBA5442-55CD-40E2-B19E-75DDB0AD1134}" type="datetime1">
              <a:rPr lang="en-US"/>
              <a:pPr>
                <a:defRPr/>
              </a:pPr>
              <a:t>3/19/2024</a:t>
            </a:fld>
            <a:endParaRPr/>
          </a:p>
        </p:txBody>
      </p:sp>
      <p:sp>
        <p:nvSpPr>
          <p:cNvPr id="5" name="Footer Placeholder 4">
            <a:extLst>
              <a:ext uri="{FF2B5EF4-FFF2-40B4-BE49-F238E27FC236}">
                <a16:creationId xmlns:a16="http://schemas.microsoft.com/office/drawing/2014/main" id="{3AB9359A-2CD5-B0E1-CEEF-A61A099DEB39}"/>
              </a:ext>
            </a:extLst>
          </p:cNvPr>
          <p:cNvSpPr txBox="1">
            <a:spLocks noGrp="1"/>
          </p:cNvSpPr>
          <p:nvPr>
            <p:ph type="ftr" sz="quarter" idx="11"/>
          </p:nvPr>
        </p:nvSpPr>
        <p:spPr>
          <a:ln/>
        </p:spPr>
        <p:txBody>
          <a:bodyPr/>
          <a:lstStyle>
            <a:lvl1pPr>
              <a:defRPr/>
            </a:lvl1pPr>
          </a:lstStyle>
          <a:p>
            <a:pPr>
              <a:defRPr/>
            </a:pPr>
            <a:endParaRPr/>
          </a:p>
        </p:txBody>
      </p:sp>
      <p:sp>
        <p:nvSpPr>
          <p:cNvPr id="6" name="Slide Number Placeholder 5">
            <a:extLst>
              <a:ext uri="{FF2B5EF4-FFF2-40B4-BE49-F238E27FC236}">
                <a16:creationId xmlns:a16="http://schemas.microsoft.com/office/drawing/2014/main" id="{159AE5D7-080C-EAF4-A419-0DFE01545A44}"/>
              </a:ext>
            </a:extLst>
          </p:cNvPr>
          <p:cNvSpPr txBox="1">
            <a:spLocks noGrp="1"/>
          </p:cNvSpPr>
          <p:nvPr>
            <p:ph type="sldNum" sz="quarter" idx="12"/>
          </p:nvPr>
        </p:nvSpPr>
        <p:spPr>
          <a:ln/>
        </p:spPr>
        <p:txBody>
          <a:bodyPr/>
          <a:lstStyle>
            <a:lvl1pPr>
              <a:defRPr/>
            </a:lvl1pPr>
          </a:lstStyle>
          <a:p>
            <a:pPr>
              <a:defRPr/>
            </a:pPr>
            <a:fld id="{9F23C3D7-2C7E-42AE-8BF7-443602FEF54D}" type="slidenum">
              <a:rPr/>
              <a:pPr>
                <a:defRPr/>
              </a:pPr>
              <a:t>‹#›</a:t>
            </a:fld>
            <a:endParaRPr/>
          </a:p>
        </p:txBody>
      </p:sp>
    </p:spTree>
    <p:extLst>
      <p:ext uri="{BB962C8B-B14F-4D97-AF65-F5344CB8AC3E}">
        <p14:creationId xmlns:p14="http://schemas.microsoft.com/office/powerpoint/2010/main" val="2723921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ZA"/>
          </a:p>
        </p:txBody>
      </p:sp>
      <p:sp>
        <p:nvSpPr>
          <p:cNvPr id="3" name="Vertical Text Placeholder 2"/>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98201852-4149-389D-FD02-88BDDF99BA66}"/>
              </a:ext>
            </a:extLst>
          </p:cNvPr>
          <p:cNvSpPr txBox="1">
            <a:spLocks noGrp="1"/>
          </p:cNvSpPr>
          <p:nvPr>
            <p:ph type="dt" sz="half" idx="10"/>
          </p:nvPr>
        </p:nvSpPr>
        <p:spPr>
          <a:ln/>
        </p:spPr>
        <p:txBody>
          <a:bodyPr/>
          <a:lstStyle>
            <a:lvl1pPr>
              <a:defRPr/>
            </a:lvl1pPr>
          </a:lstStyle>
          <a:p>
            <a:pPr>
              <a:defRPr/>
            </a:pPr>
            <a:fld id="{7F41683E-CAFA-49A7-9607-716B5F70A99D}" type="datetime1">
              <a:rPr lang="en-US"/>
              <a:pPr>
                <a:defRPr/>
              </a:pPr>
              <a:t>3/19/2024</a:t>
            </a:fld>
            <a:endParaRPr/>
          </a:p>
        </p:txBody>
      </p:sp>
      <p:sp>
        <p:nvSpPr>
          <p:cNvPr id="5" name="Footer Placeholder 4">
            <a:extLst>
              <a:ext uri="{FF2B5EF4-FFF2-40B4-BE49-F238E27FC236}">
                <a16:creationId xmlns:a16="http://schemas.microsoft.com/office/drawing/2014/main" id="{1A5FB140-BBA7-CB6F-F68E-6B9EBDAAA2E3}"/>
              </a:ext>
            </a:extLst>
          </p:cNvPr>
          <p:cNvSpPr txBox="1">
            <a:spLocks noGrp="1"/>
          </p:cNvSpPr>
          <p:nvPr>
            <p:ph type="ftr" sz="quarter" idx="11"/>
          </p:nvPr>
        </p:nvSpPr>
        <p:spPr>
          <a:ln/>
        </p:spPr>
        <p:txBody>
          <a:bodyPr/>
          <a:lstStyle>
            <a:lvl1pPr>
              <a:defRPr/>
            </a:lvl1pPr>
          </a:lstStyle>
          <a:p>
            <a:pPr>
              <a:defRPr/>
            </a:pPr>
            <a:endParaRPr/>
          </a:p>
        </p:txBody>
      </p:sp>
      <p:sp>
        <p:nvSpPr>
          <p:cNvPr id="6" name="Slide Number Placeholder 5">
            <a:extLst>
              <a:ext uri="{FF2B5EF4-FFF2-40B4-BE49-F238E27FC236}">
                <a16:creationId xmlns:a16="http://schemas.microsoft.com/office/drawing/2014/main" id="{456EFF52-C815-87ED-22AC-C5F20B0C3C84}"/>
              </a:ext>
            </a:extLst>
          </p:cNvPr>
          <p:cNvSpPr txBox="1">
            <a:spLocks noGrp="1"/>
          </p:cNvSpPr>
          <p:nvPr>
            <p:ph type="sldNum" sz="quarter" idx="12"/>
          </p:nvPr>
        </p:nvSpPr>
        <p:spPr>
          <a:ln/>
        </p:spPr>
        <p:txBody>
          <a:bodyPr/>
          <a:lstStyle>
            <a:lvl1pPr>
              <a:defRPr/>
            </a:lvl1pPr>
          </a:lstStyle>
          <a:p>
            <a:pPr>
              <a:defRPr/>
            </a:pPr>
            <a:fld id="{6BF46ABA-DA70-4F56-A1CB-54B3BE1B81DD}" type="slidenum">
              <a:rPr/>
              <a:pPr>
                <a:defRPr/>
              </a:pPr>
              <a:t>‹#›</a:t>
            </a:fld>
            <a:endParaRPr/>
          </a:p>
        </p:txBody>
      </p:sp>
    </p:spTree>
    <p:extLst>
      <p:ext uri="{BB962C8B-B14F-4D97-AF65-F5344CB8AC3E}">
        <p14:creationId xmlns:p14="http://schemas.microsoft.com/office/powerpoint/2010/main" val="1377817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ZA"/>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37387DDD-BE53-94FD-B08B-FB16110B9F96}"/>
              </a:ext>
            </a:extLst>
          </p:cNvPr>
          <p:cNvSpPr txBox="1">
            <a:spLocks noGrp="1"/>
          </p:cNvSpPr>
          <p:nvPr>
            <p:ph type="dt" sz="half" idx="10"/>
          </p:nvPr>
        </p:nvSpPr>
        <p:spPr>
          <a:ln/>
        </p:spPr>
        <p:txBody>
          <a:bodyPr/>
          <a:lstStyle>
            <a:lvl1pPr>
              <a:defRPr/>
            </a:lvl1pPr>
          </a:lstStyle>
          <a:p>
            <a:pPr>
              <a:defRPr/>
            </a:pPr>
            <a:fld id="{AB98F34B-BD3C-4975-9E82-A75D15911610}" type="datetime1">
              <a:rPr lang="en-US"/>
              <a:pPr>
                <a:defRPr/>
              </a:pPr>
              <a:t>3/19/2024</a:t>
            </a:fld>
            <a:endParaRPr/>
          </a:p>
        </p:txBody>
      </p:sp>
      <p:sp>
        <p:nvSpPr>
          <p:cNvPr id="5" name="Footer Placeholder 4">
            <a:extLst>
              <a:ext uri="{FF2B5EF4-FFF2-40B4-BE49-F238E27FC236}">
                <a16:creationId xmlns:a16="http://schemas.microsoft.com/office/drawing/2014/main" id="{7DA6EEDE-AC75-D580-405D-7C5F389F2C15}"/>
              </a:ext>
            </a:extLst>
          </p:cNvPr>
          <p:cNvSpPr txBox="1">
            <a:spLocks noGrp="1"/>
          </p:cNvSpPr>
          <p:nvPr>
            <p:ph type="ftr" sz="quarter" idx="11"/>
          </p:nvPr>
        </p:nvSpPr>
        <p:spPr>
          <a:ln/>
        </p:spPr>
        <p:txBody>
          <a:bodyPr/>
          <a:lstStyle>
            <a:lvl1pPr>
              <a:defRPr/>
            </a:lvl1pPr>
          </a:lstStyle>
          <a:p>
            <a:pPr>
              <a:defRPr/>
            </a:pPr>
            <a:endParaRPr/>
          </a:p>
        </p:txBody>
      </p:sp>
      <p:sp>
        <p:nvSpPr>
          <p:cNvPr id="6" name="Slide Number Placeholder 5">
            <a:extLst>
              <a:ext uri="{FF2B5EF4-FFF2-40B4-BE49-F238E27FC236}">
                <a16:creationId xmlns:a16="http://schemas.microsoft.com/office/drawing/2014/main" id="{6393625C-BD5D-8016-96D6-E8893958BC45}"/>
              </a:ext>
            </a:extLst>
          </p:cNvPr>
          <p:cNvSpPr txBox="1">
            <a:spLocks noGrp="1"/>
          </p:cNvSpPr>
          <p:nvPr>
            <p:ph type="sldNum" sz="quarter" idx="12"/>
          </p:nvPr>
        </p:nvSpPr>
        <p:spPr>
          <a:ln/>
        </p:spPr>
        <p:txBody>
          <a:bodyPr/>
          <a:lstStyle>
            <a:lvl1pPr>
              <a:defRPr/>
            </a:lvl1pPr>
          </a:lstStyle>
          <a:p>
            <a:pPr>
              <a:defRPr/>
            </a:pPr>
            <a:fld id="{DFF247E1-7AD7-44F4-8F31-2F49E5F006FD}" type="slidenum">
              <a:rPr/>
              <a:pPr>
                <a:defRPr/>
              </a:pPr>
              <a:t>‹#›</a:t>
            </a:fld>
            <a:endParaRPr/>
          </a:p>
        </p:txBody>
      </p:sp>
    </p:spTree>
    <p:extLst>
      <p:ext uri="{BB962C8B-B14F-4D97-AF65-F5344CB8AC3E}">
        <p14:creationId xmlns:p14="http://schemas.microsoft.com/office/powerpoint/2010/main" val="3721491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ZA"/>
          </a:p>
        </p:txBody>
      </p:sp>
      <p:sp>
        <p:nvSpPr>
          <p:cNvPr id="3" name="Text Placeholder 2"/>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D2069DCC-E341-75DE-04D7-64A18920816F}"/>
              </a:ext>
            </a:extLst>
          </p:cNvPr>
          <p:cNvSpPr txBox="1">
            <a:spLocks noGrp="1"/>
          </p:cNvSpPr>
          <p:nvPr>
            <p:ph type="dt" sz="half" idx="10"/>
          </p:nvPr>
        </p:nvSpPr>
        <p:spPr>
          <a:ln/>
        </p:spPr>
        <p:txBody>
          <a:bodyPr/>
          <a:lstStyle>
            <a:lvl1pPr>
              <a:defRPr/>
            </a:lvl1pPr>
          </a:lstStyle>
          <a:p>
            <a:pPr>
              <a:defRPr/>
            </a:pPr>
            <a:fld id="{DA63F6C6-DA3A-4EFE-955A-B5D40C989614}" type="datetime1">
              <a:rPr lang="en-US"/>
              <a:pPr>
                <a:defRPr/>
              </a:pPr>
              <a:t>3/19/2024</a:t>
            </a:fld>
            <a:endParaRPr/>
          </a:p>
        </p:txBody>
      </p:sp>
      <p:sp>
        <p:nvSpPr>
          <p:cNvPr id="5" name="Footer Placeholder 4">
            <a:extLst>
              <a:ext uri="{FF2B5EF4-FFF2-40B4-BE49-F238E27FC236}">
                <a16:creationId xmlns:a16="http://schemas.microsoft.com/office/drawing/2014/main" id="{044A7178-C1B5-D23F-AE99-E56E64ABE755}"/>
              </a:ext>
            </a:extLst>
          </p:cNvPr>
          <p:cNvSpPr txBox="1">
            <a:spLocks noGrp="1"/>
          </p:cNvSpPr>
          <p:nvPr>
            <p:ph type="ftr" sz="quarter" idx="11"/>
          </p:nvPr>
        </p:nvSpPr>
        <p:spPr>
          <a:ln/>
        </p:spPr>
        <p:txBody>
          <a:bodyPr/>
          <a:lstStyle>
            <a:lvl1pPr>
              <a:defRPr/>
            </a:lvl1pPr>
          </a:lstStyle>
          <a:p>
            <a:pPr>
              <a:defRPr/>
            </a:pPr>
            <a:endParaRPr/>
          </a:p>
        </p:txBody>
      </p:sp>
      <p:sp>
        <p:nvSpPr>
          <p:cNvPr id="6" name="Slide Number Placeholder 5">
            <a:extLst>
              <a:ext uri="{FF2B5EF4-FFF2-40B4-BE49-F238E27FC236}">
                <a16:creationId xmlns:a16="http://schemas.microsoft.com/office/drawing/2014/main" id="{6A73A8AE-266B-F179-DF3A-4706E89F8807}"/>
              </a:ext>
            </a:extLst>
          </p:cNvPr>
          <p:cNvSpPr txBox="1">
            <a:spLocks noGrp="1"/>
          </p:cNvSpPr>
          <p:nvPr>
            <p:ph type="sldNum" sz="quarter" idx="12"/>
          </p:nvPr>
        </p:nvSpPr>
        <p:spPr>
          <a:ln/>
        </p:spPr>
        <p:txBody>
          <a:bodyPr/>
          <a:lstStyle>
            <a:lvl1pPr>
              <a:defRPr/>
            </a:lvl1pPr>
          </a:lstStyle>
          <a:p>
            <a:pPr>
              <a:defRPr/>
            </a:pPr>
            <a:fld id="{10556997-2C65-4B80-A627-BB4D8C70BD90}" type="slidenum">
              <a:rPr/>
              <a:pPr>
                <a:defRPr/>
              </a:pPr>
              <a:t>‹#›</a:t>
            </a:fld>
            <a:endParaRPr/>
          </a:p>
        </p:txBody>
      </p:sp>
    </p:spTree>
    <p:extLst>
      <p:ext uri="{BB962C8B-B14F-4D97-AF65-F5344CB8AC3E}">
        <p14:creationId xmlns:p14="http://schemas.microsoft.com/office/powerpoint/2010/main" val="1215759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ZA"/>
          </a:p>
        </p:txBody>
      </p:sp>
      <p:sp>
        <p:nvSpPr>
          <p:cNvPr id="3" name="Content Placeholder 2"/>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3">
            <a:extLst>
              <a:ext uri="{FF2B5EF4-FFF2-40B4-BE49-F238E27FC236}">
                <a16:creationId xmlns:a16="http://schemas.microsoft.com/office/drawing/2014/main" id="{DB1420D3-E799-D96D-E53C-8E4EA26264A3}"/>
              </a:ext>
            </a:extLst>
          </p:cNvPr>
          <p:cNvSpPr txBox="1">
            <a:spLocks noGrp="1"/>
          </p:cNvSpPr>
          <p:nvPr>
            <p:ph type="dt" sz="half" idx="10"/>
          </p:nvPr>
        </p:nvSpPr>
        <p:spPr>
          <a:ln/>
        </p:spPr>
        <p:txBody>
          <a:bodyPr/>
          <a:lstStyle>
            <a:lvl1pPr>
              <a:defRPr/>
            </a:lvl1pPr>
          </a:lstStyle>
          <a:p>
            <a:pPr>
              <a:defRPr/>
            </a:pPr>
            <a:fld id="{72FBF32E-33E1-4AA6-98C8-B8ED5C3560B6}" type="datetime1">
              <a:rPr lang="en-US"/>
              <a:pPr>
                <a:defRPr/>
              </a:pPr>
              <a:t>3/19/2024</a:t>
            </a:fld>
            <a:endParaRPr/>
          </a:p>
        </p:txBody>
      </p:sp>
      <p:sp>
        <p:nvSpPr>
          <p:cNvPr id="6" name="Footer Placeholder 4">
            <a:extLst>
              <a:ext uri="{FF2B5EF4-FFF2-40B4-BE49-F238E27FC236}">
                <a16:creationId xmlns:a16="http://schemas.microsoft.com/office/drawing/2014/main" id="{595DB7ED-2D46-46C5-E027-A42F3FC0C54E}"/>
              </a:ext>
            </a:extLst>
          </p:cNvPr>
          <p:cNvSpPr txBox="1">
            <a:spLocks noGrp="1"/>
          </p:cNvSpPr>
          <p:nvPr>
            <p:ph type="ftr" sz="quarter" idx="11"/>
          </p:nvPr>
        </p:nvSpPr>
        <p:spPr>
          <a:ln/>
        </p:spPr>
        <p:txBody>
          <a:bodyPr/>
          <a:lstStyle>
            <a:lvl1pPr>
              <a:defRPr/>
            </a:lvl1pPr>
          </a:lstStyle>
          <a:p>
            <a:pPr>
              <a:defRPr/>
            </a:pPr>
            <a:endParaRPr/>
          </a:p>
        </p:txBody>
      </p:sp>
      <p:sp>
        <p:nvSpPr>
          <p:cNvPr id="7" name="Slide Number Placeholder 5">
            <a:extLst>
              <a:ext uri="{FF2B5EF4-FFF2-40B4-BE49-F238E27FC236}">
                <a16:creationId xmlns:a16="http://schemas.microsoft.com/office/drawing/2014/main" id="{08C81E02-8807-F807-69CD-CA72DF5CE690}"/>
              </a:ext>
            </a:extLst>
          </p:cNvPr>
          <p:cNvSpPr txBox="1">
            <a:spLocks noGrp="1"/>
          </p:cNvSpPr>
          <p:nvPr>
            <p:ph type="sldNum" sz="quarter" idx="12"/>
          </p:nvPr>
        </p:nvSpPr>
        <p:spPr>
          <a:ln/>
        </p:spPr>
        <p:txBody>
          <a:bodyPr/>
          <a:lstStyle>
            <a:lvl1pPr>
              <a:defRPr/>
            </a:lvl1pPr>
          </a:lstStyle>
          <a:p>
            <a:pPr>
              <a:defRPr/>
            </a:pPr>
            <a:fld id="{487D1E02-15C1-49BF-9712-C54A7E407833}" type="slidenum">
              <a:rPr/>
              <a:pPr>
                <a:defRPr/>
              </a:pPr>
              <a:t>‹#›</a:t>
            </a:fld>
            <a:endParaRPr/>
          </a:p>
        </p:txBody>
      </p:sp>
    </p:spTree>
    <p:extLst>
      <p:ext uri="{BB962C8B-B14F-4D97-AF65-F5344CB8AC3E}">
        <p14:creationId xmlns:p14="http://schemas.microsoft.com/office/powerpoint/2010/main" val="3388925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ZA"/>
          </a:p>
        </p:txBody>
      </p:sp>
      <p:sp>
        <p:nvSpPr>
          <p:cNvPr id="3" name="Text Placeholder 2"/>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3">
            <a:extLst>
              <a:ext uri="{FF2B5EF4-FFF2-40B4-BE49-F238E27FC236}">
                <a16:creationId xmlns:a16="http://schemas.microsoft.com/office/drawing/2014/main" id="{22CD264D-001C-A657-D5BE-CF5DF332ACC4}"/>
              </a:ext>
            </a:extLst>
          </p:cNvPr>
          <p:cNvSpPr txBox="1">
            <a:spLocks noGrp="1"/>
          </p:cNvSpPr>
          <p:nvPr>
            <p:ph type="dt" sz="half" idx="10"/>
          </p:nvPr>
        </p:nvSpPr>
        <p:spPr>
          <a:ln/>
        </p:spPr>
        <p:txBody>
          <a:bodyPr/>
          <a:lstStyle>
            <a:lvl1pPr>
              <a:defRPr/>
            </a:lvl1pPr>
          </a:lstStyle>
          <a:p>
            <a:pPr>
              <a:defRPr/>
            </a:pPr>
            <a:fld id="{F46CFB2C-8E06-447E-B8F5-3E248A58976B}" type="datetime1">
              <a:rPr lang="en-US"/>
              <a:pPr>
                <a:defRPr/>
              </a:pPr>
              <a:t>3/19/2024</a:t>
            </a:fld>
            <a:endParaRPr/>
          </a:p>
        </p:txBody>
      </p:sp>
      <p:sp>
        <p:nvSpPr>
          <p:cNvPr id="8" name="Footer Placeholder 4">
            <a:extLst>
              <a:ext uri="{FF2B5EF4-FFF2-40B4-BE49-F238E27FC236}">
                <a16:creationId xmlns:a16="http://schemas.microsoft.com/office/drawing/2014/main" id="{F0414AE9-2910-2CEE-9463-E745944914F2}"/>
              </a:ext>
            </a:extLst>
          </p:cNvPr>
          <p:cNvSpPr txBox="1">
            <a:spLocks noGrp="1"/>
          </p:cNvSpPr>
          <p:nvPr>
            <p:ph type="ftr" sz="quarter" idx="11"/>
          </p:nvPr>
        </p:nvSpPr>
        <p:spPr>
          <a:ln/>
        </p:spPr>
        <p:txBody>
          <a:bodyPr/>
          <a:lstStyle>
            <a:lvl1pPr>
              <a:defRPr/>
            </a:lvl1pPr>
          </a:lstStyle>
          <a:p>
            <a:pPr>
              <a:defRPr/>
            </a:pPr>
            <a:endParaRPr/>
          </a:p>
        </p:txBody>
      </p:sp>
      <p:sp>
        <p:nvSpPr>
          <p:cNvPr id="9" name="Slide Number Placeholder 5">
            <a:extLst>
              <a:ext uri="{FF2B5EF4-FFF2-40B4-BE49-F238E27FC236}">
                <a16:creationId xmlns:a16="http://schemas.microsoft.com/office/drawing/2014/main" id="{D6B0967D-1FBA-9432-279D-9D8162E29729}"/>
              </a:ext>
            </a:extLst>
          </p:cNvPr>
          <p:cNvSpPr txBox="1">
            <a:spLocks noGrp="1"/>
          </p:cNvSpPr>
          <p:nvPr>
            <p:ph type="sldNum" sz="quarter" idx="12"/>
          </p:nvPr>
        </p:nvSpPr>
        <p:spPr>
          <a:ln/>
        </p:spPr>
        <p:txBody>
          <a:bodyPr/>
          <a:lstStyle>
            <a:lvl1pPr>
              <a:defRPr/>
            </a:lvl1pPr>
          </a:lstStyle>
          <a:p>
            <a:pPr>
              <a:defRPr/>
            </a:pPr>
            <a:fld id="{6E343D50-1CD5-4B12-A603-C0EBFD352532}" type="slidenum">
              <a:rPr/>
              <a:pPr>
                <a:defRPr/>
              </a:pPr>
              <a:t>‹#›</a:t>
            </a:fld>
            <a:endParaRPr/>
          </a:p>
        </p:txBody>
      </p:sp>
    </p:spTree>
    <p:extLst>
      <p:ext uri="{BB962C8B-B14F-4D97-AF65-F5344CB8AC3E}">
        <p14:creationId xmlns:p14="http://schemas.microsoft.com/office/powerpoint/2010/main" val="3699671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endParaRPr lang="en-ZA"/>
          </a:p>
        </p:txBody>
      </p:sp>
      <p:sp>
        <p:nvSpPr>
          <p:cNvPr id="3" name="Date Placeholder 3">
            <a:extLst>
              <a:ext uri="{FF2B5EF4-FFF2-40B4-BE49-F238E27FC236}">
                <a16:creationId xmlns:a16="http://schemas.microsoft.com/office/drawing/2014/main" id="{C54A8F2C-A2FA-7D69-24BE-B29C21612498}"/>
              </a:ext>
            </a:extLst>
          </p:cNvPr>
          <p:cNvSpPr txBox="1">
            <a:spLocks noGrp="1"/>
          </p:cNvSpPr>
          <p:nvPr>
            <p:ph type="dt" sz="half" idx="10"/>
          </p:nvPr>
        </p:nvSpPr>
        <p:spPr>
          <a:ln/>
        </p:spPr>
        <p:txBody>
          <a:bodyPr/>
          <a:lstStyle>
            <a:lvl1pPr>
              <a:defRPr/>
            </a:lvl1pPr>
          </a:lstStyle>
          <a:p>
            <a:pPr>
              <a:defRPr/>
            </a:pPr>
            <a:fld id="{E00265DF-5AC7-4B80-A343-6AFD222C17DB}" type="datetime1">
              <a:rPr lang="en-US"/>
              <a:pPr>
                <a:defRPr/>
              </a:pPr>
              <a:t>3/19/2024</a:t>
            </a:fld>
            <a:endParaRPr/>
          </a:p>
        </p:txBody>
      </p:sp>
      <p:sp>
        <p:nvSpPr>
          <p:cNvPr id="4" name="Footer Placeholder 4">
            <a:extLst>
              <a:ext uri="{FF2B5EF4-FFF2-40B4-BE49-F238E27FC236}">
                <a16:creationId xmlns:a16="http://schemas.microsoft.com/office/drawing/2014/main" id="{2522BE0A-6697-D129-F16F-9CA351BE58F7}"/>
              </a:ext>
            </a:extLst>
          </p:cNvPr>
          <p:cNvSpPr txBox="1">
            <a:spLocks noGrp="1"/>
          </p:cNvSpPr>
          <p:nvPr>
            <p:ph type="ftr" sz="quarter" idx="11"/>
          </p:nvPr>
        </p:nvSpPr>
        <p:spPr>
          <a:ln/>
        </p:spPr>
        <p:txBody>
          <a:bodyPr/>
          <a:lstStyle>
            <a:lvl1pPr>
              <a:defRPr/>
            </a:lvl1pPr>
          </a:lstStyle>
          <a:p>
            <a:pPr>
              <a:defRPr/>
            </a:pPr>
            <a:endParaRPr/>
          </a:p>
        </p:txBody>
      </p:sp>
      <p:sp>
        <p:nvSpPr>
          <p:cNvPr id="5" name="Slide Number Placeholder 5">
            <a:extLst>
              <a:ext uri="{FF2B5EF4-FFF2-40B4-BE49-F238E27FC236}">
                <a16:creationId xmlns:a16="http://schemas.microsoft.com/office/drawing/2014/main" id="{7DAA39D3-5711-C898-71EE-8EEDF7BF601B}"/>
              </a:ext>
            </a:extLst>
          </p:cNvPr>
          <p:cNvSpPr txBox="1">
            <a:spLocks noGrp="1"/>
          </p:cNvSpPr>
          <p:nvPr>
            <p:ph type="sldNum" sz="quarter" idx="12"/>
          </p:nvPr>
        </p:nvSpPr>
        <p:spPr>
          <a:ln/>
        </p:spPr>
        <p:txBody>
          <a:bodyPr/>
          <a:lstStyle>
            <a:lvl1pPr>
              <a:defRPr/>
            </a:lvl1pPr>
          </a:lstStyle>
          <a:p>
            <a:pPr>
              <a:defRPr/>
            </a:pPr>
            <a:fld id="{A6F97048-BCDC-4E00-9665-DAFAB8BB0D21}" type="slidenum">
              <a:rPr/>
              <a:pPr>
                <a:defRPr/>
              </a:pPr>
              <a:t>‹#›</a:t>
            </a:fld>
            <a:endParaRPr/>
          </a:p>
        </p:txBody>
      </p:sp>
    </p:spTree>
    <p:extLst>
      <p:ext uri="{BB962C8B-B14F-4D97-AF65-F5344CB8AC3E}">
        <p14:creationId xmlns:p14="http://schemas.microsoft.com/office/powerpoint/2010/main" val="1014341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EE31BC8-4368-72C9-10CE-0655CA7C0D97}"/>
              </a:ext>
            </a:extLst>
          </p:cNvPr>
          <p:cNvSpPr txBox="1">
            <a:spLocks noGrp="1"/>
          </p:cNvSpPr>
          <p:nvPr>
            <p:ph type="dt" sz="half" idx="10"/>
          </p:nvPr>
        </p:nvSpPr>
        <p:spPr>
          <a:ln/>
        </p:spPr>
        <p:txBody>
          <a:bodyPr/>
          <a:lstStyle>
            <a:lvl1pPr>
              <a:defRPr/>
            </a:lvl1pPr>
          </a:lstStyle>
          <a:p>
            <a:pPr>
              <a:defRPr/>
            </a:pPr>
            <a:fld id="{505229ED-F89B-470C-8CF8-F7C7173DDCA8}" type="datetime1">
              <a:rPr lang="en-US"/>
              <a:pPr>
                <a:defRPr/>
              </a:pPr>
              <a:t>3/19/2024</a:t>
            </a:fld>
            <a:endParaRPr/>
          </a:p>
        </p:txBody>
      </p:sp>
      <p:sp>
        <p:nvSpPr>
          <p:cNvPr id="3" name="Footer Placeholder 4">
            <a:extLst>
              <a:ext uri="{FF2B5EF4-FFF2-40B4-BE49-F238E27FC236}">
                <a16:creationId xmlns:a16="http://schemas.microsoft.com/office/drawing/2014/main" id="{171EDA48-8473-9B8D-DE68-C25A20BD8775}"/>
              </a:ext>
            </a:extLst>
          </p:cNvPr>
          <p:cNvSpPr txBox="1">
            <a:spLocks noGrp="1"/>
          </p:cNvSpPr>
          <p:nvPr>
            <p:ph type="ftr" sz="quarter" idx="11"/>
          </p:nvPr>
        </p:nvSpPr>
        <p:spPr>
          <a:ln/>
        </p:spPr>
        <p:txBody>
          <a:bodyPr/>
          <a:lstStyle>
            <a:lvl1pPr>
              <a:defRPr/>
            </a:lvl1pPr>
          </a:lstStyle>
          <a:p>
            <a:pPr>
              <a:defRPr/>
            </a:pPr>
            <a:endParaRPr/>
          </a:p>
        </p:txBody>
      </p:sp>
      <p:sp>
        <p:nvSpPr>
          <p:cNvPr id="4" name="Slide Number Placeholder 5">
            <a:extLst>
              <a:ext uri="{FF2B5EF4-FFF2-40B4-BE49-F238E27FC236}">
                <a16:creationId xmlns:a16="http://schemas.microsoft.com/office/drawing/2014/main" id="{5BCBAB02-D3B0-1062-69A4-0A6B9EE369CE}"/>
              </a:ext>
            </a:extLst>
          </p:cNvPr>
          <p:cNvSpPr txBox="1">
            <a:spLocks noGrp="1"/>
          </p:cNvSpPr>
          <p:nvPr>
            <p:ph type="sldNum" sz="quarter" idx="12"/>
          </p:nvPr>
        </p:nvSpPr>
        <p:spPr>
          <a:ln/>
        </p:spPr>
        <p:txBody>
          <a:bodyPr/>
          <a:lstStyle>
            <a:lvl1pPr>
              <a:defRPr/>
            </a:lvl1pPr>
          </a:lstStyle>
          <a:p>
            <a:pPr>
              <a:defRPr/>
            </a:pPr>
            <a:fld id="{F0AAA278-EEAE-4390-A38D-DF3B5069B597}" type="slidenum">
              <a:rPr/>
              <a:pPr>
                <a:defRPr/>
              </a:pPr>
              <a:t>‹#›</a:t>
            </a:fld>
            <a:endParaRPr/>
          </a:p>
        </p:txBody>
      </p:sp>
    </p:spTree>
    <p:extLst>
      <p:ext uri="{BB962C8B-B14F-4D97-AF65-F5344CB8AC3E}">
        <p14:creationId xmlns:p14="http://schemas.microsoft.com/office/powerpoint/2010/main" val="131969668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ZA"/>
          </a:p>
        </p:txBody>
      </p:sp>
      <p:sp>
        <p:nvSpPr>
          <p:cNvPr id="3" name="Content Placeholder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3">
            <a:extLst>
              <a:ext uri="{FF2B5EF4-FFF2-40B4-BE49-F238E27FC236}">
                <a16:creationId xmlns:a16="http://schemas.microsoft.com/office/drawing/2014/main" id="{D0ACAC6F-39D1-1CB6-16F4-68F7F4B0C9F4}"/>
              </a:ext>
            </a:extLst>
          </p:cNvPr>
          <p:cNvSpPr txBox="1">
            <a:spLocks noGrp="1"/>
          </p:cNvSpPr>
          <p:nvPr>
            <p:ph type="dt" sz="half" idx="10"/>
          </p:nvPr>
        </p:nvSpPr>
        <p:spPr>
          <a:ln/>
        </p:spPr>
        <p:txBody>
          <a:bodyPr/>
          <a:lstStyle>
            <a:lvl1pPr>
              <a:defRPr/>
            </a:lvl1pPr>
          </a:lstStyle>
          <a:p>
            <a:pPr>
              <a:defRPr/>
            </a:pPr>
            <a:fld id="{2BF21A3C-6EAC-40A0-85C3-BD94794449A7}" type="datetime1">
              <a:rPr lang="en-US"/>
              <a:pPr>
                <a:defRPr/>
              </a:pPr>
              <a:t>3/19/2024</a:t>
            </a:fld>
            <a:endParaRPr/>
          </a:p>
        </p:txBody>
      </p:sp>
      <p:sp>
        <p:nvSpPr>
          <p:cNvPr id="6" name="Footer Placeholder 4">
            <a:extLst>
              <a:ext uri="{FF2B5EF4-FFF2-40B4-BE49-F238E27FC236}">
                <a16:creationId xmlns:a16="http://schemas.microsoft.com/office/drawing/2014/main" id="{A832F25C-29C5-A93A-35D8-C556CC3F8BEE}"/>
              </a:ext>
            </a:extLst>
          </p:cNvPr>
          <p:cNvSpPr txBox="1">
            <a:spLocks noGrp="1"/>
          </p:cNvSpPr>
          <p:nvPr>
            <p:ph type="ftr" sz="quarter" idx="11"/>
          </p:nvPr>
        </p:nvSpPr>
        <p:spPr>
          <a:ln/>
        </p:spPr>
        <p:txBody>
          <a:bodyPr/>
          <a:lstStyle>
            <a:lvl1pPr>
              <a:defRPr/>
            </a:lvl1pPr>
          </a:lstStyle>
          <a:p>
            <a:pPr>
              <a:defRPr/>
            </a:pPr>
            <a:endParaRPr/>
          </a:p>
        </p:txBody>
      </p:sp>
      <p:sp>
        <p:nvSpPr>
          <p:cNvPr id="7" name="Slide Number Placeholder 5">
            <a:extLst>
              <a:ext uri="{FF2B5EF4-FFF2-40B4-BE49-F238E27FC236}">
                <a16:creationId xmlns:a16="http://schemas.microsoft.com/office/drawing/2014/main" id="{46F1A79D-067F-1C3F-D4B9-7A49723BB21F}"/>
              </a:ext>
            </a:extLst>
          </p:cNvPr>
          <p:cNvSpPr txBox="1">
            <a:spLocks noGrp="1"/>
          </p:cNvSpPr>
          <p:nvPr>
            <p:ph type="sldNum" sz="quarter" idx="12"/>
          </p:nvPr>
        </p:nvSpPr>
        <p:spPr>
          <a:ln/>
        </p:spPr>
        <p:txBody>
          <a:bodyPr/>
          <a:lstStyle>
            <a:lvl1pPr>
              <a:defRPr/>
            </a:lvl1pPr>
          </a:lstStyle>
          <a:p>
            <a:pPr>
              <a:defRPr/>
            </a:pPr>
            <a:fld id="{C353A801-CBBC-4566-8A45-EE9CEFD2A950}" type="slidenum">
              <a:rPr/>
              <a:pPr>
                <a:defRPr/>
              </a:pPr>
              <a:t>‹#›</a:t>
            </a:fld>
            <a:endParaRPr/>
          </a:p>
        </p:txBody>
      </p:sp>
    </p:spTree>
    <p:extLst>
      <p:ext uri="{BB962C8B-B14F-4D97-AF65-F5344CB8AC3E}">
        <p14:creationId xmlns:p14="http://schemas.microsoft.com/office/powerpoint/2010/main" val="2775736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ZA"/>
          </a:p>
        </p:txBody>
      </p:sp>
      <p:sp>
        <p:nvSpPr>
          <p:cNvPr id="3" name="Picture Placeholder 2"/>
          <p:cNvSpPr txBox="1">
            <a:spLocks noGrp="1"/>
          </p:cNvSpPr>
          <p:nvPr>
            <p:ph type="pic" idx="1"/>
          </p:nvPr>
        </p:nvSpPr>
        <p:spPr>
          <a:xfrm>
            <a:off x="5183184" y="987423"/>
            <a:ext cx="6172200" cy="4873623"/>
          </a:xfrm>
        </p:spPr>
        <p:txBody>
          <a:bodyPr>
            <a:normAutofit/>
          </a:bodyPr>
          <a:lstStyle>
            <a:lvl1pPr marL="0" indent="0">
              <a:buNone/>
              <a:defRPr lang="en-ZA" sz="3200"/>
            </a:lvl1pPr>
          </a:lstStyle>
          <a:p>
            <a:pPr lvl="0"/>
            <a:endParaRPr lang="en-ZA" noProof="0"/>
          </a:p>
        </p:txBody>
      </p:sp>
      <p:sp>
        <p:nvSpPr>
          <p:cNvPr id="4" name="Text Placeholder 3"/>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3">
            <a:extLst>
              <a:ext uri="{FF2B5EF4-FFF2-40B4-BE49-F238E27FC236}">
                <a16:creationId xmlns:a16="http://schemas.microsoft.com/office/drawing/2014/main" id="{F6D3CFAE-073A-8BAF-7038-E9DE286AF33E}"/>
              </a:ext>
            </a:extLst>
          </p:cNvPr>
          <p:cNvSpPr txBox="1">
            <a:spLocks noGrp="1"/>
          </p:cNvSpPr>
          <p:nvPr>
            <p:ph type="dt" sz="half" idx="10"/>
          </p:nvPr>
        </p:nvSpPr>
        <p:spPr>
          <a:ln/>
        </p:spPr>
        <p:txBody>
          <a:bodyPr/>
          <a:lstStyle>
            <a:lvl1pPr>
              <a:defRPr/>
            </a:lvl1pPr>
          </a:lstStyle>
          <a:p>
            <a:pPr>
              <a:defRPr/>
            </a:pPr>
            <a:fld id="{86C14CFA-36C0-4099-A0A2-974DFA7CE77C}" type="datetime1">
              <a:rPr lang="en-US"/>
              <a:pPr>
                <a:defRPr/>
              </a:pPr>
              <a:t>3/19/2024</a:t>
            </a:fld>
            <a:endParaRPr/>
          </a:p>
        </p:txBody>
      </p:sp>
      <p:sp>
        <p:nvSpPr>
          <p:cNvPr id="6" name="Footer Placeholder 4">
            <a:extLst>
              <a:ext uri="{FF2B5EF4-FFF2-40B4-BE49-F238E27FC236}">
                <a16:creationId xmlns:a16="http://schemas.microsoft.com/office/drawing/2014/main" id="{95F4A144-C49E-ED15-8F94-13BE5A4CC699}"/>
              </a:ext>
            </a:extLst>
          </p:cNvPr>
          <p:cNvSpPr txBox="1">
            <a:spLocks noGrp="1"/>
          </p:cNvSpPr>
          <p:nvPr>
            <p:ph type="ftr" sz="quarter" idx="11"/>
          </p:nvPr>
        </p:nvSpPr>
        <p:spPr>
          <a:ln/>
        </p:spPr>
        <p:txBody>
          <a:bodyPr/>
          <a:lstStyle>
            <a:lvl1pPr>
              <a:defRPr/>
            </a:lvl1pPr>
          </a:lstStyle>
          <a:p>
            <a:pPr>
              <a:defRPr/>
            </a:pPr>
            <a:endParaRPr/>
          </a:p>
        </p:txBody>
      </p:sp>
      <p:sp>
        <p:nvSpPr>
          <p:cNvPr id="7" name="Slide Number Placeholder 5">
            <a:extLst>
              <a:ext uri="{FF2B5EF4-FFF2-40B4-BE49-F238E27FC236}">
                <a16:creationId xmlns:a16="http://schemas.microsoft.com/office/drawing/2014/main" id="{838E7D6E-432B-32DD-E673-623756434C2E}"/>
              </a:ext>
            </a:extLst>
          </p:cNvPr>
          <p:cNvSpPr txBox="1">
            <a:spLocks noGrp="1"/>
          </p:cNvSpPr>
          <p:nvPr>
            <p:ph type="sldNum" sz="quarter" idx="12"/>
          </p:nvPr>
        </p:nvSpPr>
        <p:spPr>
          <a:ln/>
        </p:spPr>
        <p:txBody>
          <a:bodyPr/>
          <a:lstStyle>
            <a:lvl1pPr>
              <a:defRPr/>
            </a:lvl1pPr>
          </a:lstStyle>
          <a:p>
            <a:pPr>
              <a:defRPr/>
            </a:pPr>
            <a:fld id="{8D150658-977E-4703-AE4B-A61F00B9AA20}" type="slidenum">
              <a:rPr/>
              <a:pPr>
                <a:defRPr/>
              </a:pPr>
              <a:t>‹#›</a:t>
            </a:fld>
            <a:endParaRPr/>
          </a:p>
        </p:txBody>
      </p:sp>
    </p:spTree>
    <p:extLst>
      <p:ext uri="{BB962C8B-B14F-4D97-AF65-F5344CB8AC3E}">
        <p14:creationId xmlns:p14="http://schemas.microsoft.com/office/powerpoint/2010/main" val="4134573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073262E-1257-0AA6-9587-F120AEC1E323}"/>
              </a:ext>
            </a:extLst>
          </p:cNvPr>
          <p:cNvSpPr txBox="1">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ZA" altLang="en-US"/>
          </a:p>
        </p:txBody>
      </p:sp>
      <p:sp>
        <p:nvSpPr>
          <p:cNvPr id="1027" name="Text Placeholder 2">
            <a:extLst>
              <a:ext uri="{FF2B5EF4-FFF2-40B4-BE49-F238E27FC236}">
                <a16:creationId xmlns:a16="http://schemas.microsoft.com/office/drawing/2014/main" id="{9DAEB88A-A9CB-E564-1193-0FAC54DA9E79}"/>
              </a:ext>
            </a:extLst>
          </p:cNvPr>
          <p:cNvSpPr txBox="1">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4" name="Date Placeholder 3">
            <a:extLst>
              <a:ext uri="{FF2B5EF4-FFF2-40B4-BE49-F238E27FC236}">
                <a16:creationId xmlns:a16="http://schemas.microsoft.com/office/drawing/2014/main" id="{DF917947-9D8C-D75E-DBAF-EBEA519783EA}"/>
              </a:ext>
            </a:extLst>
          </p:cNvPr>
          <p:cNvSpPr txBox="1">
            <a:spLocks noGrp="1"/>
          </p:cNvSpPr>
          <p:nvPr>
            <p:ph type="dt" sz="half" idx="2"/>
          </p:nvPr>
        </p:nvSpPr>
        <p:spPr>
          <a:xfrm>
            <a:off x="838200" y="6356350"/>
            <a:ext cx="2743200" cy="365125"/>
          </a:xfrm>
          <a:prstGeom prst="rect">
            <a:avLst/>
          </a:prstGeom>
          <a:noFill/>
          <a:ln>
            <a:noFill/>
          </a:ln>
        </p:spPr>
        <p:txBody>
          <a:bodyPr vert="horz" wrap="square" lIns="91440" tIns="45720" rIns="91440" bIns="45720" anchor="ctr" anchorCtr="0" compatLnSpc="1">
            <a:noAutofit/>
          </a:bodyPr>
          <a:lstStyle>
            <a:lvl1pPr marL="0" marR="0" lvl="0" indent="0" algn="l" defTabSz="914400" rtl="0" eaLnBrk="1" fontAlgn="auto" hangingPunct="1">
              <a:lnSpc>
                <a:spcPct val="100000"/>
              </a:lnSpc>
              <a:spcBef>
                <a:spcPts val="0"/>
              </a:spcBef>
              <a:spcAft>
                <a:spcPts val="0"/>
              </a:spcAft>
              <a:buNone/>
              <a:tabLst/>
              <a:defRPr lang="en-ZA" sz="1200" b="0" i="0" u="none" strike="noStrike" kern="1200" cap="none" spc="0" baseline="0">
                <a:solidFill>
                  <a:srgbClr val="898989"/>
                </a:solidFill>
                <a:uFillTx/>
                <a:latin typeface="Calibri"/>
              </a:defRPr>
            </a:lvl1pPr>
          </a:lstStyle>
          <a:p>
            <a:pPr>
              <a:defRPr/>
            </a:pPr>
            <a:fld id="{65D45990-765F-4CF3-86B5-313B732D3AC6}" type="datetime1">
              <a:rPr lang="en-US"/>
              <a:pPr>
                <a:defRPr/>
              </a:pPr>
              <a:t>3/19/2024</a:t>
            </a:fld>
            <a:endParaRPr/>
          </a:p>
        </p:txBody>
      </p:sp>
      <p:sp>
        <p:nvSpPr>
          <p:cNvPr id="5" name="Footer Placeholder 4">
            <a:extLst>
              <a:ext uri="{FF2B5EF4-FFF2-40B4-BE49-F238E27FC236}">
                <a16:creationId xmlns:a16="http://schemas.microsoft.com/office/drawing/2014/main" id="{FA5381D1-12AF-E95B-0A6E-BC56946A628E}"/>
              </a:ext>
            </a:extLst>
          </p:cNvPr>
          <p:cNvSpPr txBox="1">
            <a:spLocks noGrp="1"/>
          </p:cNvSpPr>
          <p:nvPr>
            <p:ph type="ftr" sz="quarter" idx="3"/>
          </p:nvPr>
        </p:nvSpPr>
        <p:spPr>
          <a:xfrm>
            <a:off x="4038600" y="6356350"/>
            <a:ext cx="4114800" cy="365125"/>
          </a:xfrm>
          <a:prstGeom prst="rect">
            <a:avLst/>
          </a:prstGeom>
          <a:noFill/>
          <a:ln>
            <a:noFill/>
          </a:ln>
        </p:spPr>
        <p:txBody>
          <a:bodyPr vert="horz" wrap="square" lIns="91440" tIns="45720" rIns="91440" bIns="45720" anchor="ctr" anchorCtr="1" compatLnSpc="1">
            <a:noAutofit/>
          </a:bodyPr>
          <a:lstStyle>
            <a:lvl1pPr marL="0" marR="0" lvl="0" indent="0" algn="ctr" defTabSz="914400" rtl="0" eaLnBrk="1" fontAlgn="auto" hangingPunct="1">
              <a:lnSpc>
                <a:spcPct val="100000"/>
              </a:lnSpc>
              <a:spcBef>
                <a:spcPts val="0"/>
              </a:spcBef>
              <a:spcAft>
                <a:spcPts val="0"/>
              </a:spcAft>
              <a:buNone/>
              <a:tabLst/>
              <a:defRPr lang="en-ZA" sz="1200" b="0" i="0" u="none" strike="noStrike" kern="1200" cap="none" spc="0" baseline="0">
                <a:solidFill>
                  <a:srgbClr val="898989"/>
                </a:solidFill>
                <a:uFillTx/>
                <a:latin typeface="Calibri"/>
              </a:defRPr>
            </a:lvl1pPr>
          </a:lstStyle>
          <a:p>
            <a:pPr>
              <a:defRPr/>
            </a:pPr>
            <a:endParaRPr/>
          </a:p>
        </p:txBody>
      </p:sp>
      <p:sp>
        <p:nvSpPr>
          <p:cNvPr id="6" name="Slide Number Placeholder 5">
            <a:extLst>
              <a:ext uri="{FF2B5EF4-FFF2-40B4-BE49-F238E27FC236}">
                <a16:creationId xmlns:a16="http://schemas.microsoft.com/office/drawing/2014/main" id="{C74E55DD-11B7-B1E4-D618-7D45CDD2E823}"/>
              </a:ext>
            </a:extLst>
          </p:cNvPr>
          <p:cNvSpPr txBox="1">
            <a:spLocks noGrp="1"/>
          </p:cNvSpPr>
          <p:nvPr>
            <p:ph type="sldNum" sz="quarter" idx="4"/>
          </p:nvPr>
        </p:nvSpPr>
        <p:spPr>
          <a:xfrm>
            <a:off x="8610600" y="6356350"/>
            <a:ext cx="2743200" cy="365125"/>
          </a:xfrm>
          <a:prstGeom prst="rect">
            <a:avLst/>
          </a:prstGeom>
          <a:noFill/>
          <a:ln>
            <a:noFill/>
          </a:ln>
        </p:spPr>
        <p:txBody>
          <a:bodyPr vert="horz" wrap="square" lIns="91440" tIns="45720" rIns="91440" bIns="45720" anchor="ctr" anchorCtr="0" compatLnSpc="1">
            <a:noAutofit/>
          </a:bodyPr>
          <a:lstStyle>
            <a:lvl1pPr marL="0" marR="0" lvl="0" indent="0" algn="r" defTabSz="914400" rtl="0" eaLnBrk="1" fontAlgn="auto" hangingPunct="1">
              <a:lnSpc>
                <a:spcPct val="100000"/>
              </a:lnSpc>
              <a:spcBef>
                <a:spcPts val="0"/>
              </a:spcBef>
              <a:spcAft>
                <a:spcPts val="0"/>
              </a:spcAft>
              <a:buNone/>
              <a:tabLst/>
              <a:defRPr lang="en-ZA" sz="1200" b="0" i="0" u="none" strike="noStrike" kern="1200" cap="none" spc="0" baseline="0">
                <a:solidFill>
                  <a:srgbClr val="898989"/>
                </a:solidFill>
                <a:uFillTx/>
                <a:latin typeface="Calibri"/>
              </a:defRPr>
            </a:lvl1pPr>
          </a:lstStyle>
          <a:p>
            <a:pPr>
              <a:defRPr/>
            </a:pPr>
            <a:fld id="{EBB28AA5-2AE4-4B2A-9C2A-AB902C70DB32}"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0" fontAlgn="base">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0" fontAlgn="base">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0" fontAlgn="base">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0" fontAlgn="base">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p:cNvSpPr/>
          <p:nvPr/>
        </p:nvSpPr>
        <p:spPr bwMode="gray">
          <a:xfrm>
            <a:off x="-63954" y="-134711"/>
            <a:ext cx="12319907" cy="7127422"/>
          </a:xfrm>
          <a:prstGeom prst="rect">
            <a:avLst/>
          </a:prstGeom>
          <a:solidFill>
            <a:srgbClr val="0072BC"/>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chemeClr val="tx1"/>
              </a:solidFill>
            </a:endParaRPr>
          </a:p>
        </p:txBody>
      </p:sp>
      <p:sp>
        <p:nvSpPr>
          <p:cNvPr id="8" name="Title 1"/>
          <p:cNvSpPr txBox="1"/>
          <p:nvPr/>
        </p:nvSpPr>
        <p:spPr>
          <a:xfrm>
            <a:off x="231783" y="2063089"/>
            <a:ext cx="7052574" cy="2842413"/>
          </a:xfrm>
          <a:prstGeom prst="rect">
            <a:avLst/>
          </a:prstGeom>
          <a:ln>
            <a:noFill/>
          </a:ln>
        </p:spPr>
        <p:txBody>
          <a:bodyPr anchor="ctr">
            <a:normAutofit fontScale="70000" lnSpcReduction="20000"/>
          </a:bodyPr>
          <a:lstStyle>
            <a:lvl1pPr algn="l" defTabSz="711200" rtl="0" eaLnBrk="1" latinLnBrk="0" hangingPunct="1">
              <a:lnSpc>
                <a:spcPct val="100000"/>
              </a:lnSpc>
              <a:spcBef>
                <a:spcPct val="0"/>
              </a:spcBef>
              <a:buNone/>
              <a:defRPr sz="2400" kern="1200">
                <a:solidFill>
                  <a:schemeClr val="accent3"/>
                </a:solidFill>
                <a:latin typeface="+mj-lt"/>
                <a:ea typeface="+mj-ea"/>
                <a:cs typeface="+mj-cs"/>
              </a:defRPr>
            </a:lvl1pPr>
          </a:lstStyle>
          <a:p>
            <a:pPr marL="0" indent="0"/>
            <a:r>
              <a:rPr lang="en-GB" sz="5100" b="1" dirty="0">
                <a:solidFill>
                  <a:schemeClr val="bg2"/>
                </a:solidFill>
                <a:latin typeface="Proxima Nova Extrabold" panose="02000506030000020004" pitchFamily="50" charset="0"/>
              </a:rPr>
              <a:t>P</a:t>
            </a:r>
            <a:r>
              <a:rPr lang="en-GB" sz="5100" b="1" dirty="0">
                <a:solidFill>
                  <a:schemeClr val="bg2"/>
                </a:solidFill>
                <a:latin typeface="Proxima Nova Thin" panose="02000506030000020004" pitchFamily="50" charset="0"/>
              </a:rPr>
              <a:t>roject</a:t>
            </a:r>
          </a:p>
          <a:p>
            <a:pPr marL="0" indent="0"/>
            <a:r>
              <a:rPr lang="en-GB" sz="5100" b="1" dirty="0">
                <a:solidFill>
                  <a:schemeClr val="bg2"/>
                </a:solidFill>
                <a:latin typeface="Proxima Nova Extrabold" panose="02000506030000020004" pitchFamily="50" charset="0"/>
              </a:rPr>
              <a:t>R</a:t>
            </a:r>
            <a:r>
              <a:rPr lang="en-GB" sz="5100" b="1" dirty="0">
                <a:solidFill>
                  <a:schemeClr val="bg2"/>
                </a:solidFill>
                <a:latin typeface="Proxima Nova Thin" panose="02000506030000020004" pitchFamily="50" charset="0"/>
              </a:rPr>
              <a:t>eporting</a:t>
            </a:r>
          </a:p>
          <a:p>
            <a:pPr marL="0" indent="0"/>
            <a:r>
              <a:rPr lang="en-GB" sz="5100" b="1" dirty="0">
                <a:solidFill>
                  <a:schemeClr val="bg2"/>
                </a:solidFill>
                <a:latin typeface="Proxima Nova Extrabold" panose="02000506030000020004" pitchFamily="50" charset="0"/>
              </a:rPr>
              <a:t>O</a:t>
            </a:r>
            <a:r>
              <a:rPr lang="en-GB" sz="5100" b="1" dirty="0">
                <a:solidFill>
                  <a:schemeClr val="bg2"/>
                </a:solidFill>
                <a:latin typeface="Proxima Nova Thin" panose="02000506030000020004" pitchFamily="50" charset="0"/>
              </a:rPr>
              <a:t>versight and </a:t>
            </a:r>
          </a:p>
          <a:p>
            <a:pPr marL="0" indent="0"/>
            <a:r>
              <a:rPr lang="en-GB" sz="5100" b="1" dirty="0">
                <a:solidFill>
                  <a:schemeClr val="bg2"/>
                </a:solidFill>
                <a:latin typeface="Proxima Nova Extrabold" panose="02000506030000020004" pitchFamily="50" charset="0"/>
              </a:rPr>
              <a:t>M</a:t>
            </a:r>
            <a:r>
              <a:rPr lang="en-GB" sz="5100" b="1" dirty="0">
                <a:solidFill>
                  <a:schemeClr val="bg2"/>
                </a:solidFill>
                <a:latin typeface="Proxima Nova Thin" panose="02000506030000020004" pitchFamily="50" charset="0"/>
              </a:rPr>
              <a:t>onitoring </a:t>
            </a:r>
          </a:p>
          <a:p>
            <a:pPr marL="0" indent="0"/>
            <a:r>
              <a:rPr lang="en-GB" sz="5100" b="1" dirty="0">
                <a:solidFill>
                  <a:schemeClr val="bg2"/>
                </a:solidFill>
                <a:latin typeface="Proxima Nova Extrabold" panose="02000506030000020004" pitchFamily="50" charset="0"/>
              </a:rPr>
              <a:t>S</a:t>
            </a:r>
            <a:r>
              <a:rPr lang="en-GB" sz="5100" b="1" dirty="0">
                <a:solidFill>
                  <a:schemeClr val="bg2"/>
                </a:solidFill>
                <a:latin typeface="Proxima Nova Thin" panose="02000506030000020004" pitchFamily="50" charset="0"/>
              </a:rPr>
              <a:t>olution</a:t>
            </a:r>
          </a:p>
          <a:p>
            <a:pPr marL="0" indent="0">
              <a:lnSpc>
                <a:spcPct val="70000"/>
              </a:lnSpc>
            </a:pPr>
            <a:r>
              <a:rPr lang="en-GB" sz="3600" b="1" dirty="0">
                <a:solidFill>
                  <a:schemeClr val="bg2"/>
                </a:solidFill>
                <a:latin typeface="Proxima Nova Thin" panose="02000506030000020004" pitchFamily="50" charset="0"/>
              </a:rPr>
              <a:t> </a:t>
            </a:r>
            <a:endParaRPr lang="en-GB" sz="1300" b="1" dirty="0">
              <a:solidFill>
                <a:schemeClr val="bg2"/>
              </a:solidFill>
              <a:latin typeface="Proxima Nova Thin" panose="02000506030000020004" pitchFamily="50" charset="0"/>
            </a:endParaRPr>
          </a:p>
          <a:p>
            <a:pPr marL="0" indent="0"/>
            <a:r>
              <a:rPr lang="en-US" sz="2000" dirty="0">
                <a:solidFill>
                  <a:schemeClr val="bg2"/>
                </a:solidFill>
                <a:latin typeface="Proxima Nova Light" panose="02000506030000020004" pitchFamily="50" charset="0"/>
              </a:rPr>
              <a:t>Working</a:t>
            </a:r>
            <a:r>
              <a:rPr lang="en-US" sz="2000" b="1" dirty="0">
                <a:solidFill>
                  <a:schemeClr val="bg2"/>
                </a:solidFill>
                <a:latin typeface="Proxima Nova Light" panose="02000506030000020004" pitchFamily="50" charset="0"/>
              </a:rPr>
              <a:t> better together</a:t>
            </a:r>
          </a:p>
        </p:txBody>
      </p:sp>
      <p:sp>
        <p:nvSpPr>
          <p:cNvPr id="11" name="Title 1"/>
          <p:cNvSpPr txBox="1"/>
          <p:nvPr/>
        </p:nvSpPr>
        <p:spPr>
          <a:xfrm>
            <a:off x="231782" y="5640766"/>
            <a:ext cx="5469147" cy="1217233"/>
          </a:xfrm>
          <a:prstGeom prst="rect">
            <a:avLst/>
          </a:prstGeom>
        </p:spPr>
        <p:txBody>
          <a:bodyPr lIns="91440" tIns="45720" rIns="91440" bIns="45720" anchor="t">
            <a:normAutofit/>
          </a:bodyPr>
          <a:lstStyle>
            <a:lvl1pPr algn="l" defTabSz="711200" rtl="0" eaLnBrk="1" latinLnBrk="0" hangingPunct="1">
              <a:lnSpc>
                <a:spcPct val="100000"/>
              </a:lnSpc>
              <a:spcBef>
                <a:spcPct val="0"/>
              </a:spcBef>
              <a:buNone/>
              <a:defRPr sz="2400" kern="1200">
                <a:solidFill>
                  <a:schemeClr val="accent3"/>
                </a:solidFill>
                <a:latin typeface="+mj-lt"/>
                <a:ea typeface="+mj-ea"/>
                <a:cs typeface="+mj-cs"/>
              </a:defRPr>
            </a:lvl1pPr>
          </a:lstStyle>
          <a:p>
            <a:pPr marL="0" indent="0"/>
            <a:r>
              <a:rPr lang="en-ZA" altLang="en-US" dirty="0">
                <a:solidFill>
                  <a:schemeClr val="bg2"/>
                </a:solidFill>
                <a:latin typeface="Proxima Nova Thin" panose="02000506030000020004" pitchFamily="50" charset="0"/>
              </a:rPr>
              <a:t>Workarounds for 2024 Agreements</a:t>
            </a:r>
            <a:endParaRPr lang="en-US" dirty="0">
              <a:solidFill>
                <a:schemeClr val="bg2"/>
              </a:solidFill>
              <a:latin typeface="Proxima Nova Thin" panose="02000506030000020004" pitchFamily="50" charset="0"/>
            </a:endParaRPr>
          </a:p>
          <a:p>
            <a:pPr marL="0" indent="0"/>
            <a:r>
              <a:rPr lang="en-GB" altLang="en-US" sz="1400" dirty="0">
                <a:solidFill>
                  <a:schemeClr val="bg2"/>
                </a:solidFill>
                <a:latin typeface="Proxima Nova Thin" panose="02000506030000020004" pitchFamily="50" charset="0"/>
              </a:rPr>
              <a:t>March 2024</a:t>
            </a:r>
          </a:p>
        </p:txBody>
      </p:sp>
      <p:cxnSp>
        <p:nvCxnSpPr>
          <p:cNvPr id="16" name="Connettore 1 15"/>
          <p:cNvCxnSpPr/>
          <p:nvPr/>
        </p:nvCxnSpPr>
        <p:spPr bwMode="gray">
          <a:xfrm>
            <a:off x="345684" y="5273134"/>
            <a:ext cx="640397" cy="0"/>
          </a:xfrm>
          <a:prstGeom prst="line">
            <a:avLst/>
          </a:prstGeom>
          <a:ln w="38100" cap="flat">
            <a:solidFill>
              <a:schemeClr val="bg2"/>
            </a:solidFill>
            <a:miter lim="800000"/>
            <a:tailEnd type="none" w="med" len="lg"/>
          </a:ln>
        </p:spPr>
        <p:style>
          <a:lnRef idx="1">
            <a:schemeClr val="accent1"/>
          </a:lnRef>
          <a:fillRef idx="0">
            <a:schemeClr val="accent1"/>
          </a:fillRef>
          <a:effectRef idx="0">
            <a:schemeClr val="accent1"/>
          </a:effectRef>
          <a:fontRef idx="minor">
            <a:schemeClr val="tx1"/>
          </a:fontRef>
        </p:style>
      </p:cxnSp>
      <p:pic>
        <p:nvPicPr>
          <p:cNvPr id="18" name="Immagine 17"/>
          <p:cNvPicPr>
            <a:picLocks noChangeAspect="1"/>
          </p:cNvPicPr>
          <p:nvPr/>
        </p:nvPicPr>
        <p:blipFill>
          <a:blip r:embed="rId2"/>
          <a:stretch>
            <a:fillRect/>
          </a:stretch>
        </p:blipFill>
        <p:spPr>
          <a:xfrm>
            <a:off x="313425" y="421916"/>
            <a:ext cx="2463642" cy="593025"/>
          </a:xfrm>
          <a:prstGeom prst="rect">
            <a:avLst/>
          </a:prstGeom>
        </p:spPr>
      </p:pic>
      <p:sp>
        <p:nvSpPr>
          <p:cNvPr id="3" name="Ovale 2"/>
          <p:cNvSpPr/>
          <p:nvPr/>
        </p:nvSpPr>
        <p:spPr bwMode="gray">
          <a:xfrm>
            <a:off x="7064318" y="1014941"/>
            <a:ext cx="6501210" cy="6501210"/>
          </a:xfrm>
          <a:prstGeom prst="ellipse">
            <a:avLst/>
          </a:prstGeom>
          <a:solidFill>
            <a:srgbClr val="0072BC"/>
          </a:solidFill>
          <a:ln w="9525">
            <a:noFill/>
          </a:ln>
          <a:effectLst>
            <a:outerShdw blurRad="271448" sx="103000" sy="103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ln w="0"/>
              <a:solidFill>
                <a:schemeClr val="accent1"/>
              </a:solidFill>
              <a:effectLst>
                <a:outerShdw blurRad="38100" dist="25400" dir="5400000" algn="ctr" rotWithShape="0">
                  <a:srgbClr val="6E747A">
                    <a:alpha val="43000"/>
                  </a:srgbClr>
                </a:outerShdw>
              </a:effectLst>
            </a:endParaRPr>
          </a:p>
        </p:txBody>
      </p:sp>
      <p:sp>
        <p:nvSpPr>
          <p:cNvPr id="12" name="Ovale 11"/>
          <p:cNvSpPr/>
          <p:nvPr/>
        </p:nvSpPr>
        <p:spPr bwMode="gray">
          <a:xfrm>
            <a:off x="6269141" y="-410238"/>
            <a:ext cx="2193718" cy="2193718"/>
          </a:xfrm>
          <a:prstGeom prst="ellipse">
            <a:avLst/>
          </a:prstGeom>
          <a:solidFill>
            <a:srgbClr val="0072BC"/>
          </a:solidFill>
          <a:ln w="9525">
            <a:noFill/>
          </a:ln>
          <a:effectLst>
            <a:outerShdw blurRad="271448" sx="103000" sy="103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ln w="0"/>
              <a:solidFill>
                <a:schemeClr val="accent1"/>
              </a:solidFill>
              <a:effectLst>
                <a:outerShdw blurRad="38100" dist="25400" dir="5400000" algn="ctr" rotWithShape="0">
                  <a:srgbClr val="6E747A">
                    <a:alpha val="43000"/>
                  </a:srgbClr>
                </a:outerShdw>
              </a:effectLst>
            </a:endParaRPr>
          </a:p>
        </p:txBody>
      </p:sp>
      <p:sp>
        <p:nvSpPr>
          <p:cNvPr id="13" name="Ovale 12"/>
          <p:cNvSpPr/>
          <p:nvPr/>
        </p:nvSpPr>
        <p:spPr bwMode="gray">
          <a:xfrm>
            <a:off x="6269141" y="2043330"/>
            <a:ext cx="893803" cy="893803"/>
          </a:xfrm>
          <a:prstGeom prst="ellipse">
            <a:avLst/>
          </a:prstGeom>
          <a:solidFill>
            <a:srgbClr val="0072BC"/>
          </a:solidFill>
          <a:ln w="9525">
            <a:noFill/>
          </a:ln>
          <a:effectLst>
            <a:outerShdw blurRad="271448" sx="103000" sy="103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ln w="0"/>
              <a:solidFill>
                <a:schemeClr val="accent1"/>
              </a:solidFill>
              <a:effectLst>
                <a:outerShdw blurRad="38100" dist="25400" dir="5400000" algn="ctr" rotWithShape="0">
                  <a:srgbClr val="6E747A">
                    <a:alpha val="43000"/>
                  </a:srgbClr>
                </a:outerShdw>
              </a:effectLst>
            </a:endParaRPr>
          </a:p>
        </p:txBody>
      </p:sp>
      <p:sp>
        <p:nvSpPr>
          <p:cNvPr id="15" name="Ovale 14"/>
          <p:cNvSpPr/>
          <p:nvPr/>
        </p:nvSpPr>
        <p:spPr bwMode="gray">
          <a:xfrm>
            <a:off x="11581373" y="705410"/>
            <a:ext cx="275665" cy="275665"/>
          </a:xfrm>
          <a:prstGeom prst="ellipse">
            <a:avLst/>
          </a:prstGeom>
          <a:solidFill>
            <a:schemeClr val="accent2"/>
          </a:solidFill>
          <a:ln w="9525">
            <a:noFill/>
          </a:ln>
          <a:effectLst>
            <a:outerShdw blurRad="271448" sx="103000" sy="103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927554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EFA447-F9CC-9620-DB59-7EF3B74CD323}"/>
            </a:ext>
          </a:extLst>
        </p:cNvPr>
        <p:cNvGrpSpPr/>
        <p:nvPr/>
      </p:nvGrpSpPr>
      <p:grpSpPr>
        <a:xfrm>
          <a:off x="0" y="0"/>
          <a:ext cx="0" cy="0"/>
          <a:chOff x="0" y="0"/>
          <a:chExt cx="0" cy="0"/>
        </a:xfrm>
      </p:grpSpPr>
      <p:sp>
        <p:nvSpPr>
          <p:cNvPr id="3" name="Rettangolo 2">
            <a:extLst>
              <a:ext uri="{FF2B5EF4-FFF2-40B4-BE49-F238E27FC236}">
                <a16:creationId xmlns:a16="http://schemas.microsoft.com/office/drawing/2014/main" id="{5A2DBB7C-8E32-BCF1-8DDD-0A748BF2F649}"/>
              </a:ext>
            </a:extLst>
          </p:cNvPr>
          <p:cNvSpPr/>
          <p:nvPr/>
        </p:nvSpPr>
        <p:spPr bwMode="gray">
          <a:xfrm>
            <a:off x="-114300" y="-97971"/>
            <a:ext cx="12306300" cy="6955971"/>
          </a:xfrm>
          <a:prstGeom prst="rect">
            <a:avLst/>
          </a:prstGeom>
          <a:solidFill>
            <a:srgbClr val="0072BC"/>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chemeClr val="tx1"/>
              </a:solidFill>
            </a:endParaRPr>
          </a:p>
        </p:txBody>
      </p:sp>
      <p:pic>
        <p:nvPicPr>
          <p:cNvPr id="9" name="Immagine 8">
            <a:extLst>
              <a:ext uri="{FF2B5EF4-FFF2-40B4-BE49-F238E27FC236}">
                <a16:creationId xmlns:a16="http://schemas.microsoft.com/office/drawing/2014/main" id="{9F8366A8-A3A8-AA4B-176C-70EFF048448D}"/>
              </a:ext>
            </a:extLst>
          </p:cNvPr>
          <p:cNvPicPr>
            <a:picLocks noChangeAspect="1"/>
          </p:cNvPicPr>
          <p:nvPr/>
        </p:nvPicPr>
        <p:blipFill>
          <a:blip r:embed="rId2"/>
          <a:stretch>
            <a:fillRect/>
          </a:stretch>
        </p:blipFill>
        <p:spPr>
          <a:xfrm>
            <a:off x="313425" y="421916"/>
            <a:ext cx="2463642" cy="593025"/>
          </a:xfrm>
          <a:prstGeom prst="rect">
            <a:avLst/>
          </a:prstGeom>
        </p:spPr>
      </p:pic>
      <p:sp>
        <p:nvSpPr>
          <p:cNvPr id="7" name="Rettangolo 6">
            <a:extLst>
              <a:ext uri="{FF2B5EF4-FFF2-40B4-BE49-F238E27FC236}">
                <a16:creationId xmlns:a16="http://schemas.microsoft.com/office/drawing/2014/main" id="{11956EA6-1AAD-E547-373F-C4B473FABBDE}"/>
              </a:ext>
            </a:extLst>
          </p:cNvPr>
          <p:cNvSpPr/>
          <p:nvPr/>
        </p:nvSpPr>
        <p:spPr bwMode="gray">
          <a:xfrm>
            <a:off x="0" y="6597650"/>
            <a:ext cx="12192000" cy="26035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rgbClr val="0072BC"/>
              </a:solidFill>
            </a:endParaRPr>
          </a:p>
        </p:txBody>
      </p:sp>
      <p:sp>
        <p:nvSpPr>
          <p:cNvPr id="8" name="Title 1">
            <a:extLst>
              <a:ext uri="{FF2B5EF4-FFF2-40B4-BE49-F238E27FC236}">
                <a16:creationId xmlns:a16="http://schemas.microsoft.com/office/drawing/2014/main" id="{86C58FA0-430B-B6B8-A24F-858D8212611B}"/>
              </a:ext>
            </a:extLst>
          </p:cNvPr>
          <p:cNvSpPr txBox="1"/>
          <p:nvPr/>
        </p:nvSpPr>
        <p:spPr>
          <a:xfrm>
            <a:off x="0" y="3627720"/>
            <a:ext cx="12013660" cy="1338941"/>
          </a:xfrm>
          <a:prstGeom prst="rect">
            <a:avLst/>
          </a:prstGeom>
          <a:ln>
            <a:noFill/>
          </a:ln>
        </p:spPr>
        <p:txBody>
          <a:bodyPr anchor="t">
            <a:normAutofit/>
          </a:bodyPr>
          <a:lstStyle>
            <a:lvl1pPr algn="l" defTabSz="711200" rtl="0" eaLnBrk="1" latinLnBrk="0" hangingPunct="1">
              <a:lnSpc>
                <a:spcPct val="100000"/>
              </a:lnSpc>
              <a:spcBef>
                <a:spcPct val="0"/>
              </a:spcBef>
              <a:buNone/>
              <a:defRPr sz="2400" kern="1200">
                <a:solidFill>
                  <a:schemeClr val="accent3"/>
                </a:solidFill>
                <a:latin typeface="+mj-lt"/>
                <a:ea typeface="+mj-ea"/>
                <a:cs typeface="+mj-cs"/>
              </a:defRPr>
            </a:lvl1p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600" b="1" kern="0" spc="300" dirty="0">
                <a:solidFill>
                  <a:schemeClr val="bg1"/>
                </a:solidFill>
                <a:latin typeface="Proxima Nova Extrabold" pitchFamily="50"/>
              </a:rPr>
              <a:t>PROJECT PERFORMANCE VERIFICATION (PMC02)</a:t>
            </a:r>
          </a:p>
        </p:txBody>
      </p:sp>
      <p:cxnSp>
        <p:nvCxnSpPr>
          <p:cNvPr id="10" name="Connettore 1 9">
            <a:extLst>
              <a:ext uri="{FF2B5EF4-FFF2-40B4-BE49-F238E27FC236}">
                <a16:creationId xmlns:a16="http://schemas.microsoft.com/office/drawing/2014/main" id="{B2B9B6D6-F7E2-3224-2FE5-C2C43A9F7E72}"/>
              </a:ext>
            </a:extLst>
          </p:cNvPr>
          <p:cNvCxnSpPr/>
          <p:nvPr/>
        </p:nvCxnSpPr>
        <p:spPr bwMode="gray">
          <a:xfrm>
            <a:off x="345684" y="4972177"/>
            <a:ext cx="640397" cy="0"/>
          </a:xfrm>
          <a:prstGeom prst="line">
            <a:avLst/>
          </a:prstGeom>
          <a:ln w="38100" cap="flat">
            <a:solidFill>
              <a:schemeClr val="bg2"/>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11" name="Ovale 10">
            <a:extLst>
              <a:ext uri="{FF2B5EF4-FFF2-40B4-BE49-F238E27FC236}">
                <a16:creationId xmlns:a16="http://schemas.microsoft.com/office/drawing/2014/main" id="{A07DB2BF-D81B-92C2-5E67-98E4A4A2338A}"/>
              </a:ext>
            </a:extLst>
          </p:cNvPr>
          <p:cNvSpPr/>
          <p:nvPr/>
        </p:nvSpPr>
        <p:spPr bwMode="gray">
          <a:xfrm>
            <a:off x="11581373" y="705410"/>
            <a:ext cx="275665" cy="275665"/>
          </a:xfrm>
          <a:prstGeom prst="ellipse">
            <a:avLst/>
          </a:prstGeom>
          <a:solidFill>
            <a:schemeClr val="accent2"/>
          </a:solidFill>
          <a:ln w="9525">
            <a:noFill/>
          </a:ln>
          <a:effectLst>
            <a:outerShdw blurRad="271448" sx="103000" sy="103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779787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6044A-04CB-DF7B-05B0-63663236A9C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DA6F3EA7-2D7A-86D0-BF9E-5F49C8D208BE}"/>
              </a:ext>
            </a:extLst>
          </p:cNvPr>
          <p:cNvSpPr txBox="1"/>
          <p:nvPr/>
        </p:nvSpPr>
        <p:spPr>
          <a:xfrm>
            <a:off x="255589" y="492125"/>
            <a:ext cx="11398148" cy="552450"/>
          </a:xfrm>
          <a:prstGeom prst="rect">
            <a:avLst/>
          </a:prstGeom>
          <a:noFill/>
          <a:ln cap="flat">
            <a:noFill/>
          </a:ln>
        </p:spPr>
        <p:txBody>
          <a:bodyPr>
            <a:normAutofit fontScale="925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PROJECT PERFORMANCE VERIFICATION (PMC02)</a:t>
            </a:r>
          </a:p>
        </p:txBody>
      </p:sp>
      <p:sp>
        <p:nvSpPr>
          <p:cNvPr id="2" name="Rectangle 1">
            <a:extLst>
              <a:ext uri="{FF2B5EF4-FFF2-40B4-BE49-F238E27FC236}">
                <a16:creationId xmlns:a16="http://schemas.microsoft.com/office/drawing/2014/main" id="{118D4B1D-ECC5-CCE1-6685-39B671DF3BD5}"/>
              </a:ext>
            </a:extLst>
          </p:cNvPr>
          <p:cNvSpPr/>
          <p:nvPr/>
        </p:nvSpPr>
        <p:spPr>
          <a:xfrm>
            <a:off x="5064445" y="1474147"/>
            <a:ext cx="2026800" cy="4065350"/>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Rectangle 5">
            <a:extLst>
              <a:ext uri="{FF2B5EF4-FFF2-40B4-BE49-F238E27FC236}">
                <a16:creationId xmlns:a16="http://schemas.microsoft.com/office/drawing/2014/main" id="{4E1E4A53-6EA8-15B0-CB72-D1A4E03DFB96}"/>
              </a:ext>
            </a:extLst>
          </p:cNvPr>
          <p:cNvSpPr/>
          <p:nvPr/>
        </p:nvSpPr>
        <p:spPr>
          <a:xfrm>
            <a:off x="7481294" y="1475358"/>
            <a:ext cx="2026800" cy="4065350"/>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Rectangle 7">
            <a:extLst>
              <a:ext uri="{FF2B5EF4-FFF2-40B4-BE49-F238E27FC236}">
                <a16:creationId xmlns:a16="http://schemas.microsoft.com/office/drawing/2014/main" id="{4C760967-9CE2-1526-E0A5-FE780EF540A0}"/>
              </a:ext>
            </a:extLst>
          </p:cNvPr>
          <p:cNvSpPr/>
          <p:nvPr/>
        </p:nvSpPr>
        <p:spPr>
          <a:xfrm>
            <a:off x="246604" y="1474147"/>
            <a:ext cx="2026800" cy="4065350"/>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Rectangle 8">
            <a:extLst>
              <a:ext uri="{FF2B5EF4-FFF2-40B4-BE49-F238E27FC236}">
                <a16:creationId xmlns:a16="http://schemas.microsoft.com/office/drawing/2014/main" id="{9FDA37BF-DF5C-DC39-CEB6-F1DB0242E8E9}"/>
              </a:ext>
            </a:extLst>
          </p:cNvPr>
          <p:cNvSpPr/>
          <p:nvPr/>
        </p:nvSpPr>
        <p:spPr>
          <a:xfrm>
            <a:off x="2655524" y="1474147"/>
            <a:ext cx="2026800" cy="4065350"/>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Isosceles Triangle 10">
            <a:extLst>
              <a:ext uri="{FF2B5EF4-FFF2-40B4-BE49-F238E27FC236}">
                <a16:creationId xmlns:a16="http://schemas.microsoft.com/office/drawing/2014/main" id="{52F3C741-96B2-4B37-CFC8-BB91DC47259A}"/>
              </a:ext>
            </a:extLst>
          </p:cNvPr>
          <p:cNvSpPr/>
          <p:nvPr/>
        </p:nvSpPr>
        <p:spPr>
          <a:xfrm rot="5400000">
            <a:off x="1323636" y="3424323"/>
            <a:ext cx="2307119" cy="169050"/>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2" name="Isosceles Triangle 11">
            <a:extLst>
              <a:ext uri="{FF2B5EF4-FFF2-40B4-BE49-F238E27FC236}">
                <a16:creationId xmlns:a16="http://schemas.microsoft.com/office/drawing/2014/main" id="{BB3BF9D0-62C3-1D71-87C8-551068F98C73}"/>
              </a:ext>
            </a:extLst>
          </p:cNvPr>
          <p:cNvSpPr/>
          <p:nvPr/>
        </p:nvSpPr>
        <p:spPr>
          <a:xfrm rot="5400000">
            <a:off x="3731885" y="3424323"/>
            <a:ext cx="2307119" cy="169050"/>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3" name="Isosceles Triangle 12">
            <a:extLst>
              <a:ext uri="{FF2B5EF4-FFF2-40B4-BE49-F238E27FC236}">
                <a16:creationId xmlns:a16="http://schemas.microsoft.com/office/drawing/2014/main" id="{C2AB5425-022A-92C4-35E1-AD28B7385265}"/>
              </a:ext>
            </a:extLst>
          </p:cNvPr>
          <p:cNvSpPr/>
          <p:nvPr/>
        </p:nvSpPr>
        <p:spPr>
          <a:xfrm rot="5400000">
            <a:off x="6136114" y="3424323"/>
            <a:ext cx="2307119" cy="169050"/>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4" name="TextBox 13">
            <a:extLst>
              <a:ext uri="{FF2B5EF4-FFF2-40B4-BE49-F238E27FC236}">
                <a16:creationId xmlns:a16="http://schemas.microsoft.com/office/drawing/2014/main" id="{3E3BEF91-099C-029F-A8DE-402910CE794A}"/>
              </a:ext>
            </a:extLst>
          </p:cNvPr>
          <p:cNvSpPr txBox="1"/>
          <p:nvPr/>
        </p:nvSpPr>
        <p:spPr>
          <a:xfrm>
            <a:off x="244804" y="1317292"/>
            <a:ext cx="2030400" cy="504000"/>
          </a:xfrm>
          <a:prstGeom prst="rect">
            <a:avLst/>
          </a:prstGeom>
          <a:solidFill>
            <a:schemeClr val="accent1"/>
          </a:solidFill>
          <a:ln>
            <a:solidFill>
              <a:schemeClr val="accent1"/>
            </a:solidFill>
          </a:ln>
        </p:spPr>
        <p:txBody>
          <a:bodyPr wrap="square" rtlCol="0" anchor="ctr">
            <a:spAutoFit/>
          </a:bodyPr>
          <a:lstStyle/>
          <a:p>
            <a:pPr algn="ctr"/>
            <a:r>
              <a:rPr lang="en-ZA" sz="1400" b="1" dirty="0">
                <a:solidFill>
                  <a:schemeClr val="bg1"/>
                </a:solidFill>
              </a:rPr>
              <a:t>UNHCR User (Programme)</a:t>
            </a:r>
          </a:p>
        </p:txBody>
      </p:sp>
      <p:sp>
        <p:nvSpPr>
          <p:cNvPr id="15" name="TextBox 14">
            <a:extLst>
              <a:ext uri="{FF2B5EF4-FFF2-40B4-BE49-F238E27FC236}">
                <a16:creationId xmlns:a16="http://schemas.microsoft.com/office/drawing/2014/main" id="{10E25434-2767-E32C-AEAA-3E8B8D7C86CA}"/>
              </a:ext>
            </a:extLst>
          </p:cNvPr>
          <p:cNvSpPr txBox="1"/>
          <p:nvPr/>
        </p:nvSpPr>
        <p:spPr>
          <a:xfrm>
            <a:off x="2653724" y="1317292"/>
            <a:ext cx="2030400" cy="504000"/>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Partner user</a:t>
            </a:r>
            <a:endParaRPr lang="en-ZA" sz="1400" b="1" dirty="0">
              <a:solidFill>
                <a:schemeClr val="bg1"/>
              </a:solidFill>
            </a:endParaRPr>
          </a:p>
        </p:txBody>
      </p:sp>
      <p:sp>
        <p:nvSpPr>
          <p:cNvPr id="16" name="TextBox 15">
            <a:extLst>
              <a:ext uri="{FF2B5EF4-FFF2-40B4-BE49-F238E27FC236}">
                <a16:creationId xmlns:a16="http://schemas.microsoft.com/office/drawing/2014/main" id="{6959D66C-1CC8-E7F8-928E-AB284F481302}"/>
              </a:ext>
            </a:extLst>
          </p:cNvPr>
          <p:cNvSpPr txBox="1"/>
          <p:nvPr/>
        </p:nvSpPr>
        <p:spPr>
          <a:xfrm>
            <a:off x="5062645" y="1317292"/>
            <a:ext cx="2030400" cy="504000"/>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(Programme)</a:t>
            </a:r>
            <a:endParaRPr lang="en-ZA" sz="1400" b="1" dirty="0">
              <a:solidFill>
                <a:schemeClr val="bg1"/>
              </a:solidFill>
            </a:endParaRPr>
          </a:p>
        </p:txBody>
      </p:sp>
      <p:sp>
        <p:nvSpPr>
          <p:cNvPr id="17" name="TextBox 16">
            <a:extLst>
              <a:ext uri="{FF2B5EF4-FFF2-40B4-BE49-F238E27FC236}">
                <a16:creationId xmlns:a16="http://schemas.microsoft.com/office/drawing/2014/main" id="{12EE8B56-64E5-F80C-3356-F67E85443553}"/>
              </a:ext>
            </a:extLst>
          </p:cNvPr>
          <p:cNvSpPr txBox="1"/>
          <p:nvPr/>
        </p:nvSpPr>
        <p:spPr>
          <a:xfrm>
            <a:off x="7479494" y="1317292"/>
            <a:ext cx="2030400" cy="504000"/>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Partner User</a:t>
            </a:r>
            <a:endParaRPr lang="en-ZA" sz="1400" b="1" dirty="0">
              <a:solidFill>
                <a:schemeClr val="bg1"/>
              </a:solidFill>
            </a:endParaRPr>
          </a:p>
        </p:txBody>
      </p:sp>
      <p:sp>
        <p:nvSpPr>
          <p:cNvPr id="18" name="TextBox 17">
            <a:extLst>
              <a:ext uri="{FF2B5EF4-FFF2-40B4-BE49-F238E27FC236}">
                <a16:creationId xmlns:a16="http://schemas.microsoft.com/office/drawing/2014/main" id="{99E5FABD-F173-33D6-2A0A-3A1A434043AC}"/>
              </a:ext>
            </a:extLst>
          </p:cNvPr>
          <p:cNvSpPr txBox="1"/>
          <p:nvPr/>
        </p:nvSpPr>
        <p:spPr>
          <a:xfrm>
            <a:off x="264761" y="1845001"/>
            <a:ext cx="2031372" cy="3785652"/>
          </a:xfrm>
          <a:prstGeom prst="rect">
            <a:avLst/>
          </a:prstGeom>
          <a:noFill/>
        </p:spPr>
        <p:txBody>
          <a:bodyPr wrap="square" rtlCol="0">
            <a:spAutoFit/>
          </a:bodyPr>
          <a:lstStyle/>
          <a:p>
            <a:pPr marL="228600" indent="-228600">
              <a:buFont typeface="+mj-lt"/>
              <a:buAutoNum type="arabicPeriod"/>
            </a:pPr>
            <a:r>
              <a:rPr lang="en-GB" sz="1200" dirty="0"/>
              <a:t>Completes the Project Performance Verification as a desk review.</a:t>
            </a:r>
          </a:p>
          <a:p>
            <a:pPr marL="228600" indent="-228600">
              <a:buFont typeface="+mj-lt"/>
              <a:buAutoNum type="arabicPeriod"/>
            </a:pPr>
            <a:r>
              <a:rPr lang="en-GB" sz="1200" dirty="0"/>
              <a:t>Creates a new Field “</a:t>
            </a:r>
            <a:r>
              <a:rPr lang="en-GB" sz="1200" b="1" dirty="0"/>
              <a:t>Inspection</a:t>
            </a:r>
            <a:r>
              <a:rPr lang="en-GB" sz="1200" dirty="0"/>
              <a:t>” in Aconex using the PMC02 form.</a:t>
            </a:r>
          </a:p>
          <a:p>
            <a:pPr marL="228600" indent="-228600">
              <a:buFont typeface="+mj-lt"/>
              <a:buAutoNum type="arabicPeriod"/>
            </a:pPr>
            <a:r>
              <a:rPr lang="en-GB" sz="1200" dirty="0"/>
              <a:t>Answers the questions in the PMC02 form in Aconex (can be filled out both offline on a smartphone and online).</a:t>
            </a:r>
          </a:p>
          <a:p>
            <a:pPr marL="228600" indent="-228600">
              <a:buFont typeface="+mj-lt"/>
              <a:buAutoNum type="arabicPeriod"/>
            </a:pPr>
            <a:r>
              <a:rPr lang="en-GB" sz="1200" dirty="0"/>
              <a:t>Requests for clarifications / additional documents from the partner via Outlook email. If no additional clarifications / additional documents are required, proceeds to Step 7.</a:t>
            </a:r>
          </a:p>
          <a:p>
            <a:pPr marL="228600" indent="-228600">
              <a:buFont typeface="+mj-lt"/>
              <a:buAutoNum type="arabicPeriod"/>
            </a:pPr>
            <a:endParaRPr lang="en-GB" sz="1200" dirty="0"/>
          </a:p>
        </p:txBody>
      </p:sp>
      <p:sp>
        <p:nvSpPr>
          <p:cNvPr id="19" name="TextBox 18">
            <a:extLst>
              <a:ext uri="{FF2B5EF4-FFF2-40B4-BE49-F238E27FC236}">
                <a16:creationId xmlns:a16="http://schemas.microsoft.com/office/drawing/2014/main" id="{6F13CF4A-4F22-4CE3-E18F-01CF31882470}"/>
              </a:ext>
            </a:extLst>
          </p:cNvPr>
          <p:cNvSpPr txBox="1"/>
          <p:nvPr/>
        </p:nvSpPr>
        <p:spPr>
          <a:xfrm>
            <a:off x="2674352" y="1845001"/>
            <a:ext cx="2031372" cy="1754326"/>
          </a:xfrm>
          <a:prstGeom prst="rect">
            <a:avLst/>
          </a:prstGeom>
          <a:noFill/>
        </p:spPr>
        <p:txBody>
          <a:bodyPr wrap="square" rtlCol="0">
            <a:spAutoFit/>
          </a:bodyPr>
          <a:lstStyle/>
          <a:p>
            <a:pPr marL="228600" indent="-228600">
              <a:buFont typeface="+mj-lt"/>
              <a:buAutoNum type="arabicPeriod" startAt="5"/>
            </a:pPr>
            <a:r>
              <a:rPr lang="en-GB" sz="1200" dirty="0"/>
              <a:t>Reviews the request for clarifications / additional documents and responds to UNHCR via Outlook email. Process continues until UNHCR’s clarifications have been resolved and/or all necessary additional documents have been received by UNHCR.</a:t>
            </a:r>
          </a:p>
        </p:txBody>
      </p:sp>
      <p:sp>
        <p:nvSpPr>
          <p:cNvPr id="20" name="TextBox 19">
            <a:extLst>
              <a:ext uri="{FF2B5EF4-FFF2-40B4-BE49-F238E27FC236}">
                <a16:creationId xmlns:a16="http://schemas.microsoft.com/office/drawing/2014/main" id="{A80E46DB-6A44-78F3-9FED-869FF915A62B}"/>
              </a:ext>
            </a:extLst>
          </p:cNvPr>
          <p:cNvSpPr txBox="1"/>
          <p:nvPr/>
        </p:nvSpPr>
        <p:spPr>
          <a:xfrm>
            <a:off x="5083944" y="1845001"/>
            <a:ext cx="2031372" cy="2123658"/>
          </a:xfrm>
          <a:prstGeom prst="rect">
            <a:avLst/>
          </a:prstGeom>
          <a:noFill/>
        </p:spPr>
        <p:txBody>
          <a:bodyPr wrap="square" rtlCol="0">
            <a:spAutoFit/>
          </a:bodyPr>
          <a:lstStyle/>
          <a:p>
            <a:pPr marL="228600" indent="-228600">
              <a:buFont typeface="+mj-lt"/>
              <a:buAutoNum type="arabicPeriod" startAt="6"/>
            </a:pPr>
            <a:r>
              <a:rPr lang="en-GB" sz="1200" dirty="0"/>
              <a:t>Updates the PMC02 form in the Field module, uploading additional documents received from the partner to relevant questions (if applicable).</a:t>
            </a:r>
          </a:p>
          <a:p>
            <a:pPr marL="228600" indent="-228600">
              <a:buFont typeface="+mj-lt"/>
              <a:buAutoNum type="arabicPeriod" startAt="6"/>
            </a:pPr>
            <a:r>
              <a:rPr lang="en-GB" sz="1200" dirty="0"/>
              <a:t>Signs the PMC02 form in the Field module.</a:t>
            </a:r>
          </a:p>
          <a:p>
            <a:pPr marL="228600" indent="-228600">
              <a:buFont typeface="+mj-lt"/>
              <a:buAutoNum type="arabicPeriod" startAt="6"/>
            </a:pPr>
            <a:r>
              <a:rPr lang="en-GB" sz="1200" dirty="0"/>
              <a:t>Downloads the PMC02 form as a PDF from Aconex and sends it to the partner via Outlook email.</a:t>
            </a:r>
          </a:p>
          <a:p>
            <a:pPr marL="228600" indent="-228600">
              <a:buFont typeface="+mj-lt"/>
              <a:buAutoNum type="arabicPeriod" startAt="6"/>
            </a:pPr>
            <a:endParaRPr lang="en-GB" sz="1200" dirty="0"/>
          </a:p>
        </p:txBody>
      </p:sp>
      <p:sp>
        <p:nvSpPr>
          <p:cNvPr id="5" name="TextBox 4">
            <a:extLst>
              <a:ext uri="{FF2B5EF4-FFF2-40B4-BE49-F238E27FC236}">
                <a16:creationId xmlns:a16="http://schemas.microsoft.com/office/drawing/2014/main" id="{FE3196AC-3E4C-9E18-3BA8-BF787BE1DCD4}"/>
              </a:ext>
            </a:extLst>
          </p:cNvPr>
          <p:cNvSpPr txBox="1"/>
          <p:nvPr/>
        </p:nvSpPr>
        <p:spPr>
          <a:xfrm>
            <a:off x="7488170" y="1845001"/>
            <a:ext cx="2031372" cy="3046988"/>
          </a:xfrm>
          <a:prstGeom prst="rect">
            <a:avLst/>
          </a:prstGeom>
          <a:noFill/>
        </p:spPr>
        <p:txBody>
          <a:bodyPr wrap="square" rtlCol="0">
            <a:spAutoFit/>
          </a:bodyPr>
          <a:lstStyle/>
          <a:p>
            <a:pPr marL="228600" indent="-228600">
              <a:buFont typeface="+mj-lt"/>
              <a:buAutoNum type="arabicPeriod" startAt="9"/>
            </a:pPr>
            <a:r>
              <a:rPr lang="en-GB" sz="1200" dirty="0"/>
              <a:t>Opens the PMC02 PDF email attachment and reviews the content.</a:t>
            </a:r>
          </a:p>
          <a:p>
            <a:pPr marL="228600" indent="-228600">
              <a:buFont typeface="+mj-lt"/>
              <a:buAutoNum type="arabicPeriod" startAt="9"/>
            </a:pPr>
            <a:r>
              <a:rPr lang="en-GB" sz="1200" dirty="0"/>
              <a:t>If the partner does not agree to some of the content, sends an Outlook email response to UNHCR outlining their feedback/concerns (return to step 6).</a:t>
            </a:r>
          </a:p>
          <a:p>
            <a:pPr marL="228600" indent="-228600">
              <a:buFont typeface="+mj-lt"/>
              <a:buAutoNum type="arabicPeriod" startAt="9"/>
            </a:pPr>
            <a:r>
              <a:rPr lang="en-GB" sz="1200" dirty="0"/>
              <a:t>If the partner agrees to the content, inserts their acceptance status and signs the PDF, then returning it to UNHCR via Outlook email (proceed to step 12).</a:t>
            </a:r>
          </a:p>
          <a:p>
            <a:pPr marL="228600" indent="-228600">
              <a:buFont typeface="+mj-lt"/>
              <a:buAutoNum type="arabicPeriod" startAt="9"/>
            </a:pPr>
            <a:endParaRPr lang="en-GB" sz="1200" dirty="0"/>
          </a:p>
        </p:txBody>
      </p:sp>
      <p:sp>
        <p:nvSpPr>
          <p:cNvPr id="10" name="Rectangle 9">
            <a:extLst>
              <a:ext uri="{FF2B5EF4-FFF2-40B4-BE49-F238E27FC236}">
                <a16:creationId xmlns:a16="http://schemas.microsoft.com/office/drawing/2014/main" id="{3A5107B3-6710-5000-3A49-74E33AA59A8B}"/>
              </a:ext>
            </a:extLst>
          </p:cNvPr>
          <p:cNvSpPr/>
          <p:nvPr/>
        </p:nvSpPr>
        <p:spPr>
          <a:xfrm>
            <a:off x="9882432" y="1475358"/>
            <a:ext cx="2026800" cy="4065350"/>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2" name="Isosceles Triangle 21">
            <a:extLst>
              <a:ext uri="{FF2B5EF4-FFF2-40B4-BE49-F238E27FC236}">
                <a16:creationId xmlns:a16="http://schemas.microsoft.com/office/drawing/2014/main" id="{2B288D72-B9B0-4D1D-E075-622A1ABF0E6F}"/>
              </a:ext>
            </a:extLst>
          </p:cNvPr>
          <p:cNvSpPr/>
          <p:nvPr/>
        </p:nvSpPr>
        <p:spPr>
          <a:xfrm rot="5400000">
            <a:off x="8552410" y="3424323"/>
            <a:ext cx="2307119" cy="169050"/>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3" name="TextBox 22">
            <a:extLst>
              <a:ext uri="{FF2B5EF4-FFF2-40B4-BE49-F238E27FC236}">
                <a16:creationId xmlns:a16="http://schemas.microsoft.com/office/drawing/2014/main" id="{CDF2870B-6A0C-6C13-A00D-DD6723BA3086}"/>
              </a:ext>
            </a:extLst>
          </p:cNvPr>
          <p:cNvSpPr txBox="1"/>
          <p:nvPr/>
        </p:nvSpPr>
        <p:spPr>
          <a:xfrm>
            <a:off x="9880632" y="1307682"/>
            <a:ext cx="2030400" cy="523220"/>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(Programme)</a:t>
            </a:r>
          </a:p>
        </p:txBody>
      </p:sp>
      <p:sp>
        <p:nvSpPr>
          <p:cNvPr id="24" name="TextBox 23">
            <a:extLst>
              <a:ext uri="{FF2B5EF4-FFF2-40B4-BE49-F238E27FC236}">
                <a16:creationId xmlns:a16="http://schemas.microsoft.com/office/drawing/2014/main" id="{646B49E3-E5BE-A0B1-74FD-260FEE334DE7}"/>
              </a:ext>
            </a:extLst>
          </p:cNvPr>
          <p:cNvSpPr txBox="1"/>
          <p:nvPr/>
        </p:nvSpPr>
        <p:spPr>
          <a:xfrm>
            <a:off x="9889874" y="1845001"/>
            <a:ext cx="2031372" cy="3046988"/>
          </a:xfrm>
          <a:prstGeom prst="rect">
            <a:avLst/>
          </a:prstGeom>
          <a:noFill/>
        </p:spPr>
        <p:txBody>
          <a:bodyPr wrap="square" rtlCol="0">
            <a:spAutoFit/>
          </a:bodyPr>
          <a:lstStyle/>
          <a:p>
            <a:pPr marL="228600" indent="-228600">
              <a:buFont typeface="+mj-lt"/>
              <a:buAutoNum type="arabicPeriod" startAt="12"/>
            </a:pPr>
            <a:r>
              <a:rPr lang="en-GB" sz="1200" dirty="0"/>
              <a:t>Opens the completed PMC02 PDF email attachment and saves the file temporarily on the operation’s SharePoint.</a:t>
            </a:r>
          </a:p>
          <a:p>
            <a:pPr marL="228600" indent="-228600">
              <a:buFont typeface="+mj-lt"/>
              <a:buAutoNum type="arabicPeriod" startAt="12"/>
            </a:pPr>
            <a:r>
              <a:rPr lang="en-GB" sz="1200" dirty="0"/>
              <a:t>Re-enters the PMC02 form in the Field module and completes the partner’s section, uploading the partner-signed PMC02 as an attachment. The PMC02 is closed with all mandatory fields completed.</a:t>
            </a:r>
          </a:p>
          <a:p>
            <a:pPr marL="228600" indent="-228600">
              <a:buFont typeface="+mj-lt"/>
              <a:buAutoNum type="arabicPeriod" startAt="12"/>
            </a:pPr>
            <a:endParaRPr lang="en-GB" sz="1200" dirty="0"/>
          </a:p>
        </p:txBody>
      </p:sp>
      <p:sp>
        <p:nvSpPr>
          <p:cNvPr id="26" name="TextBox 61">
            <a:extLst>
              <a:ext uri="{FF2B5EF4-FFF2-40B4-BE49-F238E27FC236}">
                <a16:creationId xmlns:a16="http://schemas.microsoft.com/office/drawing/2014/main" id="{FCB5F98C-73C2-91AE-E64B-A0B1532498D3}"/>
              </a:ext>
            </a:extLst>
          </p:cNvPr>
          <p:cNvSpPr txBox="1">
            <a:spLocks noChangeArrowheads="1"/>
          </p:cNvSpPr>
          <p:nvPr/>
        </p:nvSpPr>
        <p:spPr bwMode="auto">
          <a:xfrm>
            <a:off x="165369" y="5794446"/>
            <a:ext cx="11760741" cy="719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999" tIns="35999" rIns="35999" bIns="35999">
            <a:spAutoFit/>
          </a:bodyPr>
          <a:lstStyle>
            <a:lvl1pPr defTabSz="7112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defRPr>
            </a:lvl1pPr>
            <a:lvl2pPr marL="742950" indent="-285750" defTabSz="71120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defRPr>
            </a:lvl2pPr>
            <a:lvl3pPr marL="1143000" indent="-228600" defTabSz="7112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defRPr>
            </a:lvl3pPr>
            <a:lvl4pPr marL="16002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4pPr>
            <a:lvl5pPr marL="20574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5pPr>
            <a:lvl6pPr marL="25146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6pPr>
            <a:lvl7pPr marL="29718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7pPr>
            <a:lvl8pPr marL="34290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8pPr>
            <a:lvl9pPr marL="38862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9pPr>
          </a:lstStyle>
          <a:p>
            <a:pPr eaLnBrk="1" hangingPunct="1">
              <a:lnSpc>
                <a:spcPct val="100000"/>
              </a:lnSpc>
              <a:spcBef>
                <a:spcPts val="1200"/>
              </a:spcBef>
              <a:buSzTx/>
              <a:buNone/>
            </a:pPr>
            <a:r>
              <a:rPr lang="en-GB" altLang="en-US" sz="1400" b="1" u="sng" dirty="0">
                <a:solidFill>
                  <a:schemeClr val="accent1"/>
                </a:solidFill>
                <a:cs typeface="Calibri" panose="020F0502020204030204" pitchFamily="34" charset="0"/>
              </a:rPr>
              <a:t>*NOTE</a:t>
            </a:r>
            <a:r>
              <a:rPr lang="en-GB" altLang="en-US" sz="1400" dirty="0">
                <a:solidFill>
                  <a:schemeClr val="accent1"/>
                </a:solidFill>
                <a:cs typeface="Calibri" panose="020F0502020204030204" pitchFamily="34" charset="0"/>
              </a:rPr>
              <a:t>: The fully completed closed PMC02 is PDF-ed and uploaded to the applicable PFR workflow. If the PMC02 is completed outside the need for a PFR submission, the closed PMC02 is PDF-ed and uploaded to the Document Register in PROMS as the document type “inspection” and then “PMC02” as the “inspection type”.</a:t>
            </a:r>
          </a:p>
        </p:txBody>
      </p:sp>
    </p:spTree>
    <p:extLst>
      <p:ext uri="{BB962C8B-B14F-4D97-AF65-F5344CB8AC3E}">
        <p14:creationId xmlns:p14="http://schemas.microsoft.com/office/powerpoint/2010/main" val="3379233028"/>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8CBD4-5317-F0F4-BDEA-A6549F2571C1}"/>
            </a:ext>
          </a:extLst>
        </p:cNvPr>
        <p:cNvGrpSpPr/>
        <p:nvPr/>
      </p:nvGrpSpPr>
      <p:grpSpPr>
        <a:xfrm>
          <a:off x="0" y="0"/>
          <a:ext cx="0" cy="0"/>
          <a:chOff x="0" y="0"/>
          <a:chExt cx="0" cy="0"/>
        </a:xfrm>
      </p:grpSpPr>
      <p:sp>
        <p:nvSpPr>
          <p:cNvPr id="3" name="Rettangolo 2">
            <a:extLst>
              <a:ext uri="{FF2B5EF4-FFF2-40B4-BE49-F238E27FC236}">
                <a16:creationId xmlns:a16="http://schemas.microsoft.com/office/drawing/2014/main" id="{EBA8B60B-6239-D50B-6C7F-6EFC416A64C5}"/>
              </a:ext>
            </a:extLst>
          </p:cNvPr>
          <p:cNvSpPr/>
          <p:nvPr/>
        </p:nvSpPr>
        <p:spPr bwMode="gray">
          <a:xfrm>
            <a:off x="-114300" y="-97971"/>
            <a:ext cx="12306300" cy="6955971"/>
          </a:xfrm>
          <a:prstGeom prst="rect">
            <a:avLst/>
          </a:prstGeom>
          <a:solidFill>
            <a:srgbClr val="0072BC"/>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chemeClr val="tx1"/>
              </a:solidFill>
            </a:endParaRPr>
          </a:p>
        </p:txBody>
      </p:sp>
      <p:pic>
        <p:nvPicPr>
          <p:cNvPr id="9" name="Immagine 8">
            <a:extLst>
              <a:ext uri="{FF2B5EF4-FFF2-40B4-BE49-F238E27FC236}">
                <a16:creationId xmlns:a16="http://schemas.microsoft.com/office/drawing/2014/main" id="{A4415064-FB45-C763-4285-6AC589EB8CC2}"/>
              </a:ext>
            </a:extLst>
          </p:cNvPr>
          <p:cNvPicPr>
            <a:picLocks noChangeAspect="1"/>
          </p:cNvPicPr>
          <p:nvPr/>
        </p:nvPicPr>
        <p:blipFill>
          <a:blip r:embed="rId2"/>
          <a:stretch>
            <a:fillRect/>
          </a:stretch>
        </p:blipFill>
        <p:spPr>
          <a:xfrm>
            <a:off x="313425" y="421916"/>
            <a:ext cx="2463642" cy="593025"/>
          </a:xfrm>
          <a:prstGeom prst="rect">
            <a:avLst/>
          </a:prstGeom>
        </p:spPr>
      </p:pic>
      <p:sp>
        <p:nvSpPr>
          <p:cNvPr id="7" name="Rettangolo 6">
            <a:extLst>
              <a:ext uri="{FF2B5EF4-FFF2-40B4-BE49-F238E27FC236}">
                <a16:creationId xmlns:a16="http://schemas.microsoft.com/office/drawing/2014/main" id="{4BDF6656-6760-A68C-D587-9CF524671863}"/>
              </a:ext>
            </a:extLst>
          </p:cNvPr>
          <p:cNvSpPr/>
          <p:nvPr/>
        </p:nvSpPr>
        <p:spPr bwMode="gray">
          <a:xfrm>
            <a:off x="0" y="6597650"/>
            <a:ext cx="12192000" cy="26035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rgbClr val="0072BC"/>
              </a:solidFill>
            </a:endParaRPr>
          </a:p>
        </p:txBody>
      </p:sp>
      <p:sp>
        <p:nvSpPr>
          <p:cNvPr id="8" name="Title 1">
            <a:extLst>
              <a:ext uri="{FF2B5EF4-FFF2-40B4-BE49-F238E27FC236}">
                <a16:creationId xmlns:a16="http://schemas.microsoft.com/office/drawing/2014/main" id="{0351748A-E8D8-2548-0BF7-92A8B506296B}"/>
              </a:ext>
            </a:extLst>
          </p:cNvPr>
          <p:cNvSpPr txBox="1"/>
          <p:nvPr/>
        </p:nvSpPr>
        <p:spPr>
          <a:xfrm>
            <a:off x="0" y="3627720"/>
            <a:ext cx="12013660" cy="1338941"/>
          </a:xfrm>
          <a:prstGeom prst="rect">
            <a:avLst/>
          </a:prstGeom>
          <a:ln>
            <a:noFill/>
          </a:ln>
        </p:spPr>
        <p:txBody>
          <a:bodyPr anchor="t">
            <a:normAutofit/>
          </a:bodyPr>
          <a:lstStyle>
            <a:lvl1pPr algn="l" defTabSz="711200" rtl="0" eaLnBrk="1" latinLnBrk="0" hangingPunct="1">
              <a:lnSpc>
                <a:spcPct val="100000"/>
              </a:lnSpc>
              <a:spcBef>
                <a:spcPct val="0"/>
              </a:spcBef>
              <a:buNone/>
              <a:defRPr sz="2400" kern="1200">
                <a:solidFill>
                  <a:schemeClr val="accent3"/>
                </a:solidFill>
                <a:latin typeface="+mj-lt"/>
                <a:ea typeface="+mj-ea"/>
                <a:cs typeface="+mj-cs"/>
              </a:defRPr>
            </a:lvl1p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600" b="1" kern="0" spc="300" dirty="0">
                <a:solidFill>
                  <a:schemeClr val="bg1"/>
                </a:solidFill>
                <a:latin typeface="Proxima Nova Extrabold" pitchFamily="50"/>
              </a:rPr>
              <a:t>PROJECT FINANCIAL VERIFICATION (PMC03)</a:t>
            </a:r>
          </a:p>
        </p:txBody>
      </p:sp>
      <p:cxnSp>
        <p:nvCxnSpPr>
          <p:cNvPr id="10" name="Connettore 1 9">
            <a:extLst>
              <a:ext uri="{FF2B5EF4-FFF2-40B4-BE49-F238E27FC236}">
                <a16:creationId xmlns:a16="http://schemas.microsoft.com/office/drawing/2014/main" id="{A9C27BCC-7E8D-BAE3-63EC-43C967C3D0C3}"/>
              </a:ext>
            </a:extLst>
          </p:cNvPr>
          <p:cNvCxnSpPr/>
          <p:nvPr/>
        </p:nvCxnSpPr>
        <p:spPr bwMode="gray">
          <a:xfrm>
            <a:off x="345684" y="4972177"/>
            <a:ext cx="640397" cy="0"/>
          </a:xfrm>
          <a:prstGeom prst="line">
            <a:avLst/>
          </a:prstGeom>
          <a:ln w="38100" cap="flat">
            <a:solidFill>
              <a:schemeClr val="bg2"/>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11" name="Ovale 10">
            <a:extLst>
              <a:ext uri="{FF2B5EF4-FFF2-40B4-BE49-F238E27FC236}">
                <a16:creationId xmlns:a16="http://schemas.microsoft.com/office/drawing/2014/main" id="{06A54ECB-D953-F35E-25D1-650A312048AC}"/>
              </a:ext>
            </a:extLst>
          </p:cNvPr>
          <p:cNvSpPr/>
          <p:nvPr/>
        </p:nvSpPr>
        <p:spPr bwMode="gray">
          <a:xfrm>
            <a:off x="11581373" y="705410"/>
            <a:ext cx="275665" cy="275665"/>
          </a:xfrm>
          <a:prstGeom prst="ellipse">
            <a:avLst/>
          </a:prstGeom>
          <a:solidFill>
            <a:schemeClr val="accent2"/>
          </a:solidFill>
          <a:ln w="9525">
            <a:noFill/>
          </a:ln>
          <a:effectLst>
            <a:outerShdw blurRad="271448" sx="103000" sy="103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796768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4B5EF-8B2F-9F1D-840A-19C75B94F9E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9A3C8F98-A8A7-E3C8-1573-22AF2D28EEB2}"/>
              </a:ext>
            </a:extLst>
          </p:cNvPr>
          <p:cNvSpPr txBox="1"/>
          <p:nvPr/>
        </p:nvSpPr>
        <p:spPr>
          <a:xfrm>
            <a:off x="255589" y="492125"/>
            <a:ext cx="11398148" cy="552450"/>
          </a:xfrm>
          <a:prstGeom prst="rect">
            <a:avLst/>
          </a:prstGeom>
          <a:noFill/>
          <a:ln cap="flat">
            <a:noFill/>
          </a:ln>
        </p:spPr>
        <p:txBody>
          <a:bodyPr>
            <a:normAutofit fontScale="850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PROJECT FINANCIAL VERIFICATION (PMC03) | (1/2)</a:t>
            </a:r>
          </a:p>
        </p:txBody>
      </p:sp>
      <p:sp>
        <p:nvSpPr>
          <p:cNvPr id="3" name="Rectangle 2">
            <a:extLst>
              <a:ext uri="{FF2B5EF4-FFF2-40B4-BE49-F238E27FC236}">
                <a16:creationId xmlns:a16="http://schemas.microsoft.com/office/drawing/2014/main" id="{2A86FDE8-3FBD-AD3F-0047-C6850ADE9214}"/>
              </a:ext>
            </a:extLst>
          </p:cNvPr>
          <p:cNvSpPr/>
          <p:nvPr/>
        </p:nvSpPr>
        <p:spPr>
          <a:xfrm>
            <a:off x="6196438" y="1610334"/>
            <a:ext cx="2449870" cy="3909706"/>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7" name="Rectangle 6">
            <a:extLst>
              <a:ext uri="{FF2B5EF4-FFF2-40B4-BE49-F238E27FC236}">
                <a16:creationId xmlns:a16="http://schemas.microsoft.com/office/drawing/2014/main" id="{58D83DC6-D251-3E25-9250-DCEC7DA9D568}"/>
              </a:ext>
            </a:extLst>
          </p:cNvPr>
          <p:cNvSpPr/>
          <p:nvPr/>
        </p:nvSpPr>
        <p:spPr>
          <a:xfrm>
            <a:off x="9106592" y="1611545"/>
            <a:ext cx="2449870" cy="3909706"/>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1" name="Rectangle 20">
            <a:extLst>
              <a:ext uri="{FF2B5EF4-FFF2-40B4-BE49-F238E27FC236}">
                <a16:creationId xmlns:a16="http://schemas.microsoft.com/office/drawing/2014/main" id="{C0D38264-0E01-C6EF-A9EB-FAF858EBB696}"/>
              </a:ext>
            </a:extLst>
          </p:cNvPr>
          <p:cNvSpPr/>
          <p:nvPr/>
        </p:nvSpPr>
        <p:spPr>
          <a:xfrm>
            <a:off x="376132" y="1610334"/>
            <a:ext cx="2449870" cy="3909706"/>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5" name="Rectangle 24">
            <a:extLst>
              <a:ext uri="{FF2B5EF4-FFF2-40B4-BE49-F238E27FC236}">
                <a16:creationId xmlns:a16="http://schemas.microsoft.com/office/drawing/2014/main" id="{AEA04344-8B92-0962-9F29-6701062EEC97}"/>
              </a:ext>
            </a:extLst>
          </p:cNvPr>
          <p:cNvSpPr/>
          <p:nvPr/>
        </p:nvSpPr>
        <p:spPr>
          <a:xfrm>
            <a:off x="3286285" y="1610334"/>
            <a:ext cx="2449870" cy="3909706"/>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7" name="Isosceles Triangle 26">
            <a:extLst>
              <a:ext uri="{FF2B5EF4-FFF2-40B4-BE49-F238E27FC236}">
                <a16:creationId xmlns:a16="http://schemas.microsoft.com/office/drawing/2014/main" id="{56BE771C-6CFE-8D53-BF0D-FC2A717CB7D4}"/>
              </a:ext>
            </a:extLst>
          </p:cNvPr>
          <p:cNvSpPr/>
          <p:nvPr/>
        </p:nvSpPr>
        <p:spPr>
          <a:xfrm rot="5400000">
            <a:off x="1902584" y="341643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8" name="Isosceles Triangle 27">
            <a:extLst>
              <a:ext uri="{FF2B5EF4-FFF2-40B4-BE49-F238E27FC236}">
                <a16:creationId xmlns:a16="http://schemas.microsoft.com/office/drawing/2014/main" id="{41A192D6-92D6-89D1-930E-1E7783207EFE}"/>
              </a:ext>
            </a:extLst>
          </p:cNvPr>
          <p:cNvSpPr/>
          <p:nvPr/>
        </p:nvSpPr>
        <p:spPr>
          <a:xfrm rot="5400000">
            <a:off x="4812736" y="341643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9" name="Isosceles Triangle 28">
            <a:extLst>
              <a:ext uri="{FF2B5EF4-FFF2-40B4-BE49-F238E27FC236}">
                <a16:creationId xmlns:a16="http://schemas.microsoft.com/office/drawing/2014/main" id="{309A8B2A-9784-19E8-8184-59B3535311B9}"/>
              </a:ext>
            </a:extLst>
          </p:cNvPr>
          <p:cNvSpPr/>
          <p:nvPr/>
        </p:nvSpPr>
        <p:spPr>
          <a:xfrm rot="5400000">
            <a:off x="7718030" y="341643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0" name="TextBox 29">
            <a:extLst>
              <a:ext uri="{FF2B5EF4-FFF2-40B4-BE49-F238E27FC236}">
                <a16:creationId xmlns:a16="http://schemas.microsoft.com/office/drawing/2014/main" id="{0CF24BEC-49EF-B95D-425A-F7CA9AF51101}"/>
              </a:ext>
            </a:extLst>
          </p:cNvPr>
          <p:cNvSpPr txBox="1"/>
          <p:nvPr/>
        </p:nvSpPr>
        <p:spPr>
          <a:xfrm>
            <a:off x="376132" y="1609123"/>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(Project Control)</a:t>
            </a:r>
            <a:endParaRPr lang="en-ZA" sz="1400" b="1" dirty="0">
              <a:solidFill>
                <a:schemeClr val="bg1"/>
              </a:solidFill>
            </a:endParaRPr>
          </a:p>
        </p:txBody>
      </p:sp>
      <p:sp>
        <p:nvSpPr>
          <p:cNvPr id="31" name="TextBox 30">
            <a:extLst>
              <a:ext uri="{FF2B5EF4-FFF2-40B4-BE49-F238E27FC236}">
                <a16:creationId xmlns:a16="http://schemas.microsoft.com/office/drawing/2014/main" id="{CA6E994A-5653-16AA-515A-8CB3DAB150BA}"/>
              </a:ext>
            </a:extLst>
          </p:cNvPr>
          <p:cNvSpPr txBox="1"/>
          <p:nvPr/>
        </p:nvSpPr>
        <p:spPr>
          <a:xfrm>
            <a:off x="3287906" y="1609123"/>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Partner User</a:t>
            </a:r>
            <a:endParaRPr lang="en-ZA" sz="1400" b="1" dirty="0">
              <a:solidFill>
                <a:schemeClr val="bg1"/>
              </a:solidFill>
            </a:endParaRPr>
          </a:p>
        </p:txBody>
      </p:sp>
      <p:sp>
        <p:nvSpPr>
          <p:cNvPr id="32" name="TextBox 31">
            <a:extLst>
              <a:ext uri="{FF2B5EF4-FFF2-40B4-BE49-F238E27FC236}">
                <a16:creationId xmlns:a16="http://schemas.microsoft.com/office/drawing/2014/main" id="{413376E6-46D8-218F-2BE4-82907271AE52}"/>
              </a:ext>
            </a:extLst>
          </p:cNvPr>
          <p:cNvSpPr txBox="1"/>
          <p:nvPr/>
        </p:nvSpPr>
        <p:spPr>
          <a:xfrm>
            <a:off x="6199680" y="1609123"/>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(Project Control)</a:t>
            </a:r>
            <a:endParaRPr lang="en-ZA" sz="1400" b="1" dirty="0">
              <a:solidFill>
                <a:schemeClr val="bg1"/>
              </a:solidFill>
            </a:endParaRPr>
          </a:p>
        </p:txBody>
      </p:sp>
      <p:sp>
        <p:nvSpPr>
          <p:cNvPr id="33" name="TextBox 32">
            <a:extLst>
              <a:ext uri="{FF2B5EF4-FFF2-40B4-BE49-F238E27FC236}">
                <a16:creationId xmlns:a16="http://schemas.microsoft.com/office/drawing/2014/main" id="{7F85F1D2-860F-A289-BDF9-15873403203A}"/>
              </a:ext>
            </a:extLst>
          </p:cNvPr>
          <p:cNvSpPr txBox="1"/>
          <p:nvPr/>
        </p:nvSpPr>
        <p:spPr>
          <a:xfrm>
            <a:off x="9111455" y="1609123"/>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(Approver)</a:t>
            </a:r>
            <a:endParaRPr lang="en-ZA" sz="1400" b="1" dirty="0">
              <a:solidFill>
                <a:schemeClr val="bg1"/>
              </a:solidFill>
            </a:endParaRPr>
          </a:p>
        </p:txBody>
      </p:sp>
      <p:sp>
        <p:nvSpPr>
          <p:cNvPr id="34" name="TextBox 33">
            <a:extLst>
              <a:ext uri="{FF2B5EF4-FFF2-40B4-BE49-F238E27FC236}">
                <a16:creationId xmlns:a16="http://schemas.microsoft.com/office/drawing/2014/main" id="{31FA7ACB-00E0-BEC4-0F03-11862FF9FFE9}"/>
              </a:ext>
            </a:extLst>
          </p:cNvPr>
          <p:cNvSpPr txBox="1"/>
          <p:nvPr/>
        </p:nvSpPr>
        <p:spPr>
          <a:xfrm>
            <a:off x="382615" y="1981188"/>
            <a:ext cx="2454730" cy="2862322"/>
          </a:xfrm>
          <a:prstGeom prst="rect">
            <a:avLst/>
          </a:prstGeom>
          <a:noFill/>
        </p:spPr>
        <p:txBody>
          <a:bodyPr wrap="square" rtlCol="0">
            <a:spAutoFit/>
          </a:bodyPr>
          <a:lstStyle/>
          <a:p>
            <a:pPr marL="228600" indent="-228600">
              <a:buFont typeface="+mj-lt"/>
              <a:buAutoNum type="arabicPeriod"/>
            </a:pPr>
            <a:r>
              <a:rPr lang="en-GB" sz="1200" dirty="0"/>
              <a:t>Completes the Project Financial Verification.</a:t>
            </a:r>
          </a:p>
          <a:p>
            <a:pPr marL="228600" indent="-228600">
              <a:buFont typeface="+mj-lt"/>
              <a:buAutoNum type="arabicPeriod"/>
            </a:pPr>
            <a:r>
              <a:rPr lang="en-GB" sz="1200" dirty="0"/>
              <a:t>Creates a new Field “</a:t>
            </a:r>
            <a:r>
              <a:rPr lang="en-GB" sz="1200" b="1" dirty="0"/>
              <a:t>Inspection</a:t>
            </a:r>
            <a:r>
              <a:rPr lang="en-GB" sz="1200" dirty="0"/>
              <a:t>” in Aconex using the PMC03 form (either short or long form).</a:t>
            </a:r>
          </a:p>
          <a:p>
            <a:pPr marL="228600" indent="-228600">
              <a:buFont typeface="+mj-lt"/>
              <a:buAutoNum type="arabicPeriod"/>
            </a:pPr>
            <a:r>
              <a:rPr lang="en-GB" sz="1200" dirty="0"/>
              <a:t>Answers the questions in the PMC03 in Acone, uploading supporting documentation as required.</a:t>
            </a:r>
          </a:p>
          <a:p>
            <a:pPr marL="228600" indent="-228600">
              <a:buFont typeface="+mj-lt"/>
              <a:buAutoNum type="arabicPeriod"/>
            </a:pPr>
            <a:r>
              <a:rPr lang="en-GB" sz="1200" dirty="0"/>
              <a:t>Requests for clarifications / additional documents from the partner via Outlook email. If no additional clarifications / additional documents are required, proceeds to Step 6.</a:t>
            </a:r>
          </a:p>
        </p:txBody>
      </p:sp>
      <p:sp>
        <p:nvSpPr>
          <p:cNvPr id="35" name="TextBox 34">
            <a:extLst>
              <a:ext uri="{FF2B5EF4-FFF2-40B4-BE49-F238E27FC236}">
                <a16:creationId xmlns:a16="http://schemas.microsoft.com/office/drawing/2014/main" id="{363B5EB1-5CE7-729C-2427-2C6E408F9E25}"/>
              </a:ext>
            </a:extLst>
          </p:cNvPr>
          <p:cNvSpPr txBox="1"/>
          <p:nvPr/>
        </p:nvSpPr>
        <p:spPr>
          <a:xfrm>
            <a:off x="3294389" y="1981188"/>
            <a:ext cx="2454730" cy="1754326"/>
          </a:xfrm>
          <a:prstGeom prst="rect">
            <a:avLst/>
          </a:prstGeom>
          <a:noFill/>
        </p:spPr>
        <p:txBody>
          <a:bodyPr wrap="square" rtlCol="0">
            <a:spAutoFit/>
          </a:bodyPr>
          <a:lstStyle/>
          <a:p>
            <a:pPr marL="228600" indent="-228600">
              <a:buFont typeface="+mj-lt"/>
              <a:buAutoNum type="arabicPeriod" startAt="5"/>
            </a:pPr>
            <a:r>
              <a:rPr lang="en-GB" sz="1200" dirty="0"/>
              <a:t>Reviews the request for clarifications / additional documents and responds to UNHCR via Outlook email. Process continues until UNHCR’s clarifications have been resolved and/or all necessary additional documents have been received by UNHCR.</a:t>
            </a:r>
            <a:endParaRPr lang="en-ZA" sz="1200" dirty="0"/>
          </a:p>
        </p:txBody>
      </p:sp>
      <p:sp>
        <p:nvSpPr>
          <p:cNvPr id="36" name="TextBox 35">
            <a:extLst>
              <a:ext uri="{FF2B5EF4-FFF2-40B4-BE49-F238E27FC236}">
                <a16:creationId xmlns:a16="http://schemas.microsoft.com/office/drawing/2014/main" id="{D97DAA89-87F0-2C72-2939-186EFC263520}"/>
              </a:ext>
            </a:extLst>
          </p:cNvPr>
          <p:cNvSpPr txBox="1"/>
          <p:nvPr/>
        </p:nvSpPr>
        <p:spPr>
          <a:xfrm>
            <a:off x="6206163" y="1981188"/>
            <a:ext cx="2454730" cy="1569660"/>
          </a:xfrm>
          <a:prstGeom prst="rect">
            <a:avLst/>
          </a:prstGeom>
          <a:noFill/>
        </p:spPr>
        <p:txBody>
          <a:bodyPr wrap="square" rtlCol="0">
            <a:spAutoFit/>
          </a:bodyPr>
          <a:lstStyle/>
          <a:p>
            <a:pPr marL="228600" indent="-228600">
              <a:buFont typeface="+mj-lt"/>
              <a:buAutoNum type="arabicPeriod" startAt="6"/>
            </a:pPr>
            <a:r>
              <a:rPr lang="en-GB" sz="1200" dirty="0"/>
              <a:t>Updates the PMC03 form in the Field module, uploading additional documents received from the partner to relevant questions (if applicable).</a:t>
            </a:r>
          </a:p>
          <a:p>
            <a:pPr marL="228600" indent="-228600">
              <a:buFont typeface="+mj-lt"/>
              <a:buAutoNum type="arabicPeriod" startAt="6"/>
            </a:pPr>
            <a:r>
              <a:rPr lang="en-GB" sz="1200" dirty="0"/>
              <a:t>Signs the PMC03 form in the Field module and assigns it to the UNHCR approver.</a:t>
            </a:r>
          </a:p>
        </p:txBody>
      </p:sp>
      <p:sp>
        <p:nvSpPr>
          <p:cNvPr id="37" name="TextBox 36">
            <a:extLst>
              <a:ext uri="{FF2B5EF4-FFF2-40B4-BE49-F238E27FC236}">
                <a16:creationId xmlns:a16="http://schemas.microsoft.com/office/drawing/2014/main" id="{4F6D58F7-8B73-ABD1-C06D-F0DC5B309AF0}"/>
              </a:ext>
            </a:extLst>
          </p:cNvPr>
          <p:cNvSpPr txBox="1"/>
          <p:nvPr/>
        </p:nvSpPr>
        <p:spPr>
          <a:xfrm>
            <a:off x="9117938" y="1981188"/>
            <a:ext cx="2454730" cy="830997"/>
          </a:xfrm>
          <a:prstGeom prst="rect">
            <a:avLst/>
          </a:prstGeom>
          <a:noFill/>
        </p:spPr>
        <p:txBody>
          <a:bodyPr wrap="square" rtlCol="0">
            <a:spAutoFit/>
          </a:bodyPr>
          <a:lstStyle/>
          <a:p>
            <a:pPr marL="228600" indent="-228600">
              <a:buFont typeface="+mj-lt"/>
              <a:buAutoNum type="arabicPeriod" startAt="8"/>
            </a:pPr>
            <a:r>
              <a:rPr lang="en-GB" sz="1200" dirty="0"/>
              <a:t>Approves the PMC03, as the most senior UNHCR project control focal point, by adding the approval signature.</a:t>
            </a:r>
            <a:endParaRPr lang="en-ZA" sz="1200" dirty="0"/>
          </a:p>
        </p:txBody>
      </p:sp>
    </p:spTree>
    <p:extLst>
      <p:ext uri="{BB962C8B-B14F-4D97-AF65-F5344CB8AC3E}">
        <p14:creationId xmlns:p14="http://schemas.microsoft.com/office/powerpoint/2010/main" val="1502708305"/>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03489-0BFE-4739-C30A-8312C252CC17}"/>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635FB66-F4EC-792F-BF26-C3467ECDD615}"/>
              </a:ext>
            </a:extLst>
          </p:cNvPr>
          <p:cNvSpPr txBox="1"/>
          <p:nvPr/>
        </p:nvSpPr>
        <p:spPr>
          <a:xfrm>
            <a:off x="255589" y="492125"/>
            <a:ext cx="11398148" cy="552450"/>
          </a:xfrm>
          <a:prstGeom prst="rect">
            <a:avLst/>
          </a:prstGeom>
          <a:noFill/>
          <a:ln cap="flat">
            <a:noFill/>
          </a:ln>
        </p:spPr>
        <p:txBody>
          <a:bodyPr>
            <a:normAutofit fontScale="850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PROJECT FINANCIAL VERIFICATION (PMC03) | (2/2)</a:t>
            </a:r>
          </a:p>
        </p:txBody>
      </p:sp>
      <p:grpSp>
        <p:nvGrpSpPr>
          <p:cNvPr id="2" name="Group 1">
            <a:extLst>
              <a:ext uri="{FF2B5EF4-FFF2-40B4-BE49-F238E27FC236}">
                <a16:creationId xmlns:a16="http://schemas.microsoft.com/office/drawing/2014/main" id="{FFF0D4E7-C117-F334-C236-C23CD00A77BB}"/>
              </a:ext>
            </a:extLst>
          </p:cNvPr>
          <p:cNvGrpSpPr/>
          <p:nvPr/>
        </p:nvGrpSpPr>
        <p:grpSpPr>
          <a:xfrm>
            <a:off x="1990928" y="1609123"/>
            <a:ext cx="8284761" cy="3910917"/>
            <a:chOff x="376132" y="1609123"/>
            <a:chExt cx="8284761" cy="3910917"/>
          </a:xfrm>
        </p:grpSpPr>
        <p:sp>
          <p:nvSpPr>
            <p:cNvPr id="3" name="Rectangle 2">
              <a:extLst>
                <a:ext uri="{FF2B5EF4-FFF2-40B4-BE49-F238E27FC236}">
                  <a16:creationId xmlns:a16="http://schemas.microsoft.com/office/drawing/2014/main" id="{70FF4B39-5A2C-AD41-84C1-C702943E9DA5}"/>
                </a:ext>
              </a:extLst>
            </p:cNvPr>
            <p:cNvSpPr/>
            <p:nvPr/>
          </p:nvSpPr>
          <p:spPr>
            <a:xfrm>
              <a:off x="6196438" y="1610334"/>
              <a:ext cx="2449870" cy="3909706"/>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1" name="Rectangle 20">
              <a:extLst>
                <a:ext uri="{FF2B5EF4-FFF2-40B4-BE49-F238E27FC236}">
                  <a16:creationId xmlns:a16="http://schemas.microsoft.com/office/drawing/2014/main" id="{81B7A3F7-214E-981B-0474-F3668B74E1DA}"/>
                </a:ext>
              </a:extLst>
            </p:cNvPr>
            <p:cNvSpPr/>
            <p:nvPr/>
          </p:nvSpPr>
          <p:spPr>
            <a:xfrm>
              <a:off x="376132" y="1610334"/>
              <a:ext cx="2449870" cy="3909706"/>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5" name="Rectangle 24">
              <a:extLst>
                <a:ext uri="{FF2B5EF4-FFF2-40B4-BE49-F238E27FC236}">
                  <a16:creationId xmlns:a16="http://schemas.microsoft.com/office/drawing/2014/main" id="{BF288A0E-3417-2E0C-5BA3-06CCB11F5526}"/>
                </a:ext>
              </a:extLst>
            </p:cNvPr>
            <p:cNvSpPr/>
            <p:nvPr/>
          </p:nvSpPr>
          <p:spPr>
            <a:xfrm>
              <a:off x="3286285" y="1610334"/>
              <a:ext cx="2449870" cy="3909706"/>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7" name="Isosceles Triangle 26">
              <a:extLst>
                <a:ext uri="{FF2B5EF4-FFF2-40B4-BE49-F238E27FC236}">
                  <a16:creationId xmlns:a16="http://schemas.microsoft.com/office/drawing/2014/main" id="{2F62431D-B2B8-AEBA-E652-4973B35303B4}"/>
                </a:ext>
              </a:extLst>
            </p:cNvPr>
            <p:cNvSpPr/>
            <p:nvPr/>
          </p:nvSpPr>
          <p:spPr>
            <a:xfrm rot="5400000">
              <a:off x="1902584" y="341643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8" name="Isosceles Triangle 27">
              <a:extLst>
                <a:ext uri="{FF2B5EF4-FFF2-40B4-BE49-F238E27FC236}">
                  <a16:creationId xmlns:a16="http://schemas.microsoft.com/office/drawing/2014/main" id="{34D6AC3A-CFCE-0C75-7A57-8D32B5792A6F}"/>
                </a:ext>
              </a:extLst>
            </p:cNvPr>
            <p:cNvSpPr/>
            <p:nvPr/>
          </p:nvSpPr>
          <p:spPr>
            <a:xfrm rot="5400000">
              <a:off x="4812736" y="341643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0" name="TextBox 29">
              <a:extLst>
                <a:ext uri="{FF2B5EF4-FFF2-40B4-BE49-F238E27FC236}">
                  <a16:creationId xmlns:a16="http://schemas.microsoft.com/office/drawing/2014/main" id="{8C3499B0-5059-C317-A862-5E80F78A5C95}"/>
                </a:ext>
              </a:extLst>
            </p:cNvPr>
            <p:cNvSpPr txBox="1"/>
            <p:nvPr/>
          </p:nvSpPr>
          <p:spPr>
            <a:xfrm>
              <a:off x="376132" y="1609123"/>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(Project Control)</a:t>
              </a:r>
              <a:endParaRPr lang="en-ZA" sz="1400" b="1" dirty="0">
                <a:solidFill>
                  <a:schemeClr val="bg1"/>
                </a:solidFill>
              </a:endParaRPr>
            </a:p>
          </p:txBody>
        </p:sp>
        <p:sp>
          <p:nvSpPr>
            <p:cNvPr id="31" name="TextBox 30">
              <a:extLst>
                <a:ext uri="{FF2B5EF4-FFF2-40B4-BE49-F238E27FC236}">
                  <a16:creationId xmlns:a16="http://schemas.microsoft.com/office/drawing/2014/main" id="{7747D5BE-5791-AB10-8961-D60E558D6DF0}"/>
                </a:ext>
              </a:extLst>
            </p:cNvPr>
            <p:cNvSpPr txBox="1"/>
            <p:nvPr/>
          </p:nvSpPr>
          <p:spPr>
            <a:xfrm>
              <a:off x="3287906" y="1609123"/>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Partner User</a:t>
              </a:r>
              <a:endParaRPr lang="en-ZA" sz="1400" b="1" dirty="0">
                <a:solidFill>
                  <a:schemeClr val="bg1"/>
                </a:solidFill>
              </a:endParaRPr>
            </a:p>
          </p:txBody>
        </p:sp>
        <p:sp>
          <p:nvSpPr>
            <p:cNvPr id="32" name="TextBox 31">
              <a:extLst>
                <a:ext uri="{FF2B5EF4-FFF2-40B4-BE49-F238E27FC236}">
                  <a16:creationId xmlns:a16="http://schemas.microsoft.com/office/drawing/2014/main" id="{BB9ED1DA-3A8A-89B1-0C13-4940FC57E5F4}"/>
                </a:ext>
              </a:extLst>
            </p:cNvPr>
            <p:cNvSpPr txBox="1"/>
            <p:nvPr/>
          </p:nvSpPr>
          <p:spPr>
            <a:xfrm>
              <a:off x="6199680" y="1609123"/>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(Project Control)</a:t>
              </a:r>
              <a:endParaRPr lang="en-ZA" sz="1400" b="1" dirty="0">
                <a:solidFill>
                  <a:schemeClr val="bg1"/>
                </a:solidFill>
              </a:endParaRPr>
            </a:p>
          </p:txBody>
        </p:sp>
        <p:sp>
          <p:nvSpPr>
            <p:cNvPr id="34" name="TextBox 33">
              <a:extLst>
                <a:ext uri="{FF2B5EF4-FFF2-40B4-BE49-F238E27FC236}">
                  <a16:creationId xmlns:a16="http://schemas.microsoft.com/office/drawing/2014/main" id="{491B3B77-D96D-60C3-E8A8-2D21C7D37F9A}"/>
                </a:ext>
              </a:extLst>
            </p:cNvPr>
            <p:cNvSpPr txBox="1"/>
            <p:nvPr/>
          </p:nvSpPr>
          <p:spPr>
            <a:xfrm>
              <a:off x="382615" y="1981188"/>
              <a:ext cx="2454730" cy="646331"/>
            </a:xfrm>
            <a:prstGeom prst="rect">
              <a:avLst/>
            </a:prstGeom>
            <a:noFill/>
          </p:spPr>
          <p:txBody>
            <a:bodyPr wrap="square" rtlCol="0">
              <a:spAutoFit/>
            </a:bodyPr>
            <a:lstStyle/>
            <a:p>
              <a:pPr marL="228600" indent="-228600">
                <a:buFont typeface="+mj-lt"/>
                <a:buAutoNum type="arabicPeriod" startAt="9"/>
              </a:pPr>
              <a:r>
                <a:rPr lang="en-GB" sz="1200" dirty="0"/>
                <a:t>Downloads the PMC03 form as a PDF from Aconex and sends it to the partner via Outlook email.</a:t>
              </a:r>
            </a:p>
          </p:txBody>
        </p:sp>
        <p:sp>
          <p:nvSpPr>
            <p:cNvPr id="35" name="TextBox 34">
              <a:extLst>
                <a:ext uri="{FF2B5EF4-FFF2-40B4-BE49-F238E27FC236}">
                  <a16:creationId xmlns:a16="http://schemas.microsoft.com/office/drawing/2014/main" id="{4BABF7F3-5258-3BA6-4674-FD785F2F1E03}"/>
                </a:ext>
              </a:extLst>
            </p:cNvPr>
            <p:cNvSpPr txBox="1"/>
            <p:nvPr/>
          </p:nvSpPr>
          <p:spPr>
            <a:xfrm>
              <a:off x="3294389" y="1981188"/>
              <a:ext cx="2454730" cy="2862322"/>
            </a:xfrm>
            <a:prstGeom prst="rect">
              <a:avLst/>
            </a:prstGeom>
            <a:noFill/>
          </p:spPr>
          <p:txBody>
            <a:bodyPr wrap="square" rtlCol="0">
              <a:spAutoFit/>
            </a:bodyPr>
            <a:lstStyle/>
            <a:p>
              <a:pPr marL="228600" indent="-228600">
                <a:buFont typeface="+mj-lt"/>
                <a:buAutoNum type="arabicPeriod" startAt="10"/>
              </a:pPr>
              <a:r>
                <a:rPr lang="en-GB" sz="1200" dirty="0"/>
                <a:t>Opens the PMC03 PDF email attachment and reviews the content.</a:t>
              </a:r>
            </a:p>
            <a:p>
              <a:pPr marL="228600" indent="-228600">
                <a:buFont typeface="+mj-lt"/>
                <a:buAutoNum type="arabicPeriod" startAt="10"/>
              </a:pPr>
              <a:r>
                <a:rPr lang="en-GB" sz="1200" dirty="0"/>
                <a:t>If the partner does not agree to some of the content, sends an Outlook email response to UNHCR outlining their feedback/concerns (return to step 6).</a:t>
              </a:r>
            </a:p>
            <a:p>
              <a:pPr marL="228600" indent="-228600">
                <a:buFont typeface="+mj-lt"/>
                <a:buAutoNum type="arabicPeriod" startAt="10"/>
              </a:pPr>
              <a:r>
                <a:rPr lang="en-GB" sz="1200" dirty="0"/>
                <a:t>If the partner agrees to the content, inserts their acceptance status and signs the PDF, returning it to UNHCR via Outlook email (proceed to step 13).</a:t>
              </a:r>
            </a:p>
          </p:txBody>
        </p:sp>
        <p:sp>
          <p:nvSpPr>
            <p:cNvPr id="36" name="TextBox 35">
              <a:extLst>
                <a:ext uri="{FF2B5EF4-FFF2-40B4-BE49-F238E27FC236}">
                  <a16:creationId xmlns:a16="http://schemas.microsoft.com/office/drawing/2014/main" id="{ADCF4090-409B-CB55-B19D-5F27E20397B3}"/>
                </a:ext>
              </a:extLst>
            </p:cNvPr>
            <p:cNvSpPr txBox="1"/>
            <p:nvPr/>
          </p:nvSpPr>
          <p:spPr>
            <a:xfrm>
              <a:off x="6206163" y="1981188"/>
              <a:ext cx="2454730" cy="2677656"/>
            </a:xfrm>
            <a:prstGeom prst="rect">
              <a:avLst/>
            </a:prstGeom>
            <a:noFill/>
          </p:spPr>
          <p:txBody>
            <a:bodyPr wrap="square" rtlCol="0">
              <a:spAutoFit/>
            </a:bodyPr>
            <a:lstStyle/>
            <a:p>
              <a:pPr marL="228600" indent="-228600">
                <a:buFont typeface="+mj-lt"/>
                <a:buAutoNum type="arabicPeriod" startAt="13"/>
              </a:pPr>
              <a:r>
                <a:rPr lang="en-GB" sz="1200" dirty="0"/>
                <a:t>Opens the PMC03 PDF email attachment and saves the file temporarily on the operation’s SharePoint.</a:t>
              </a:r>
            </a:p>
            <a:p>
              <a:pPr marL="228600" indent="-228600">
                <a:buFont typeface="+mj-lt"/>
                <a:buAutoNum type="arabicPeriod" startAt="13"/>
              </a:pPr>
              <a:r>
                <a:rPr lang="en-GB" sz="1200" dirty="0"/>
                <a:t>Re-enters the PMC03 form in the Field module and completes the partner’s section, uploading the partner-signed PMC03 as an attachment. The PMC03 is closed with all mandatory fields completed.                           </a:t>
              </a:r>
            </a:p>
            <a:p>
              <a:r>
                <a:rPr lang="en-GB" sz="1200" b="1" i="1" dirty="0"/>
                <a:t>NOTE</a:t>
              </a:r>
              <a:r>
                <a:rPr lang="en-GB" sz="1200" dirty="0"/>
                <a:t>: The fully completed closed PMC03 is PDF-ed and uploaded to the applicable PFR workflow. </a:t>
              </a:r>
            </a:p>
          </p:txBody>
        </p:sp>
      </p:grpSp>
      <p:sp>
        <p:nvSpPr>
          <p:cNvPr id="5" name="TextBox 61">
            <a:extLst>
              <a:ext uri="{FF2B5EF4-FFF2-40B4-BE49-F238E27FC236}">
                <a16:creationId xmlns:a16="http://schemas.microsoft.com/office/drawing/2014/main" id="{B53ED28D-CA20-AC65-1525-91B8455EB4B0}"/>
              </a:ext>
            </a:extLst>
          </p:cNvPr>
          <p:cNvSpPr txBox="1">
            <a:spLocks noChangeArrowheads="1"/>
          </p:cNvSpPr>
          <p:nvPr/>
        </p:nvSpPr>
        <p:spPr bwMode="auto">
          <a:xfrm>
            <a:off x="165369" y="5794446"/>
            <a:ext cx="11760741" cy="50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999" tIns="35999" rIns="35999" bIns="35999">
            <a:spAutoFit/>
          </a:bodyPr>
          <a:lstStyle>
            <a:lvl1pPr defTabSz="7112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defRPr>
            </a:lvl1pPr>
            <a:lvl2pPr marL="742950" indent="-285750" defTabSz="71120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defRPr>
            </a:lvl2pPr>
            <a:lvl3pPr marL="1143000" indent="-228600" defTabSz="7112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defRPr>
            </a:lvl3pPr>
            <a:lvl4pPr marL="16002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4pPr>
            <a:lvl5pPr marL="20574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5pPr>
            <a:lvl6pPr marL="25146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6pPr>
            <a:lvl7pPr marL="29718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7pPr>
            <a:lvl8pPr marL="34290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8pPr>
            <a:lvl9pPr marL="38862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9pPr>
          </a:lstStyle>
          <a:p>
            <a:pPr eaLnBrk="1" hangingPunct="1">
              <a:lnSpc>
                <a:spcPct val="100000"/>
              </a:lnSpc>
              <a:spcBef>
                <a:spcPts val="1200"/>
              </a:spcBef>
              <a:buSzTx/>
              <a:buNone/>
            </a:pPr>
            <a:r>
              <a:rPr lang="en-GB" altLang="en-US" sz="1400" dirty="0">
                <a:solidFill>
                  <a:schemeClr val="accent1"/>
                </a:solidFill>
                <a:cs typeface="Calibri" panose="020F0502020204030204" pitchFamily="34" charset="0"/>
              </a:rPr>
              <a:t>* </a:t>
            </a:r>
            <a:r>
              <a:rPr lang="en-GB" altLang="en-US" sz="1400" b="1" u="sng" dirty="0">
                <a:solidFill>
                  <a:schemeClr val="accent1"/>
                </a:solidFill>
                <a:cs typeface="Calibri" panose="020F0502020204030204" pitchFamily="34" charset="0"/>
              </a:rPr>
              <a:t>NOTE</a:t>
            </a:r>
            <a:r>
              <a:rPr lang="en-GB" altLang="en-US" sz="1400" dirty="0">
                <a:solidFill>
                  <a:schemeClr val="accent1"/>
                </a:solidFill>
                <a:cs typeface="Calibri" panose="020F0502020204030204" pitchFamily="34" charset="0"/>
              </a:rPr>
              <a:t>:  If the PMC03 is completed outside the need for a PFR submission, the closed PMC02 is PDF-ed and uploaded to the Document Register in PROMS as the document type “inspection” and then “PMC02” as the “inspection type”.</a:t>
            </a:r>
          </a:p>
        </p:txBody>
      </p:sp>
    </p:spTree>
    <p:extLst>
      <p:ext uri="{BB962C8B-B14F-4D97-AF65-F5344CB8AC3E}">
        <p14:creationId xmlns:p14="http://schemas.microsoft.com/office/powerpoint/2010/main" val="959085336"/>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bwMode="gray">
          <a:xfrm>
            <a:off x="-114300" y="-97971"/>
            <a:ext cx="12306300" cy="6955971"/>
          </a:xfrm>
          <a:prstGeom prst="rect">
            <a:avLst/>
          </a:prstGeom>
          <a:solidFill>
            <a:srgbClr val="0072BC"/>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chemeClr val="tx1"/>
              </a:solidFill>
            </a:endParaRPr>
          </a:p>
        </p:txBody>
      </p:sp>
      <p:pic>
        <p:nvPicPr>
          <p:cNvPr id="9" name="Immagine 8"/>
          <p:cNvPicPr>
            <a:picLocks noChangeAspect="1"/>
          </p:cNvPicPr>
          <p:nvPr/>
        </p:nvPicPr>
        <p:blipFill>
          <a:blip r:embed="rId2"/>
          <a:stretch>
            <a:fillRect/>
          </a:stretch>
        </p:blipFill>
        <p:spPr>
          <a:xfrm>
            <a:off x="313425" y="421916"/>
            <a:ext cx="2463642" cy="593025"/>
          </a:xfrm>
          <a:prstGeom prst="rect">
            <a:avLst/>
          </a:prstGeom>
        </p:spPr>
      </p:pic>
      <p:sp>
        <p:nvSpPr>
          <p:cNvPr id="7" name="Rettangolo 6"/>
          <p:cNvSpPr/>
          <p:nvPr/>
        </p:nvSpPr>
        <p:spPr bwMode="gray">
          <a:xfrm>
            <a:off x="0" y="6597650"/>
            <a:ext cx="12192000" cy="26035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rgbClr val="0072BC"/>
              </a:solidFill>
            </a:endParaRPr>
          </a:p>
        </p:txBody>
      </p:sp>
      <p:sp>
        <p:nvSpPr>
          <p:cNvPr id="8" name="Title 1"/>
          <p:cNvSpPr txBox="1"/>
          <p:nvPr/>
        </p:nvSpPr>
        <p:spPr>
          <a:xfrm>
            <a:off x="242366" y="3559627"/>
            <a:ext cx="11592968" cy="1338941"/>
          </a:xfrm>
          <a:prstGeom prst="rect">
            <a:avLst/>
          </a:prstGeom>
          <a:ln>
            <a:noFill/>
          </a:ln>
        </p:spPr>
        <p:txBody>
          <a:bodyPr anchor="t">
            <a:normAutofit/>
          </a:bodyPr>
          <a:lstStyle>
            <a:lvl1pPr algn="l" defTabSz="711200" rtl="0" eaLnBrk="1" latinLnBrk="0" hangingPunct="1">
              <a:lnSpc>
                <a:spcPct val="100000"/>
              </a:lnSpc>
              <a:spcBef>
                <a:spcPct val="0"/>
              </a:spcBef>
              <a:buNone/>
              <a:defRPr sz="2400" kern="1200">
                <a:solidFill>
                  <a:schemeClr val="accent3"/>
                </a:solidFill>
                <a:latin typeface="+mj-lt"/>
                <a:ea typeface="+mj-ea"/>
                <a:cs typeface="+mj-cs"/>
              </a:defRPr>
            </a:lvl1pPr>
          </a:lstStyle>
          <a:p>
            <a:pPr marL="0" indent="0">
              <a:lnSpc>
                <a:spcPct val="120000"/>
              </a:lnSpc>
            </a:pPr>
            <a:endParaRPr lang="en-US" sz="3600" b="1" spc="300" dirty="0">
              <a:solidFill>
                <a:schemeClr val="bg2"/>
              </a:solidFill>
              <a:latin typeface="Proxima Nova Extrabold" panose="02000506030000020004" pitchFamily="50" charset="0"/>
            </a:endParaRPr>
          </a:p>
          <a:p>
            <a:pPr marL="0" indent="0">
              <a:lnSpc>
                <a:spcPct val="120000"/>
              </a:lnSpc>
            </a:pPr>
            <a:r>
              <a:rPr lang="en-GB" sz="3600" b="1" spc="300" dirty="0">
                <a:solidFill>
                  <a:schemeClr val="bg2"/>
                </a:solidFill>
                <a:latin typeface="Proxima Nova Extrabold" panose="02000506030000020004" pitchFamily="50" charset="0"/>
              </a:rPr>
              <a:t>Why Workarounds?</a:t>
            </a:r>
          </a:p>
        </p:txBody>
      </p:sp>
      <p:cxnSp>
        <p:nvCxnSpPr>
          <p:cNvPr id="10" name="Connettore 1 9"/>
          <p:cNvCxnSpPr/>
          <p:nvPr/>
        </p:nvCxnSpPr>
        <p:spPr bwMode="gray">
          <a:xfrm>
            <a:off x="345684" y="4972177"/>
            <a:ext cx="640397" cy="0"/>
          </a:xfrm>
          <a:prstGeom prst="line">
            <a:avLst/>
          </a:prstGeom>
          <a:ln w="38100" cap="flat">
            <a:solidFill>
              <a:schemeClr val="bg2"/>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11" name="Ovale 10"/>
          <p:cNvSpPr/>
          <p:nvPr/>
        </p:nvSpPr>
        <p:spPr bwMode="gray">
          <a:xfrm>
            <a:off x="11581373" y="705410"/>
            <a:ext cx="275665" cy="275665"/>
          </a:xfrm>
          <a:prstGeom prst="ellipse">
            <a:avLst/>
          </a:prstGeom>
          <a:solidFill>
            <a:schemeClr val="accent2"/>
          </a:solidFill>
          <a:ln w="9525">
            <a:noFill/>
          </a:ln>
          <a:effectLst>
            <a:outerShdw blurRad="271448" sx="103000" sy="103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64173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2147471842">
    <p:spTree>
      <p:nvGrpSpPr>
        <p:cNvPr id="1" name=""/>
        <p:cNvGrpSpPr/>
        <p:nvPr/>
      </p:nvGrpSpPr>
      <p:grpSpPr>
        <a:xfrm>
          <a:off x="0" y="0"/>
          <a:ext cx="0" cy="0"/>
          <a:chOff x="0" y="0"/>
          <a:chExt cx="0" cy="0"/>
        </a:xfrm>
      </p:grpSpPr>
      <p:sp>
        <p:nvSpPr>
          <p:cNvPr id="3075" name="TextBox 61">
            <a:extLst>
              <a:ext uri="{FF2B5EF4-FFF2-40B4-BE49-F238E27FC236}">
                <a16:creationId xmlns:a16="http://schemas.microsoft.com/office/drawing/2014/main" id="{C6DEE75B-9C8C-4B2B-C9DB-816FB3C7CCC4}"/>
              </a:ext>
            </a:extLst>
          </p:cNvPr>
          <p:cNvSpPr txBox="1">
            <a:spLocks noChangeArrowheads="1"/>
          </p:cNvSpPr>
          <p:nvPr/>
        </p:nvSpPr>
        <p:spPr bwMode="auto">
          <a:xfrm>
            <a:off x="3939906" y="1797278"/>
            <a:ext cx="7266358" cy="3919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999" tIns="35999" rIns="35999" bIns="35999">
            <a:spAutoFit/>
          </a:bodyPr>
          <a:lstStyle>
            <a:lvl1pPr defTabSz="7112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defRPr>
            </a:lvl1pPr>
            <a:lvl2pPr marL="742950" indent="-285750" defTabSz="71120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defRPr>
            </a:lvl2pPr>
            <a:lvl3pPr marL="1143000" indent="-228600" defTabSz="7112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defRPr>
            </a:lvl3pPr>
            <a:lvl4pPr marL="16002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4pPr>
            <a:lvl5pPr marL="20574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5pPr>
            <a:lvl6pPr marL="25146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6pPr>
            <a:lvl7pPr marL="29718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7pPr>
            <a:lvl8pPr marL="34290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8pPr>
            <a:lvl9pPr marL="38862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9pPr>
          </a:lstStyle>
          <a:p>
            <a:pPr marL="342900" indent="-342900" eaLnBrk="1" hangingPunct="1">
              <a:lnSpc>
                <a:spcPct val="100000"/>
              </a:lnSpc>
              <a:spcBef>
                <a:spcPts val="1200"/>
              </a:spcBef>
              <a:buSzTx/>
            </a:pPr>
            <a:r>
              <a:rPr lang="en-GB" altLang="en-US" sz="2000" dirty="0">
                <a:solidFill>
                  <a:srgbClr val="161513"/>
                </a:solidFill>
                <a:cs typeface="Calibri" panose="020F0502020204030204" pitchFamily="34" charset="0"/>
              </a:rPr>
              <a:t>PROMS digitalizes partnership management process where possible.</a:t>
            </a:r>
          </a:p>
          <a:p>
            <a:pPr marL="342900" indent="-342900" eaLnBrk="1" hangingPunct="1">
              <a:lnSpc>
                <a:spcPct val="100000"/>
              </a:lnSpc>
              <a:spcBef>
                <a:spcPts val="1200"/>
              </a:spcBef>
              <a:buSzTx/>
            </a:pPr>
            <a:r>
              <a:rPr lang="en-GB" altLang="en-US" sz="2000" dirty="0">
                <a:solidFill>
                  <a:srgbClr val="161513"/>
                </a:solidFill>
                <a:cs typeface="Calibri" panose="020F0502020204030204" pitchFamily="34" charset="0"/>
              </a:rPr>
              <a:t>PROMS provides a platform to store documents to reduce the need for duplication of documents in an additional archiving system. In addition, it improves collaboration with our partners.</a:t>
            </a:r>
          </a:p>
          <a:p>
            <a:pPr marL="342900" indent="-342900" eaLnBrk="1" hangingPunct="1">
              <a:lnSpc>
                <a:spcPct val="100000"/>
              </a:lnSpc>
              <a:spcBef>
                <a:spcPts val="1200"/>
              </a:spcBef>
              <a:buSzTx/>
            </a:pPr>
            <a:r>
              <a:rPr lang="en-GB" altLang="en-US" sz="2000" dirty="0">
                <a:solidFill>
                  <a:srgbClr val="161513"/>
                </a:solidFill>
                <a:cs typeface="Calibri" panose="020F0502020204030204" pitchFamily="34" charset="0"/>
              </a:rPr>
              <a:t>The objective is to onboard as many partners as possible to PROMS and the workarounds is a ‘last resort’ in cases where we cannot onboard a partner to PROMS.</a:t>
            </a:r>
          </a:p>
          <a:p>
            <a:pPr marL="342900" indent="-342900" eaLnBrk="1" hangingPunct="1">
              <a:lnSpc>
                <a:spcPct val="100000"/>
              </a:lnSpc>
              <a:spcBef>
                <a:spcPts val="1200"/>
              </a:spcBef>
              <a:buSzTx/>
            </a:pPr>
            <a:r>
              <a:rPr lang="en-GB" altLang="en-US" sz="2000" dirty="0">
                <a:solidFill>
                  <a:srgbClr val="161513"/>
                </a:solidFill>
                <a:cs typeface="Calibri" panose="020F0502020204030204" pitchFamily="34" charset="0"/>
              </a:rPr>
              <a:t>There are inevitably some partners who will never use PROMS – e.g., partners who operate in embargoed countries i.e., Yemen,  government entities, and non-funded partners.</a:t>
            </a:r>
          </a:p>
        </p:txBody>
      </p:sp>
      <p:sp>
        <p:nvSpPr>
          <p:cNvPr id="4" name="Title 1">
            <a:extLst>
              <a:ext uri="{FF2B5EF4-FFF2-40B4-BE49-F238E27FC236}">
                <a16:creationId xmlns:a16="http://schemas.microsoft.com/office/drawing/2014/main" id="{477430EB-92D6-C805-5C30-83E3E26E0174}"/>
              </a:ext>
            </a:extLst>
          </p:cNvPr>
          <p:cNvSpPr txBox="1"/>
          <p:nvPr/>
        </p:nvSpPr>
        <p:spPr>
          <a:xfrm>
            <a:off x="255589" y="492125"/>
            <a:ext cx="11398148" cy="552450"/>
          </a:xfrm>
          <a:prstGeom prst="rect">
            <a:avLst/>
          </a:prstGeom>
          <a:noFill/>
          <a:ln cap="flat">
            <a:noFill/>
          </a:ln>
        </p:spPr>
        <p:txBody>
          <a:bodyPr>
            <a:normAutofit fontScale="925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Why do we need workarounds?</a:t>
            </a:r>
          </a:p>
        </p:txBody>
      </p:sp>
      <p:grpSp>
        <p:nvGrpSpPr>
          <p:cNvPr id="10" name="Group 9">
            <a:extLst>
              <a:ext uri="{FF2B5EF4-FFF2-40B4-BE49-F238E27FC236}">
                <a16:creationId xmlns:a16="http://schemas.microsoft.com/office/drawing/2014/main" id="{49DF5860-570B-0BEF-4ADE-F6691368E5A2}"/>
              </a:ext>
            </a:extLst>
          </p:cNvPr>
          <p:cNvGrpSpPr/>
          <p:nvPr/>
        </p:nvGrpSpPr>
        <p:grpSpPr>
          <a:xfrm>
            <a:off x="1087120" y="3095080"/>
            <a:ext cx="1980000" cy="1656000"/>
            <a:chOff x="1483360" y="2424520"/>
            <a:chExt cx="1676400" cy="1440000"/>
          </a:xfrm>
        </p:grpSpPr>
        <p:sp>
          <p:nvSpPr>
            <p:cNvPr id="11" name="Ovale 20">
              <a:extLst>
                <a:ext uri="{FF2B5EF4-FFF2-40B4-BE49-F238E27FC236}">
                  <a16:creationId xmlns:a16="http://schemas.microsoft.com/office/drawing/2014/main" id="{2F6916FD-4803-036F-1F4D-B4341E024079}"/>
                </a:ext>
              </a:extLst>
            </p:cNvPr>
            <p:cNvSpPr/>
            <p:nvPr/>
          </p:nvSpPr>
          <p:spPr bwMode="gray">
            <a:xfrm>
              <a:off x="1607538" y="2424520"/>
              <a:ext cx="1552222" cy="1440000"/>
            </a:xfrm>
            <a:prstGeom prst="ellipse">
              <a:avLst/>
            </a:prstGeom>
            <a:solidFill>
              <a:srgbClr val="FFFFFF"/>
            </a:solidFill>
            <a:ln w="12700" cap="flat" cmpd="sng" algn="ctr">
              <a:solidFill>
                <a:srgbClr val="0072BC"/>
              </a:solidFill>
              <a:prstDash val="solid"/>
              <a:miter lim="800000"/>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eaLnBrk="1" fontAlgn="auto" latinLnBrk="0" hangingPunct="1">
                <a:lnSpc>
                  <a:spcPct val="100000"/>
                </a:lnSpc>
                <a:spcBef>
                  <a:spcPts val="1200"/>
                </a:spcBef>
                <a:spcAft>
                  <a:spcPts val="0"/>
                </a:spcAft>
                <a:buClrTx/>
                <a:buSzTx/>
                <a:buFontTx/>
                <a:buNone/>
                <a:tabLst/>
                <a:defRPr/>
              </a:pPr>
              <a:endParaRPr kumimoji="0" lang="en-GB" sz="1600" b="0" i="0" u="none" strike="noStrike" kern="0" cap="none" spc="0" normalizeH="0" baseline="0" noProof="0" dirty="0">
                <a:ln>
                  <a:noFill/>
                </a:ln>
                <a:solidFill>
                  <a:srgbClr val="FFFFFF"/>
                </a:solidFill>
                <a:effectLst/>
                <a:uLnTx/>
                <a:uFillTx/>
                <a:latin typeface="Arial"/>
                <a:ea typeface="+mn-ea"/>
                <a:cs typeface="+mn-cs"/>
              </a:endParaRPr>
            </a:p>
          </p:txBody>
        </p:sp>
        <p:sp>
          <p:nvSpPr>
            <p:cNvPr id="12" name="Ovale 43">
              <a:extLst>
                <a:ext uri="{FF2B5EF4-FFF2-40B4-BE49-F238E27FC236}">
                  <a16:creationId xmlns:a16="http://schemas.microsoft.com/office/drawing/2014/main" id="{3936DD74-71F0-EBB5-A132-FE63400EE6AC}"/>
                </a:ext>
              </a:extLst>
            </p:cNvPr>
            <p:cNvSpPr/>
            <p:nvPr/>
          </p:nvSpPr>
          <p:spPr bwMode="gray">
            <a:xfrm>
              <a:off x="1483360" y="3029320"/>
              <a:ext cx="248356" cy="230400"/>
            </a:xfrm>
            <a:prstGeom prst="ellipse">
              <a:avLst/>
            </a:prstGeom>
            <a:solidFill>
              <a:srgbClr val="FBF14C"/>
            </a:solidFill>
            <a:ln w="9525" cap="flat" cmpd="sng" algn="ctr">
              <a:noFill/>
              <a:prstDash val="solid"/>
              <a:miter lim="800000"/>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eaLnBrk="1" fontAlgn="auto" latinLnBrk="0" hangingPunct="1">
                <a:lnSpc>
                  <a:spcPct val="100000"/>
                </a:lnSpc>
                <a:spcBef>
                  <a:spcPts val="1200"/>
                </a:spcBef>
                <a:spcAft>
                  <a:spcPts val="0"/>
                </a:spcAft>
                <a:buClrTx/>
                <a:buSzTx/>
                <a:buFontTx/>
                <a:buNone/>
                <a:tabLst/>
                <a:defRPr/>
              </a:pPr>
              <a:endParaRPr kumimoji="0" lang="en-GB" sz="1600" b="0" i="0" u="none" strike="noStrike" kern="0" cap="none" spc="0" normalizeH="0" baseline="0" noProof="0" dirty="0">
                <a:ln>
                  <a:noFill/>
                </a:ln>
                <a:solidFill>
                  <a:prstClr val="black"/>
                </a:solidFill>
                <a:effectLst/>
                <a:uLnTx/>
                <a:uFillTx/>
                <a:latin typeface="Arial"/>
                <a:ea typeface="+mn-ea"/>
                <a:cs typeface="+mn-cs"/>
              </a:endParaRPr>
            </a:p>
          </p:txBody>
        </p:sp>
        <p:sp>
          <p:nvSpPr>
            <p:cNvPr id="13" name="Freeform 9">
              <a:extLst>
                <a:ext uri="{FF2B5EF4-FFF2-40B4-BE49-F238E27FC236}">
                  <a16:creationId xmlns:a16="http://schemas.microsoft.com/office/drawing/2014/main" id="{1CA51D37-18DC-B73E-D1C2-9EBF3DA68717}"/>
                </a:ext>
              </a:extLst>
            </p:cNvPr>
            <p:cNvSpPr>
              <a:spLocks noChangeArrowheads="1"/>
            </p:cNvSpPr>
            <p:nvPr/>
          </p:nvSpPr>
          <p:spPr bwMode="auto">
            <a:xfrm>
              <a:off x="2062378" y="2855593"/>
              <a:ext cx="684000" cy="540000"/>
            </a:xfrm>
            <a:custGeom>
              <a:avLst/>
              <a:gdLst>
                <a:gd name="connsiteX0" fmla="*/ 60389 w 555365"/>
                <a:gd name="connsiteY0" fmla="*/ 365552 h 394971"/>
                <a:gd name="connsiteX1" fmla="*/ 66692 w 555365"/>
                <a:gd name="connsiteY1" fmla="*/ 371855 h 394971"/>
                <a:gd name="connsiteX2" fmla="*/ 60389 w 555365"/>
                <a:gd name="connsiteY2" fmla="*/ 378157 h 394971"/>
                <a:gd name="connsiteX3" fmla="*/ 54086 w 555365"/>
                <a:gd name="connsiteY3" fmla="*/ 371855 h 394971"/>
                <a:gd name="connsiteX4" fmla="*/ 60389 w 555365"/>
                <a:gd name="connsiteY4" fmla="*/ 365552 h 394971"/>
                <a:gd name="connsiteX5" fmla="*/ 14370 w 555365"/>
                <a:gd name="connsiteY5" fmla="*/ 359947 h 394971"/>
                <a:gd name="connsiteX6" fmla="*/ 14370 w 555365"/>
                <a:gd name="connsiteY6" fmla="*/ 375982 h 394971"/>
                <a:gd name="connsiteX7" fmla="*/ 19019 w 555365"/>
                <a:gd name="connsiteY7" fmla="*/ 381046 h 394971"/>
                <a:gd name="connsiteX8" fmla="*/ 100591 w 555365"/>
                <a:gd name="connsiteY8" fmla="*/ 381046 h 394971"/>
                <a:gd name="connsiteX9" fmla="*/ 105663 w 555365"/>
                <a:gd name="connsiteY9" fmla="*/ 375982 h 394971"/>
                <a:gd name="connsiteX10" fmla="*/ 105663 w 555365"/>
                <a:gd name="connsiteY10" fmla="*/ 359947 h 394971"/>
                <a:gd name="connsiteX11" fmla="*/ 460670 w 555365"/>
                <a:gd name="connsiteY11" fmla="*/ 356226 h 394971"/>
                <a:gd name="connsiteX12" fmla="*/ 469590 w 555365"/>
                <a:gd name="connsiteY12" fmla="*/ 365551 h 394971"/>
                <a:gd name="connsiteX13" fmla="*/ 460670 w 555365"/>
                <a:gd name="connsiteY13" fmla="*/ 374472 h 394971"/>
                <a:gd name="connsiteX14" fmla="*/ 451344 w 555365"/>
                <a:gd name="connsiteY14" fmla="*/ 365551 h 394971"/>
                <a:gd name="connsiteX15" fmla="*/ 460670 w 555365"/>
                <a:gd name="connsiteY15" fmla="*/ 356226 h 394971"/>
                <a:gd name="connsiteX16" fmla="*/ 379119 w 555365"/>
                <a:gd name="connsiteY16" fmla="*/ 348131 h 394971"/>
                <a:gd name="connsiteX17" fmla="*/ 379119 w 555365"/>
                <a:gd name="connsiteY17" fmla="*/ 370075 h 394971"/>
                <a:gd name="connsiteX18" fmla="*/ 390108 w 555365"/>
                <a:gd name="connsiteY18" fmla="*/ 381046 h 394971"/>
                <a:gd name="connsiteX19" fmla="*/ 530006 w 555365"/>
                <a:gd name="connsiteY19" fmla="*/ 381046 h 394971"/>
                <a:gd name="connsiteX20" fmla="*/ 540995 w 555365"/>
                <a:gd name="connsiteY20" fmla="*/ 370075 h 394971"/>
                <a:gd name="connsiteX21" fmla="*/ 540995 w 555365"/>
                <a:gd name="connsiteY21" fmla="*/ 348131 h 394971"/>
                <a:gd name="connsiteX22" fmla="*/ 198224 w 555365"/>
                <a:gd name="connsiteY22" fmla="*/ 283991 h 394971"/>
                <a:gd name="connsiteX23" fmla="*/ 198224 w 555365"/>
                <a:gd name="connsiteY23" fmla="*/ 316061 h 394971"/>
                <a:gd name="connsiteX24" fmla="*/ 173710 w 555365"/>
                <a:gd name="connsiteY24" fmla="*/ 367121 h 394971"/>
                <a:gd name="connsiteX25" fmla="*/ 172442 w 555365"/>
                <a:gd name="connsiteY25" fmla="*/ 372184 h 394971"/>
                <a:gd name="connsiteX26" fmla="*/ 176669 w 555365"/>
                <a:gd name="connsiteY26" fmla="*/ 374716 h 394971"/>
                <a:gd name="connsiteX27" fmla="*/ 310650 w 555365"/>
                <a:gd name="connsiteY27" fmla="*/ 374716 h 394971"/>
                <a:gd name="connsiteX28" fmla="*/ 314876 w 555365"/>
                <a:gd name="connsiteY28" fmla="*/ 372184 h 394971"/>
                <a:gd name="connsiteX29" fmla="*/ 313608 w 555365"/>
                <a:gd name="connsiteY29" fmla="*/ 367121 h 394971"/>
                <a:gd name="connsiteX30" fmla="*/ 289517 w 555365"/>
                <a:gd name="connsiteY30" fmla="*/ 316061 h 394971"/>
                <a:gd name="connsiteX31" fmla="*/ 289517 w 555365"/>
                <a:gd name="connsiteY31" fmla="*/ 283991 h 394971"/>
                <a:gd name="connsiteX32" fmla="*/ 249511 w 555365"/>
                <a:gd name="connsiteY32" fmla="*/ 238729 h 394971"/>
                <a:gd name="connsiteX33" fmla="*/ 258837 w 555365"/>
                <a:gd name="connsiteY33" fmla="*/ 248768 h 394971"/>
                <a:gd name="connsiteX34" fmla="*/ 249511 w 555365"/>
                <a:gd name="connsiteY34" fmla="*/ 258807 h 394971"/>
                <a:gd name="connsiteX35" fmla="*/ 240591 w 555365"/>
                <a:gd name="connsiteY35" fmla="*/ 248768 h 394971"/>
                <a:gd name="connsiteX36" fmla="*/ 249511 w 555365"/>
                <a:gd name="connsiteY36" fmla="*/ 238729 h 394971"/>
                <a:gd name="connsiteX37" fmla="*/ 119611 w 555365"/>
                <a:gd name="connsiteY37" fmla="*/ 225336 h 394971"/>
                <a:gd name="connsiteX38" fmla="*/ 119611 w 555365"/>
                <a:gd name="connsiteY38" fmla="*/ 269643 h 394971"/>
                <a:gd name="connsiteX39" fmla="*/ 183854 w 555365"/>
                <a:gd name="connsiteY39" fmla="*/ 269643 h 394971"/>
                <a:gd name="connsiteX40" fmla="*/ 303465 w 555365"/>
                <a:gd name="connsiteY40" fmla="*/ 269643 h 394971"/>
                <a:gd name="connsiteX41" fmla="*/ 364749 w 555365"/>
                <a:gd name="connsiteY41" fmla="*/ 269643 h 394971"/>
                <a:gd name="connsiteX42" fmla="*/ 364749 w 555365"/>
                <a:gd name="connsiteY42" fmla="*/ 225336 h 394971"/>
                <a:gd name="connsiteX43" fmla="*/ 19019 w 555365"/>
                <a:gd name="connsiteY43" fmla="*/ 195797 h 394971"/>
                <a:gd name="connsiteX44" fmla="*/ 14370 w 555365"/>
                <a:gd name="connsiteY44" fmla="*/ 200861 h 394971"/>
                <a:gd name="connsiteX45" fmla="*/ 14370 w 555365"/>
                <a:gd name="connsiteY45" fmla="*/ 345599 h 394971"/>
                <a:gd name="connsiteX46" fmla="*/ 105663 w 555365"/>
                <a:gd name="connsiteY46" fmla="*/ 345599 h 394971"/>
                <a:gd name="connsiteX47" fmla="*/ 105663 w 555365"/>
                <a:gd name="connsiteY47" fmla="*/ 283991 h 394971"/>
                <a:gd name="connsiteX48" fmla="*/ 105663 w 555365"/>
                <a:gd name="connsiteY48" fmla="*/ 200861 h 394971"/>
                <a:gd name="connsiteX49" fmla="*/ 100591 w 555365"/>
                <a:gd name="connsiteY49" fmla="*/ 195797 h 394971"/>
                <a:gd name="connsiteX50" fmla="*/ 31276 w 555365"/>
                <a:gd name="connsiteY50" fmla="*/ 195797 h 394971"/>
                <a:gd name="connsiteX51" fmla="*/ 390108 w 555365"/>
                <a:gd name="connsiteY51" fmla="*/ 125749 h 394971"/>
                <a:gd name="connsiteX52" fmla="*/ 379119 w 555365"/>
                <a:gd name="connsiteY52" fmla="*/ 136299 h 394971"/>
                <a:gd name="connsiteX53" fmla="*/ 379119 w 555365"/>
                <a:gd name="connsiteY53" fmla="*/ 283991 h 394971"/>
                <a:gd name="connsiteX54" fmla="*/ 379119 w 555365"/>
                <a:gd name="connsiteY54" fmla="*/ 333784 h 394971"/>
                <a:gd name="connsiteX55" fmla="*/ 540995 w 555365"/>
                <a:gd name="connsiteY55" fmla="*/ 333784 h 394971"/>
                <a:gd name="connsiteX56" fmla="*/ 540995 w 555365"/>
                <a:gd name="connsiteY56" fmla="*/ 136299 h 394971"/>
                <a:gd name="connsiteX57" fmla="*/ 530006 w 555365"/>
                <a:gd name="connsiteY57" fmla="*/ 125749 h 394971"/>
                <a:gd name="connsiteX58" fmla="*/ 456465 w 555365"/>
                <a:gd name="connsiteY58" fmla="*/ 125749 h 394971"/>
                <a:gd name="connsiteX59" fmla="*/ 56635 w 555365"/>
                <a:gd name="connsiteY59" fmla="*/ 14347 h 394971"/>
                <a:gd name="connsiteX60" fmla="*/ 45646 w 555365"/>
                <a:gd name="connsiteY60" fmla="*/ 25318 h 394971"/>
                <a:gd name="connsiteX61" fmla="*/ 45646 w 555365"/>
                <a:gd name="connsiteY61" fmla="*/ 181450 h 394971"/>
                <a:gd name="connsiteX62" fmla="*/ 100591 w 555365"/>
                <a:gd name="connsiteY62" fmla="*/ 181450 h 394971"/>
                <a:gd name="connsiteX63" fmla="*/ 119611 w 555365"/>
                <a:gd name="connsiteY63" fmla="*/ 200861 h 394971"/>
                <a:gd name="connsiteX64" fmla="*/ 119611 w 555365"/>
                <a:gd name="connsiteY64" fmla="*/ 210567 h 394971"/>
                <a:gd name="connsiteX65" fmla="*/ 364749 w 555365"/>
                <a:gd name="connsiteY65" fmla="*/ 210567 h 394971"/>
                <a:gd name="connsiteX66" fmla="*/ 364749 w 555365"/>
                <a:gd name="connsiteY66" fmla="*/ 136299 h 394971"/>
                <a:gd name="connsiteX67" fmla="*/ 366862 w 555365"/>
                <a:gd name="connsiteY67" fmla="*/ 127015 h 394971"/>
                <a:gd name="connsiteX68" fmla="*/ 390108 w 555365"/>
                <a:gd name="connsiteY68" fmla="*/ 111402 h 394971"/>
                <a:gd name="connsiteX69" fmla="*/ 442095 w 555365"/>
                <a:gd name="connsiteY69" fmla="*/ 111402 h 394971"/>
                <a:gd name="connsiteX70" fmla="*/ 442095 w 555365"/>
                <a:gd name="connsiteY70" fmla="*/ 25318 h 394971"/>
                <a:gd name="connsiteX71" fmla="*/ 430683 w 555365"/>
                <a:gd name="connsiteY71" fmla="*/ 14347 h 394971"/>
                <a:gd name="connsiteX72" fmla="*/ 56635 w 555365"/>
                <a:gd name="connsiteY72" fmla="*/ 0 h 394971"/>
                <a:gd name="connsiteX73" fmla="*/ 430683 w 555365"/>
                <a:gd name="connsiteY73" fmla="*/ 0 h 394971"/>
                <a:gd name="connsiteX74" fmla="*/ 456465 w 555365"/>
                <a:gd name="connsiteY74" fmla="*/ 25318 h 394971"/>
                <a:gd name="connsiteX75" fmla="*/ 456465 w 555365"/>
                <a:gd name="connsiteY75" fmla="*/ 111402 h 394971"/>
                <a:gd name="connsiteX76" fmla="*/ 530006 w 555365"/>
                <a:gd name="connsiteY76" fmla="*/ 111402 h 394971"/>
                <a:gd name="connsiteX77" fmla="*/ 555365 w 555365"/>
                <a:gd name="connsiteY77" fmla="*/ 136299 h 394971"/>
                <a:gd name="connsiteX78" fmla="*/ 555365 w 555365"/>
                <a:gd name="connsiteY78" fmla="*/ 370075 h 394971"/>
                <a:gd name="connsiteX79" fmla="*/ 530006 w 555365"/>
                <a:gd name="connsiteY79" fmla="*/ 394971 h 394971"/>
                <a:gd name="connsiteX80" fmla="*/ 390108 w 555365"/>
                <a:gd name="connsiteY80" fmla="*/ 394971 h 394971"/>
                <a:gd name="connsiteX81" fmla="*/ 364749 w 555365"/>
                <a:gd name="connsiteY81" fmla="*/ 370075 h 394971"/>
                <a:gd name="connsiteX82" fmla="*/ 364749 w 555365"/>
                <a:gd name="connsiteY82" fmla="*/ 283991 h 394971"/>
                <a:gd name="connsiteX83" fmla="*/ 303465 w 555365"/>
                <a:gd name="connsiteY83" fmla="*/ 283991 h 394971"/>
                <a:gd name="connsiteX84" fmla="*/ 303465 w 555365"/>
                <a:gd name="connsiteY84" fmla="*/ 316061 h 394971"/>
                <a:gd name="connsiteX85" fmla="*/ 322484 w 555365"/>
                <a:gd name="connsiteY85" fmla="*/ 355727 h 394971"/>
                <a:gd name="connsiteX86" fmla="*/ 328401 w 555365"/>
                <a:gd name="connsiteY86" fmla="*/ 376826 h 394971"/>
                <a:gd name="connsiteX87" fmla="*/ 310650 w 555365"/>
                <a:gd name="connsiteY87" fmla="*/ 389064 h 394971"/>
                <a:gd name="connsiteX88" fmla="*/ 176669 w 555365"/>
                <a:gd name="connsiteY88" fmla="*/ 389064 h 394971"/>
                <a:gd name="connsiteX89" fmla="*/ 158917 w 555365"/>
                <a:gd name="connsiteY89" fmla="*/ 376826 h 394971"/>
                <a:gd name="connsiteX90" fmla="*/ 164835 w 555365"/>
                <a:gd name="connsiteY90" fmla="*/ 355727 h 394971"/>
                <a:gd name="connsiteX91" fmla="*/ 183854 w 555365"/>
                <a:gd name="connsiteY91" fmla="*/ 316061 h 394971"/>
                <a:gd name="connsiteX92" fmla="*/ 183854 w 555365"/>
                <a:gd name="connsiteY92" fmla="*/ 283991 h 394971"/>
                <a:gd name="connsiteX93" fmla="*/ 119611 w 555365"/>
                <a:gd name="connsiteY93" fmla="*/ 283991 h 394971"/>
                <a:gd name="connsiteX94" fmla="*/ 119611 w 555365"/>
                <a:gd name="connsiteY94" fmla="*/ 375982 h 394971"/>
                <a:gd name="connsiteX95" fmla="*/ 100591 w 555365"/>
                <a:gd name="connsiteY95" fmla="*/ 394971 h 394971"/>
                <a:gd name="connsiteX96" fmla="*/ 19019 w 555365"/>
                <a:gd name="connsiteY96" fmla="*/ 394971 h 394971"/>
                <a:gd name="connsiteX97" fmla="*/ 0 w 555365"/>
                <a:gd name="connsiteY97" fmla="*/ 375982 h 394971"/>
                <a:gd name="connsiteX98" fmla="*/ 0 w 555365"/>
                <a:gd name="connsiteY98" fmla="*/ 200861 h 394971"/>
                <a:gd name="connsiteX99" fmla="*/ 19019 w 555365"/>
                <a:gd name="connsiteY99" fmla="*/ 181450 h 394971"/>
                <a:gd name="connsiteX100" fmla="*/ 31276 w 555365"/>
                <a:gd name="connsiteY100" fmla="*/ 181450 h 394971"/>
                <a:gd name="connsiteX101" fmla="*/ 31276 w 555365"/>
                <a:gd name="connsiteY101" fmla="*/ 25318 h 394971"/>
                <a:gd name="connsiteX102" fmla="*/ 56635 w 555365"/>
                <a:gd name="connsiteY102" fmla="*/ 0 h 394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55365" h="394971">
                  <a:moveTo>
                    <a:pt x="60389" y="365552"/>
                  </a:moveTo>
                  <a:cubicBezTo>
                    <a:pt x="63540" y="365552"/>
                    <a:pt x="66692" y="368253"/>
                    <a:pt x="66692" y="371855"/>
                  </a:cubicBezTo>
                  <a:cubicBezTo>
                    <a:pt x="66692" y="375456"/>
                    <a:pt x="63540" y="378157"/>
                    <a:pt x="60389" y="378157"/>
                  </a:cubicBezTo>
                  <a:cubicBezTo>
                    <a:pt x="56787" y="378157"/>
                    <a:pt x="54086" y="375456"/>
                    <a:pt x="54086" y="371855"/>
                  </a:cubicBezTo>
                  <a:cubicBezTo>
                    <a:pt x="54086" y="368253"/>
                    <a:pt x="56787" y="365552"/>
                    <a:pt x="60389" y="365552"/>
                  </a:cubicBezTo>
                  <a:close/>
                  <a:moveTo>
                    <a:pt x="14370" y="359947"/>
                  </a:moveTo>
                  <a:lnTo>
                    <a:pt x="14370" y="375982"/>
                  </a:lnTo>
                  <a:cubicBezTo>
                    <a:pt x="14370" y="378936"/>
                    <a:pt x="16483" y="381046"/>
                    <a:pt x="19019" y="381046"/>
                  </a:cubicBezTo>
                  <a:lnTo>
                    <a:pt x="100591" y="381046"/>
                  </a:lnTo>
                  <a:cubicBezTo>
                    <a:pt x="103550" y="381046"/>
                    <a:pt x="105663" y="378936"/>
                    <a:pt x="105663" y="375982"/>
                  </a:cubicBezTo>
                  <a:lnTo>
                    <a:pt x="105663" y="359947"/>
                  </a:lnTo>
                  <a:close/>
                  <a:moveTo>
                    <a:pt x="460670" y="356226"/>
                  </a:moveTo>
                  <a:cubicBezTo>
                    <a:pt x="465535" y="356226"/>
                    <a:pt x="469590" y="360280"/>
                    <a:pt x="469590" y="365551"/>
                  </a:cubicBezTo>
                  <a:cubicBezTo>
                    <a:pt x="469590" y="370417"/>
                    <a:pt x="465535" y="374472"/>
                    <a:pt x="460670" y="374472"/>
                  </a:cubicBezTo>
                  <a:cubicBezTo>
                    <a:pt x="455399" y="374472"/>
                    <a:pt x="451344" y="370417"/>
                    <a:pt x="451344" y="365551"/>
                  </a:cubicBezTo>
                  <a:cubicBezTo>
                    <a:pt x="451344" y="360280"/>
                    <a:pt x="455399" y="356226"/>
                    <a:pt x="460670" y="356226"/>
                  </a:cubicBezTo>
                  <a:close/>
                  <a:moveTo>
                    <a:pt x="379119" y="348131"/>
                  </a:moveTo>
                  <a:lnTo>
                    <a:pt x="379119" y="370075"/>
                  </a:lnTo>
                  <a:cubicBezTo>
                    <a:pt x="379119" y="375982"/>
                    <a:pt x="384191" y="381046"/>
                    <a:pt x="390108" y="381046"/>
                  </a:cubicBezTo>
                  <a:lnTo>
                    <a:pt x="530006" y="381046"/>
                  </a:lnTo>
                  <a:cubicBezTo>
                    <a:pt x="535923" y="381046"/>
                    <a:pt x="540995" y="375982"/>
                    <a:pt x="540995" y="370075"/>
                  </a:cubicBezTo>
                  <a:lnTo>
                    <a:pt x="540995" y="348131"/>
                  </a:lnTo>
                  <a:close/>
                  <a:moveTo>
                    <a:pt x="198224" y="283991"/>
                  </a:moveTo>
                  <a:lnTo>
                    <a:pt x="198224" y="316061"/>
                  </a:lnTo>
                  <a:cubicBezTo>
                    <a:pt x="198224" y="335894"/>
                    <a:pt x="189348" y="354461"/>
                    <a:pt x="173710" y="367121"/>
                  </a:cubicBezTo>
                  <a:cubicBezTo>
                    <a:pt x="171597" y="368809"/>
                    <a:pt x="172442" y="370919"/>
                    <a:pt x="172442" y="372184"/>
                  </a:cubicBezTo>
                  <a:cubicBezTo>
                    <a:pt x="172442" y="373028"/>
                    <a:pt x="173710" y="374716"/>
                    <a:pt x="176669" y="374716"/>
                  </a:cubicBezTo>
                  <a:lnTo>
                    <a:pt x="310650" y="374716"/>
                  </a:lnTo>
                  <a:cubicBezTo>
                    <a:pt x="313608" y="374716"/>
                    <a:pt x="314454" y="373028"/>
                    <a:pt x="314876" y="372184"/>
                  </a:cubicBezTo>
                  <a:cubicBezTo>
                    <a:pt x="315299" y="370919"/>
                    <a:pt x="315721" y="368809"/>
                    <a:pt x="313608" y="367121"/>
                  </a:cubicBezTo>
                  <a:cubicBezTo>
                    <a:pt x="298393" y="354461"/>
                    <a:pt x="289517" y="335894"/>
                    <a:pt x="289517" y="316061"/>
                  </a:cubicBezTo>
                  <a:lnTo>
                    <a:pt x="289517" y="283991"/>
                  </a:lnTo>
                  <a:close/>
                  <a:moveTo>
                    <a:pt x="249511" y="238729"/>
                  </a:moveTo>
                  <a:cubicBezTo>
                    <a:pt x="254782" y="238729"/>
                    <a:pt x="258837" y="243094"/>
                    <a:pt x="258837" y="248768"/>
                  </a:cubicBezTo>
                  <a:cubicBezTo>
                    <a:pt x="258837" y="254442"/>
                    <a:pt x="254782" y="258807"/>
                    <a:pt x="249511" y="258807"/>
                  </a:cubicBezTo>
                  <a:cubicBezTo>
                    <a:pt x="244646" y="258807"/>
                    <a:pt x="240591" y="254442"/>
                    <a:pt x="240591" y="248768"/>
                  </a:cubicBezTo>
                  <a:cubicBezTo>
                    <a:pt x="240591" y="243094"/>
                    <a:pt x="244646" y="238729"/>
                    <a:pt x="249511" y="238729"/>
                  </a:cubicBezTo>
                  <a:close/>
                  <a:moveTo>
                    <a:pt x="119611" y="225336"/>
                  </a:moveTo>
                  <a:lnTo>
                    <a:pt x="119611" y="269643"/>
                  </a:lnTo>
                  <a:lnTo>
                    <a:pt x="183854" y="269643"/>
                  </a:lnTo>
                  <a:lnTo>
                    <a:pt x="303465" y="269643"/>
                  </a:lnTo>
                  <a:lnTo>
                    <a:pt x="364749" y="269643"/>
                  </a:lnTo>
                  <a:lnTo>
                    <a:pt x="364749" y="225336"/>
                  </a:lnTo>
                  <a:close/>
                  <a:moveTo>
                    <a:pt x="19019" y="195797"/>
                  </a:moveTo>
                  <a:cubicBezTo>
                    <a:pt x="16483" y="195797"/>
                    <a:pt x="14370" y="197907"/>
                    <a:pt x="14370" y="200861"/>
                  </a:cubicBezTo>
                  <a:lnTo>
                    <a:pt x="14370" y="345599"/>
                  </a:lnTo>
                  <a:lnTo>
                    <a:pt x="105663" y="345599"/>
                  </a:lnTo>
                  <a:lnTo>
                    <a:pt x="105663" y="283991"/>
                  </a:lnTo>
                  <a:lnTo>
                    <a:pt x="105663" y="200861"/>
                  </a:lnTo>
                  <a:cubicBezTo>
                    <a:pt x="105663" y="197907"/>
                    <a:pt x="103550" y="195797"/>
                    <a:pt x="100591" y="195797"/>
                  </a:cubicBezTo>
                  <a:lnTo>
                    <a:pt x="31276" y="195797"/>
                  </a:lnTo>
                  <a:close/>
                  <a:moveTo>
                    <a:pt x="390108" y="125749"/>
                  </a:moveTo>
                  <a:cubicBezTo>
                    <a:pt x="384191" y="125749"/>
                    <a:pt x="379119" y="130391"/>
                    <a:pt x="379119" y="136299"/>
                  </a:cubicBezTo>
                  <a:lnTo>
                    <a:pt x="379119" y="283991"/>
                  </a:lnTo>
                  <a:lnTo>
                    <a:pt x="379119" y="333784"/>
                  </a:lnTo>
                  <a:lnTo>
                    <a:pt x="540995" y="333784"/>
                  </a:lnTo>
                  <a:lnTo>
                    <a:pt x="540995" y="136299"/>
                  </a:lnTo>
                  <a:cubicBezTo>
                    <a:pt x="540995" y="130391"/>
                    <a:pt x="535923" y="125749"/>
                    <a:pt x="530006" y="125749"/>
                  </a:cubicBezTo>
                  <a:lnTo>
                    <a:pt x="456465" y="125749"/>
                  </a:lnTo>
                  <a:close/>
                  <a:moveTo>
                    <a:pt x="56635" y="14347"/>
                  </a:moveTo>
                  <a:cubicBezTo>
                    <a:pt x="50296" y="14347"/>
                    <a:pt x="45646" y="19411"/>
                    <a:pt x="45646" y="25318"/>
                  </a:cubicBezTo>
                  <a:lnTo>
                    <a:pt x="45646" y="181450"/>
                  </a:lnTo>
                  <a:lnTo>
                    <a:pt x="100591" y="181450"/>
                  </a:lnTo>
                  <a:cubicBezTo>
                    <a:pt x="111158" y="181450"/>
                    <a:pt x="119611" y="190312"/>
                    <a:pt x="119611" y="200861"/>
                  </a:cubicBezTo>
                  <a:lnTo>
                    <a:pt x="119611" y="210567"/>
                  </a:lnTo>
                  <a:lnTo>
                    <a:pt x="364749" y="210567"/>
                  </a:lnTo>
                  <a:lnTo>
                    <a:pt x="364749" y="136299"/>
                  </a:lnTo>
                  <a:cubicBezTo>
                    <a:pt x="364749" y="133345"/>
                    <a:pt x="365594" y="129969"/>
                    <a:pt x="366862" y="127015"/>
                  </a:cubicBezTo>
                  <a:cubicBezTo>
                    <a:pt x="370666" y="117732"/>
                    <a:pt x="379965" y="111402"/>
                    <a:pt x="390108" y="111402"/>
                  </a:cubicBezTo>
                  <a:lnTo>
                    <a:pt x="442095" y="111402"/>
                  </a:lnTo>
                  <a:lnTo>
                    <a:pt x="442095" y="25318"/>
                  </a:lnTo>
                  <a:cubicBezTo>
                    <a:pt x="442095" y="19411"/>
                    <a:pt x="437023" y="14347"/>
                    <a:pt x="430683" y="14347"/>
                  </a:cubicBezTo>
                  <a:close/>
                  <a:moveTo>
                    <a:pt x="56635" y="0"/>
                  </a:moveTo>
                  <a:lnTo>
                    <a:pt x="430683" y="0"/>
                  </a:lnTo>
                  <a:cubicBezTo>
                    <a:pt x="444630" y="0"/>
                    <a:pt x="456465" y="11393"/>
                    <a:pt x="456465" y="25318"/>
                  </a:cubicBezTo>
                  <a:lnTo>
                    <a:pt x="456465" y="111402"/>
                  </a:lnTo>
                  <a:lnTo>
                    <a:pt x="530006" y="111402"/>
                  </a:lnTo>
                  <a:cubicBezTo>
                    <a:pt x="543954" y="111402"/>
                    <a:pt x="555365" y="122795"/>
                    <a:pt x="555365" y="136299"/>
                  </a:cubicBezTo>
                  <a:lnTo>
                    <a:pt x="555365" y="370075"/>
                  </a:lnTo>
                  <a:cubicBezTo>
                    <a:pt x="555365" y="383578"/>
                    <a:pt x="543954" y="394971"/>
                    <a:pt x="530006" y="394971"/>
                  </a:cubicBezTo>
                  <a:lnTo>
                    <a:pt x="390108" y="394971"/>
                  </a:lnTo>
                  <a:cubicBezTo>
                    <a:pt x="376161" y="394971"/>
                    <a:pt x="364749" y="383578"/>
                    <a:pt x="364749" y="370075"/>
                  </a:cubicBezTo>
                  <a:lnTo>
                    <a:pt x="364749" y="283991"/>
                  </a:lnTo>
                  <a:lnTo>
                    <a:pt x="303465" y="283991"/>
                  </a:lnTo>
                  <a:lnTo>
                    <a:pt x="303465" y="316061"/>
                  </a:lnTo>
                  <a:cubicBezTo>
                    <a:pt x="303465" y="331674"/>
                    <a:pt x="310650" y="346021"/>
                    <a:pt x="322484" y="355727"/>
                  </a:cubicBezTo>
                  <a:cubicBezTo>
                    <a:pt x="328824" y="360791"/>
                    <a:pt x="331360" y="369231"/>
                    <a:pt x="328401" y="376826"/>
                  </a:cubicBezTo>
                  <a:cubicBezTo>
                    <a:pt x="325865" y="384422"/>
                    <a:pt x="318680" y="389064"/>
                    <a:pt x="310650" y="389064"/>
                  </a:cubicBezTo>
                  <a:lnTo>
                    <a:pt x="176669" y="389064"/>
                  </a:lnTo>
                  <a:cubicBezTo>
                    <a:pt x="168638" y="389064"/>
                    <a:pt x="161876" y="384422"/>
                    <a:pt x="158917" y="376826"/>
                  </a:cubicBezTo>
                  <a:cubicBezTo>
                    <a:pt x="156381" y="369231"/>
                    <a:pt x="158495" y="360791"/>
                    <a:pt x="164835" y="355727"/>
                  </a:cubicBezTo>
                  <a:cubicBezTo>
                    <a:pt x="176669" y="346021"/>
                    <a:pt x="183854" y="331674"/>
                    <a:pt x="183854" y="316061"/>
                  </a:cubicBezTo>
                  <a:lnTo>
                    <a:pt x="183854" y="283991"/>
                  </a:lnTo>
                  <a:lnTo>
                    <a:pt x="119611" y="283991"/>
                  </a:lnTo>
                  <a:lnTo>
                    <a:pt x="119611" y="375982"/>
                  </a:lnTo>
                  <a:cubicBezTo>
                    <a:pt x="119611" y="386532"/>
                    <a:pt x="111158" y="394971"/>
                    <a:pt x="100591" y="394971"/>
                  </a:cubicBezTo>
                  <a:lnTo>
                    <a:pt x="19019" y="394971"/>
                  </a:lnTo>
                  <a:cubicBezTo>
                    <a:pt x="8453" y="394971"/>
                    <a:pt x="0" y="386532"/>
                    <a:pt x="0" y="375982"/>
                  </a:cubicBezTo>
                  <a:lnTo>
                    <a:pt x="0" y="200861"/>
                  </a:lnTo>
                  <a:cubicBezTo>
                    <a:pt x="0" y="190312"/>
                    <a:pt x="8453" y="181450"/>
                    <a:pt x="19019" y="181450"/>
                  </a:cubicBezTo>
                  <a:lnTo>
                    <a:pt x="31276" y="181450"/>
                  </a:lnTo>
                  <a:lnTo>
                    <a:pt x="31276" y="25318"/>
                  </a:lnTo>
                  <a:cubicBezTo>
                    <a:pt x="31276" y="11393"/>
                    <a:pt x="42688" y="0"/>
                    <a:pt x="56635" y="0"/>
                  </a:cubicBezTo>
                  <a:close/>
                </a:path>
              </a:pathLst>
            </a:custGeom>
            <a:solidFill>
              <a:srgbClr val="0072BC"/>
            </a:solidFill>
            <a:ln>
              <a:noFill/>
            </a:ln>
            <a:effectLst/>
          </p:spPr>
          <p:txBody>
            <a:bodyPr wrap="square" anchor="ctr">
              <a:noAutofit/>
            </a:bodyPr>
            <a:lstStyle/>
            <a:p>
              <a:pPr marL="177800" marR="0" lvl="0" indent="-177800" defTabSz="711200" eaLnBrk="1" fontAlgn="auto" latinLnBrk="0" hangingPunct="1">
                <a:lnSpc>
                  <a:spcPct val="100000"/>
                </a:lnSpc>
                <a:spcBef>
                  <a:spcPts val="1200"/>
                </a:spcBef>
                <a:spcAft>
                  <a:spcPts val="0"/>
                </a:spcAft>
                <a:buClrTx/>
                <a:buSzTx/>
                <a:buFontTx/>
                <a:buChar char="•"/>
                <a:tabLst/>
                <a:defRPr/>
              </a:pPr>
              <a:endParaRPr kumimoji="0" lang="en-US" sz="1600" b="0" i="0" u="none" strike="noStrike" kern="0" cap="none" spc="0" normalizeH="0" baseline="0" noProof="0" dirty="0">
                <a:ln>
                  <a:noFill/>
                </a:ln>
                <a:solidFill>
                  <a:prstClr val="black"/>
                </a:solidFill>
                <a:effectLst/>
                <a:uLnTx/>
                <a:uFillTx/>
                <a:latin typeface="Arial"/>
              </a:endParaRPr>
            </a:p>
          </p:txBody>
        </p:sp>
      </p:gr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Box 61">
            <a:extLst>
              <a:ext uri="{FF2B5EF4-FFF2-40B4-BE49-F238E27FC236}">
                <a16:creationId xmlns:a16="http://schemas.microsoft.com/office/drawing/2014/main" id="{C6DEE75B-9C8C-4B2B-C9DB-816FB3C7CCC4}"/>
              </a:ext>
            </a:extLst>
          </p:cNvPr>
          <p:cNvSpPr txBox="1">
            <a:spLocks noChangeArrowheads="1"/>
          </p:cNvSpPr>
          <p:nvPr/>
        </p:nvSpPr>
        <p:spPr bwMode="auto">
          <a:xfrm>
            <a:off x="3939906" y="2614405"/>
            <a:ext cx="7018307" cy="2534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999" tIns="35999" rIns="35999" bIns="35999">
            <a:spAutoFit/>
          </a:bodyPr>
          <a:lstStyle>
            <a:lvl1pPr defTabSz="7112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defRPr>
            </a:lvl1pPr>
            <a:lvl2pPr marL="742950" indent="-285750" defTabSz="71120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defRPr>
            </a:lvl2pPr>
            <a:lvl3pPr marL="1143000" indent="-228600" defTabSz="7112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defRPr>
            </a:lvl3pPr>
            <a:lvl4pPr marL="16002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4pPr>
            <a:lvl5pPr marL="20574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5pPr>
            <a:lvl6pPr marL="25146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6pPr>
            <a:lvl7pPr marL="29718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7pPr>
            <a:lvl8pPr marL="34290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8pPr>
            <a:lvl9pPr marL="38862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9pPr>
          </a:lstStyle>
          <a:p>
            <a:pPr marL="285750" indent="-285750" eaLnBrk="1" hangingPunct="1">
              <a:lnSpc>
                <a:spcPct val="100000"/>
              </a:lnSpc>
              <a:spcBef>
                <a:spcPts val="1200"/>
              </a:spcBef>
              <a:buSzTx/>
            </a:pPr>
            <a:r>
              <a:rPr lang="en-GB" altLang="en-US" sz="2000" dirty="0">
                <a:solidFill>
                  <a:srgbClr val="161513"/>
                </a:solidFill>
                <a:cs typeface="Calibri" panose="020F0502020204030204" pitchFamily="34" charset="0"/>
              </a:rPr>
              <a:t>Step-by-step guides to outline how to undertake key partnership management processes where the partner does not have any access to Aconex. </a:t>
            </a:r>
          </a:p>
          <a:p>
            <a:pPr marL="285750" indent="-285750" eaLnBrk="1" hangingPunct="1">
              <a:lnSpc>
                <a:spcPct val="100000"/>
              </a:lnSpc>
              <a:spcBef>
                <a:spcPts val="1200"/>
              </a:spcBef>
              <a:buSzTx/>
            </a:pPr>
            <a:r>
              <a:rPr lang="en-GB" altLang="en-US" sz="2000" dirty="0">
                <a:solidFill>
                  <a:srgbClr val="161513"/>
                </a:solidFill>
                <a:cs typeface="Calibri" panose="020F0502020204030204" pitchFamily="34" charset="0"/>
              </a:rPr>
              <a:t>All communications with the partner will be facilitated through Outlook email. </a:t>
            </a:r>
          </a:p>
          <a:p>
            <a:pPr marL="285750" indent="-285750" eaLnBrk="1" hangingPunct="1">
              <a:lnSpc>
                <a:spcPct val="100000"/>
              </a:lnSpc>
              <a:spcBef>
                <a:spcPts val="1200"/>
              </a:spcBef>
              <a:buSzTx/>
            </a:pPr>
            <a:r>
              <a:rPr lang="en-GB" altLang="en-US" sz="2000" dirty="0">
                <a:solidFill>
                  <a:srgbClr val="161513"/>
                </a:solidFill>
                <a:cs typeface="Calibri" panose="020F0502020204030204" pitchFamily="34" charset="0"/>
              </a:rPr>
              <a:t>These workarounds are applicable for partnership agreements in 2024 and beyond. </a:t>
            </a:r>
          </a:p>
        </p:txBody>
      </p:sp>
      <p:sp>
        <p:nvSpPr>
          <p:cNvPr id="4" name="Title 1">
            <a:extLst>
              <a:ext uri="{FF2B5EF4-FFF2-40B4-BE49-F238E27FC236}">
                <a16:creationId xmlns:a16="http://schemas.microsoft.com/office/drawing/2014/main" id="{477430EB-92D6-C805-5C30-83E3E26E0174}"/>
              </a:ext>
            </a:extLst>
          </p:cNvPr>
          <p:cNvSpPr txBox="1"/>
          <p:nvPr/>
        </p:nvSpPr>
        <p:spPr>
          <a:xfrm>
            <a:off x="255589" y="492125"/>
            <a:ext cx="11398148" cy="552450"/>
          </a:xfrm>
          <a:prstGeom prst="rect">
            <a:avLst/>
          </a:prstGeom>
          <a:noFill/>
          <a:ln cap="flat">
            <a:noFill/>
          </a:ln>
        </p:spPr>
        <p:txBody>
          <a:bodyPr>
            <a:normAutofit fontScale="925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What is a Workaround?</a:t>
            </a:r>
          </a:p>
        </p:txBody>
      </p:sp>
      <p:grpSp>
        <p:nvGrpSpPr>
          <p:cNvPr id="10" name="Group 9">
            <a:extLst>
              <a:ext uri="{FF2B5EF4-FFF2-40B4-BE49-F238E27FC236}">
                <a16:creationId xmlns:a16="http://schemas.microsoft.com/office/drawing/2014/main" id="{49DF5860-570B-0BEF-4ADE-F6691368E5A2}"/>
              </a:ext>
            </a:extLst>
          </p:cNvPr>
          <p:cNvGrpSpPr/>
          <p:nvPr/>
        </p:nvGrpSpPr>
        <p:grpSpPr>
          <a:xfrm>
            <a:off x="1087120" y="3095080"/>
            <a:ext cx="1980000" cy="1656000"/>
            <a:chOff x="1483360" y="2424520"/>
            <a:chExt cx="1676400" cy="1440000"/>
          </a:xfrm>
        </p:grpSpPr>
        <p:sp>
          <p:nvSpPr>
            <p:cNvPr id="11" name="Ovale 20">
              <a:extLst>
                <a:ext uri="{FF2B5EF4-FFF2-40B4-BE49-F238E27FC236}">
                  <a16:creationId xmlns:a16="http://schemas.microsoft.com/office/drawing/2014/main" id="{2F6916FD-4803-036F-1F4D-B4341E024079}"/>
                </a:ext>
              </a:extLst>
            </p:cNvPr>
            <p:cNvSpPr/>
            <p:nvPr/>
          </p:nvSpPr>
          <p:spPr bwMode="gray">
            <a:xfrm>
              <a:off x="1607538" y="2424520"/>
              <a:ext cx="1552222" cy="1440000"/>
            </a:xfrm>
            <a:prstGeom prst="ellipse">
              <a:avLst/>
            </a:prstGeom>
            <a:solidFill>
              <a:srgbClr val="FFFFFF"/>
            </a:solidFill>
            <a:ln w="12700" cap="flat" cmpd="sng" algn="ctr">
              <a:solidFill>
                <a:srgbClr val="0072BC"/>
              </a:solidFill>
              <a:prstDash val="solid"/>
              <a:miter lim="800000"/>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eaLnBrk="1" fontAlgn="auto" latinLnBrk="0" hangingPunct="1">
                <a:lnSpc>
                  <a:spcPct val="100000"/>
                </a:lnSpc>
                <a:spcBef>
                  <a:spcPts val="1200"/>
                </a:spcBef>
                <a:spcAft>
                  <a:spcPts val="0"/>
                </a:spcAft>
                <a:buClrTx/>
                <a:buSzTx/>
                <a:buFontTx/>
                <a:buNone/>
                <a:tabLst/>
                <a:defRPr/>
              </a:pPr>
              <a:endParaRPr kumimoji="0" lang="en-GB" sz="1600" b="0" i="0" u="none" strike="noStrike" kern="0" cap="none" spc="0" normalizeH="0" baseline="0" noProof="0" dirty="0">
                <a:ln>
                  <a:noFill/>
                </a:ln>
                <a:solidFill>
                  <a:srgbClr val="FFFFFF"/>
                </a:solidFill>
                <a:effectLst/>
                <a:uLnTx/>
                <a:uFillTx/>
                <a:latin typeface="Arial"/>
                <a:ea typeface="+mn-ea"/>
                <a:cs typeface="+mn-cs"/>
              </a:endParaRPr>
            </a:p>
          </p:txBody>
        </p:sp>
        <p:sp>
          <p:nvSpPr>
            <p:cNvPr id="12" name="Ovale 43">
              <a:extLst>
                <a:ext uri="{FF2B5EF4-FFF2-40B4-BE49-F238E27FC236}">
                  <a16:creationId xmlns:a16="http://schemas.microsoft.com/office/drawing/2014/main" id="{3936DD74-71F0-EBB5-A132-FE63400EE6AC}"/>
                </a:ext>
              </a:extLst>
            </p:cNvPr>
            <p:cNvSpPr/>
            <p:nvPr/>
          </p:nvSpPr>
          <p:spPr bwMode="gray">
            <a:xfrm>
              <a:off x="1483360" y="3029320"/>
              <a:ext cx="248356" cy="230400"/>
            </a:xfrm>
            <a:prstGeom prst="ellipse">
              <a:avLst/>
            </a:prstGeom>
            <a:solidFill>
              <a:srgbClr val="FBF14C"/>
            </a:solidFill>
            <a:ln w="9525" cap="flat" cmpd="sng" algn="ctr">
              <a:noFill/>
              <a:prstDash val="solid"/>
              <a:miter lim="800000"/>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eaLnBrk="1" fontAlgn="auto" latinLnBrk="0" hangingPunct="1">
                <a:lnSpc>
                  <a:spcPct val="100000"/>
                </a:lnSpc>
                <a:spcBef>
                  <a:spcPts val="1200"/>
                </a:spcBef>
                <a:spcAft>
                  <a:spcPts val="0"/>
                </a:spcAft>
                <a:buClrTx/>
                <a:buSzTx/>
                <a:buFontTx/>
                <a:buNone/>
                <a:tabLst/>
                <a:defRPr/>
              </a:pPr>
              <a:endParaRPr kumimoji="0" lang="en-GB" sz="1600" b="0" i="0" u="none" strike="noStrike" kern="0" cap="none" spc="0" normalizeH="0" baseline="0" noProof="0" dirty="0">
                <a:ln>
                  <a:noFill/>
                </a:ln>
                <a:solidFill>
                  <a:prstClr val="black"/>
                </a:solidFill>
                <a:effectLst/>
                <a:uLnTx/>
                <a:uFillTx/>
                <a:latin typeface="Arial"/>
                <a:ea typeface="+mn-ea"/>
                <a:cs typeface="+mn-cs"/>
              </a:endParaRPr>
            </a:p>
          </p:txBody>
        </p:sp>
        <p:sp>
          <p:nvSpPr>
            <p:cNvPr id="13" name="Freeform 9">
              <a:extLst>
                <a:ext uri="{FF2B5EF4-FFF2-40B4-BE49-F238E27FC236}">
                  <a16:creationId xmlns:a16="http://schemas.microsoft.com/office/drawing/2014/main" id="{1CA51D37-18DC-B73E-D1C2-9EBF3DA68717}"/>
                </a:ext>
              </a:extLst>
            </p:cNvPr>
            <p:cNvSpPr>
              <a:spLocks noChangeArrowheads="1"/>
            </p:cNvSpPr>
            <p:nvPr/>
          </p:nvSpPr>
          <p:spPr bwMode="auto">
            <a:xfrm>
              <a:off x="2062378" y="2855593"/>
              <a:ext cx="684000" cy="540000"/>
            </a:xfrm>
            <a:custGeom>
              <a:avLst/>
              <a:gdLst>
                <a:gd name="connsiteX0" fmla="*/ 60389 w 555365"/>
                <a:gd name="connsiteY0" fmla="*/ 365552 h 394971"/>
                <a:gd name="connsiteX1" fmla="*/ 66692 w 555365"/>
                <a:gd name="connsiteY1" fmla="*/ 371855 h 394971"/>
                <a:gd name="connsiteX2" fmla="*/ 60389 w 555365"/>
                <a:gd name="connsiteY2" fmla="*/ 378157 h 394971"/>
                <a:gd name="connsiteX3" fmla="*/ 54086 w 555365"/>
                <a:gd name="connsiteY3" fmla="*/ 371855 h 394971"/>
                <a:gd name="connsiteX4" fmla="*/ 60389 w 555365"/>
                <a:gd name="connsiteY4" fmla="*/ 365552 h 394971"/>
                <a:gd name="connsiteX5" fmla="*/ 14370 w 555365"/>
                <a:gd name="connsiteY5" fmla="*/ 359947 h 394971"/>
                <a:gd name="connsiteX6" fmla="*/ 14370 w 555365"/>
                <a:gd name="connsiteY6" fmla="*/ 375982 h 394971"/>
                <a:gd name="connsiteX7" fmla="*/ 19019 w 555365"/>
                <a:gd name="connsiteY7" fmla="*/ 381046 h 394971"/>
                <a:gd name="connsiteX8" fmla="*/ 100591 w 555365"/>
                <a:gd name="connsiteY8" fmla="*/ 381046 h 394971"/>
                <a:gd name="connsiteX9" fmla="*/ 105663 w 555365"/>
                <a:gd name="connsiteY9" fmla="*/ 375982 h 394971"/>
                <a:gd name="connsiteX10" fmla="*/ 105663 w 555365"/>
                <a:gd name="connsiteY10" fmla="*/ 359947 h 394971"/>
                <a:gd name="connsiteX11" fmla="*/ 460670 w 555365"/>
                <a:gd name="connsiteY11" fmla="*/ 356226 h 394971"/>
                <a:gd name="connsiteX12" fmla="*/ 469590 w 555365"/>
                <a:gd name="connsiteY12" fmla="*/ 365551 h 394971"/>
                <a:gd name="connsiteX13" fmla="*/ 460670 w 555365"/>
                <a:gd name="connsiteY13" fmla="*/ 374472 h 394971"/>
                <a:gd name="connsiteX14" fmla="*/ 451344 w 555365"/>
                <a:gd name="connsiteY14" fmla="*/ 365551 h 394971"/>
                <a:gd name="connsiteX15" fmla="*/ 460670 w 555365"/>
                <a:gd name="connsiteY15" fmla="*/ 356226 h 394971"/>
                <a:gd name="connsiteX16" fmla="*/ 379119 w 555365"/>
                <a:gd name="connsiteY16" fmla="*/ 348131 h 394971"/>
                <a:gd name="connsiteX17" fmla="*/ 379119 w 555365"/>
                <a:gd name="connsiteY17" fmla="*/ 370075 h 394971"/>
                <a:gd name="connsiteX18" fmla="*/ 390108 w 555365"/>
                <a:gd name="connsiteY18" fmla="*/ 381046 h 394971"/>
                <a:gd name="connsiteX19" fmla="*/ 530006 w 555365"/>
                <a:gd name="connsiteY19" fmla="*/ 381046 h 394971"/>
                <a:gd name="connsiteX20" fmla="*/ 540995 w 555365"/>
                <a:gd name="connsiteY20" fmla="*/ 370075 h 394971"/>
                <a:gd name="connsiteX21" fmla="*/ 540995 w 555365"/>
                <a:gd name="connsiteY21" fmla="*/ 348131 h 394971"/>
                <a:gd name="connsiteX22" fmla="*/ 198224 w 555365"/>
                <a:gd name="connsiteY22" fmla="*/ 283991 h 394971"/>
                <a:gd name="connsiteX23" fmla="*/ 198224 w 555365"/>
                <a:gd name="connsiteY23" fmla="*/ 316061 h 394971"/>
                <a:gd name="connsiteX24" fmla="*/ 173710 w 555365"/>
                <a:gd name="connsiteY24" fmla="*/ 367121 h 394971"/>
                <a:gd name="connsiteX25" fmla="*/ 172442 w 555365"/>
                <a:gd name="connsiteY25" fmla="*/ 372184 h 394971"/>
                <a:gd name="connsiteX26" fmla="*/ 176669 w 555365"/>
                <a:gd name="connsiteY26" fmla="*/ 374716 h 394971"/>
                <a:gd name="connsiteX27" fmla="*/ 310650 w 555365"/>
                <a:gd name="connsiteY27" fmla="*/ 374716 h 394971"/>
                <a:gd name="connsiteX28" fmla="*/ 314876 w 555365"/>
                <a:gd name="connsiteY28" fmla="*/ 372184 h 394971"/>
                <a:gd name="connsiteX29" fmla="*/ 313608 w 555365"/>
                <a:gd name="connsiteY29" fmla="*/ 367121 h 394971"/>
                <a:gd name="connsiteX30" fmla="*/ 289517 w 555365"/>
                <a:gd name="connsiteY30" fmla="*/ 316061 h 394971"/>
                <a:gd name="connsiteX31" fmla="*/ 289517 w 555365"/>
                <a:gd name="connsiteY31" fmla="*/ 283991 h 394971"/>
                <a:gd name="connsiteX32" fmla="*/ 249511 w 555365"/>
                <a:gd name="connsiteY32" fmla="*/ 238729 h 394971"/>
                <a:gd name="connsiteX33" fmla="*/ 258837 w 555365"/>
                <a:gd name="connsiteY33" fmla="*/ 248768 h 394971"/>
                <a:gd name="connsiteX34" fmla="*/ 249511 w 555365"/>
                <a:gd name="connsiteY34" fmla="*/ 258807 h 394971"/>
                <a:gd name="connsiteX35" fmla="*/ 240591 w 555365"/>
                <a:gd name="connsiteY35" fmla="*/ 248768 h 394971"/>
                <a:gd name="connsiteX36" fmla="*/ 249511 w 555365"/>
                <a:gd name="connsiteY36" fmla="*/ 238729 h 394971"/>
                <a:gd name="connsiteX37" fmla="*/ 119611 w 555365"/>
                <a:gd name="connsiteY37" fmla="*/ 225336 h 394971"/>
                <a:gd name="connsiteX38" fmla="*/ 119611 w 555365"/>
                <a:gd name="connsiteY38" fmla="*/ 269643 h 394971"/>
                <a:gd name="connsiteX39" fmla="*/ 183854 w 555365"/>
                <a:gd name="connsiteY39" fmla="*/ 269643 h 394971"/>
                <a:gd name="connsiteX40" fmla="*/ 303465 w 555365"/>
                <a:gd name="connsiteY40" fmla="*/ 269643 h 394971"/>
                <a:gd name="connsiteX41" fmla="*/ 364749 w 555365"/>
                <a:gd name="connsiteY41" fmla="*/ 269643 h 394971"/>
                <a:gd name="connsiteX42" fmla="*/ 364749 w 555365"/>
                <a:gd name="connsiteY42" fmla="*/ 225336 h 394971"/>
                <a:gd name="connsiteX43" fmla="*/ 19019 w 555365"/>
                <a:gd name="connsiteY43" fmla="*/ 195797 h 394971"/>
                <a:gd name="connsiteX44" fmla="*/ 14370 w 555365"/>
                <a:gd name="connsiteY44" fmla="*/ 200861 h 394971"/>
                <a:gd name="connsiteX45" fmla="*/ 14370 w 555365"/>
                <a:gd name="connsiteY45" fmla="*/ 345599 h 394971"/>
                <a:gd name="connsiteX46" fmla="*/ 105663 w 555365"/>
                <a:gd name="connsiteY46" fmla="*/ 345599 h 394971"/>
                <a:gd name="connsiteX47" fmla="*/ 105663 w 555365"/>
                <a:gd name="connsiteY47" fmla="*/ 283991 h 394971"/>
                <a:gd name="connsiteX48" fmla="*/ 105663 w 555365"/>
                <a:gd name="connsiteY48" fmla="*/ 200861 h 394971"/>
                <a:gd name="connsiteX49" fmla="*/ 100591 w 555365"/>
                <a:gd name="connsiteY49" fmla="*/ 195797 h 394971"/>
                <a:gd name="connsiteX50" fmla="*/ 31276 w 555365"/>
                <a:gd name="connsiteY50" fmla="*/ 195797 h 394971"/>
                <a:gd name="connsiteX51" fmla="*/ 390108 w 555365"/>
                <a:gd name="connsiteY51" fmla="*/ 125749 h 394971"/>
                <a:gd name="connsiteX52" fmla="*/ 379119 w 555365"/>
                <a:gd name="connsiteY52" fmla="*/ 136299 h 394971"/>
                <a:gd name="connsiteX53" fmla="*/ 379119 w 555365"/>
                <a:gd name="connsiteY53" fmla="*/ 283991 h 394971"/>
                <a:gd name="connsiteX54" fmla="*/ 379119 w 555365"/>
                <a:gd name="connsiteY54" fmla="*/ 333784 h 394971"/>
                <a:gd name="connsiteX55" fmla="*/ 540995 w 555365"/>
                <a:gd name="connsiteY55" fmla="*/ 333784 h 394971"/>
                <a:gd name="connsiteX56" fmla="*/ 540995 w 555365"/>
                <a:gd name="connsiteY56" fmla="*/ 136299 h 394971"/>
                <a:gd name="connsiteX57" fmla="*/ 530006 w 555365"/>
                <a:gd name="connsiteY57" fmla="*/ 125749 h 394971"/>
                <a:gd name="connsiteX58" fmla="*/ 456465 w 555365"/>
                <a:gd name="connsiteY58" fmla="*/ 125749 h 394971"/>
                <a:gd name="connsiteX59" fmla="*/ 56635 w 555365"/>
                <a:gd name="connsiteY59" fmla="*/ 14347 h 394971"/>
                <a:gd name="connsiteX60" fmla="*/ 45646 w 555365"/>
                <a:gd name="connsiteY60" fmla="*/ 25318 h 394971"/>
                <a:gd name="connsiteX61" fmla="*/ 45646 w 555365"/>
                <a:gd name="connsiteY61" fmla="*/ 181450 h 394971"/>
                <a:gd name="connsiteX62" fmla="*/ 100591 w 555365"/>
                <a:gd name="connsiteY62" fmla="*/ 181450 h 394971"/>
                <a:gd name="connsiteX63" fmla="*/ 119611 w 555365"/>
                <a:gd name="connsiteY63" fmla="*/ 200861 h 394971"/>
                <a:gd name="connsiteX64" fmla="*/ 119611 w 555365"/>
                <a:gd name="connsiteY64" fmla="*/ 210567 h 394971"/>
                <a:gd name="connsiteX65" fmla="*/ 364749 w 555365"/>
                <a:gd name="connsiteY65" fmla="*/ 210567 h 394971"/>
                <a:gd name="connsiteX66" fmla="*/ 364749 w 555365"/>
                <a:gd name="connsiteY66" fmla="*/ 136299 h 394971"/>
                <a:gd name="connsiteX67" fmla="*/ 366862 w 555365"/>
                <a:gd name="connsiteY67" fmla="*/ 127015 h 394971"/>
                <a:gd name="connsiteX68" fmla="*/ 390108 w 555365"/>
                <a:gd name="connsiteY68" fmla="*/ 111402 h 394971"/>
                <a:gd name="connsiteX69" fmla="*/ 442095 w 555365"/>
                <a:gd name="connsiteY69" fmla="*/ 111402 h 394971"/>
                <a:gd name="connsiteX70" fmla="*/ 442095 w 555365"/>
                <a:gd name="connsiteY70" fmla="*/ 25318 h 394971"/>
                <a:gd name="connsiteX71" fmla="*/ 430683 w 555365"/>
                <a:gd name="connsiteY71" fmla="*/ 14347 h 394971"/>
                <a:gd name="connsiteX72" fmla="*/ 56635 w 555365"/>
                <a:gd name="connsiteY72" fmla="*/ 0 h 394971"/>
                <a:gd name="connsiteX73" fmla="*/ 430683 w 555365"/>
                <a:gd name="connsiteY73" fmla="*/ 0 h 394971"/>
                <a:gd name="connsiteX74" fmla="*/ 456465 w 555365"/>
                <a:gd name="connsiteY74" fmla="*/ 25318 h 394971"/>
                <a:gd name="connsiteX75" fmla="*/ 456465 w 555365"/>
                <a:gd name="connsiteY75" fmla="*/ 111402 h 394971"/>
                <a:gd name="connsiteX76" fmla="*/ 530006 w 555365"/>
                <a:gd name="connsiteY76" fmla="*/ 111402 h 394971"/>
                <a:gd name="connsiteX77" fmla="*/ 555365 w 555365"/>
                <a:gd name="connsiteY77" fmla="*/ 136299 h 394971"/>
                <a:gd name="connsiteX78" fmla="*/ 555365 w 555365"/>
                <a:gd name="connsiteY78" fmla="*/ 370075 h 394971"/>
                <a:gd name="connsiteX79" fmla="*/ 530006 w 555365"/>
                <a:gd name="connsiteY79" fmla="*/ 394971 h 394971"/>
                <a:gd name="connsiteX80" fmla="*/ 390108 w 555365"/>
                <a:gd name="connsiteY80" fmla="*/ 394971 h 394971"/>
                <a:gd name="connsiteX81" fmla="*/ 364749 w 555365"/>
                <a:gd name="connsiteY81" fmla="*/ 370075 h 394971"/>
                <a:gd name="connsiteX82" fmla="*/ 364749 w 555365"/>
                <a:gd name="connsiteY82" fmla="*/ 283991 h 394971"/>
                <a:gd name="connsiteX83" fmla="*/ 303465 w 555365"/>
                <a:gd name="connsiteY83" fmla="*/ 283991 h 394971"/>
                <a:gd name="connsiteX84" fmla="*/ 303465 w 555365"/>
                <a:gd name="connsiteY84" fmla="*/ 316061 h 394971"/>
                <a:gd name="connsiteX85" fmla="*/ 322484 w 555365"/>
                <a:gd name="connsiteY85" fmla="*/ 355727 h 394971"/>
                <a:gd name="connsiteX86" fmla="*/ 328401 w 555365"/>
                <a:gd name="connsiteY86" fmla="*/ 376826 h 394971"/>
                <a:gd name="connsiteX87" fmla="*/ 310650 w 555365"/>
                <a:gd name="connsiteY87" fmla="*/ 389064 h 394971"/>
                <a:gd name="connsiteX88" fmla="*/ 176669 w 555365"/>
                <a:gd name="connsiteY88" fmla="*/ 389064 h 394971"/>
                <a:gd name="connsiteX89" fmla="*/ 158917 w 555365"/>
                <a:gd name="connsiteY89" fmla="*/ 376826 h 394971"/>
                <a:gd name="connsiteX90" fmla="*/ 164835 w 555365"/>
                <a:gd name="connsiteY90" fmla="*/ 355727 h 394971"/>
                <a:gd name="connsiteX91" fmla="*/ 183854 w 555365"/>
                <a:gd name="connsiteY91" fmla="*/ 316061 h 394971"/>
                <a:gd name="connsiteX92" fmla="*/ 183854 w 555365"/>
                <a:gd name="connsiteY92" fmla="*/ 283991 h 394971"/>
                <a:gd name="connsiteX93" fmla="*/ 119611 w 555365"/>
                <a:gd name="connsiteY93" fmla="*/ 283991 h 394971"/>
                <a:gd name="connsiteX94" fmla="*/ 119611 w 555365"/>
                <a:gd name="connsiteY94" fmla="*/ 375982 h 394971"/>
                <a:gd name="connsiteX95" fmla="*/ 100591 w 555365"/>
                <a:gd name="connsiteY95" fmla="*/ 394971 h 394971"/>
                <a:gd name="connsiteX96" fmla="*/ 19019 w 555365"/>
                <a:gd name="connsiteY96" fmla="*/ 394971 h 394971"/>
                <a:gd name="connsiteX97" fmla="*/ 0 w 555365"/>
                <a:gd name="connsiteY97" fmla="*/ 375982 h 394971"/>
                <a:gd name="connsiteX98" fmla="*/ 0 w 555365"/>
                <a:gd name="connsiteY98" fmla="*/ 200861 h 394971"/>
                <a:gd name="connsiteX99" fmla="*/ 19019 w 555365"/>
                <a:gd name="connsiteY99" fmla="*/ 181450 h 394971"/>
                <a:gd name="connsiteX100" fmla="*/ 31276 w 555365"/>
                <a:gd name="connsiteY100" fmla="*/ 181450 h 394971"/>
                <a:gd name="connsiteX101" fmla="*/ 31276 w 555365"/>
                <a:gd name="connsiteY101" fmla="*/ 25318 h 394971"/>
                <a:gd name="connsiteX102" fmla="*/ 56635 w 555365"/>
                <a:gd name="connsiteY102" fmla="*/ 0 h 394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55365" h="394971">
                  <a:moveTo>
                    <a:pt x="60389" y="365552"/>
                  </a:moveTo>
                  <a:cubicBezTo>
                    <a:pt x="63540" y="365552"/>
                    <a:pt x="66692" y="368253"/>
                    <a:pt x="66692" y="371855"/>
                  </a:cubicBezTo>
                  <a:cubicBezTo>
                    <a:pt x="66692" y="375456"/>
                    <a:pt x="63540" y="378157"/>
                    <a:pt x="60389" y="378157"/>
                  </a:cubicBezTo>
                  <a:cubicBezTo>
                    <a:pt x="56787" y="378157"/>
                    <a:pt x="54086" y="375456"/>
                    <a:pt x="54086" y="371855"/>
                  </a:cubicBezTo>
                  <a:cubicBezTo>
                    <a:pt x="54086" y="368253"/>
                    <a:pt x="56787" y="365552"/>
                    <a:pt x="60389" y="365552"/>
                  </a:cubicBezTo>
                  <a:close/>
                  <a:moveTo>
                    <a:pt x="14370" y="359947"/>
                  </a:moveTo>
                  <a:lnTo>
                    <a:pt x="14370" y="375982"/>
                  </a:lnTo>
                  <a:cubicBezTo>
                    <a:pt x="14370" y="378936"/>
                    <a:pt x="16483" y="381046"/>
                    <a:pt x="19019" y="381046"/>
                  </a:cubicBezTo>
                  <a:lnTo>
                    <a:pt x="100591" y="381046"/>
                  </a:lnTo>
                  <a:cubicBezTo>
                    <a:pt x="103550" y="381046"/>
                    <a:pt x="105663" y="378936"/>
                    <a:pt x="105663" y="375982"/>
                  </a:cubicBezTo>
                  <a:lnTo>
                    <a:pt x="105663" y="359947"/>
                  </a:lnTo>
                  <a:close/>
                  <a:moveTo>
                    <a:pt x="460670" y="356226"/>
                  </a:moveTo>
                  <a:cubicBezTo>
                    <a:pt x="465535" y="356226"/>
                    <a:pt x="469590" y="360280"/>
                    <a:pt x="469590" y="365551"/>
                  </a:cubicBezTo>
                  <a:cubicBezTo>
                    <a:pt x="469590" y="370417"/>
                    <a:pt x="465535" y="374472"/>
                    <a:pt x="460670" y="374472"/>
                  </a:cubicBezTo>
                  <a:cubicBezTo>
                    <a:pt x="455399" y="374472"/>
                    <a:pt x="451344" y="370417"/>
                    <a:pt x="451344" y="365551"/>
                  </a:cubicBezTo>
                  <a:cubicBezTo>
                    <a:pt x="451344" y="360280"/>
                    <a:pt x="455399" y="356226"/>
                    <a:pt x="460670" y="356226"/>
                  </a:cubicBezTo>
                  <a:close/>
                  <a:moveTo>
                    <a:pt x="379119" y="348131"/>
                  </a:moveTo>
                  <a:lnTo>
                    <a:pt x="379119" y="370075"/>
                  </a:lnTo>
                  <a:cubicBezTo>
                    <a:pt x="379119" y="375982"/>
                    <a:pt x="384191" y="381046"/>
                    <a:pt x="390108" y="381046"/>
                  </a:cubicBezTo>
                  <a:lnTo>
                    <a:pt x="530006" y="381046"/>
                  </a:lnTo>
                  <a:cubicBezTo>
                    <a:pt x="535923" y="381046"/>
                    <a:pt x="540995" y="375982"/>
                    <a:pt x="540995" y="370075"/>
                  </a:cubicBezTo>
                  <a:lnTo>
                    <a:pt x="540995" y="348131"/>
                  </a:lnTo>
                  <a:close/>
                  <a:moveTo>
                    <a:pt x="198224" y="283991"/>
                  </a:moveTo>
                  <a:lnTo>
                    <a:pt x="198224" y="316061"/>
                  </a:lnTo>
                  <a:cubicBezTo>
                    <a:pt x="198224" y="335894"/>
                    <a:pt x="189348" y="354461"/>
                    <a:pt x="173710" y="367121"/>
                  </a:cubicBezTo>
                  <a:cubicBezTo>
                    <a:pt x="171597" y="368809"/>
                    <a:pt x="172442" y="370919"/>
                    <a:pt x="172442" y="372184"/>
                  </a:cubicBezTo>
                  <a:cubicBezTo>
                    <a:pt x="172442" y="373028"/>
                    <a:pt x="173710" y="374716"/>
                    <a:pt x="176669" y="374716"/>
                  </a:cubicBezTo>
                  <a:lnTo>
                    <a:pt x="310650" y="374716"/>
                  </a:lnTo>
                  <a:cubicBezTo>
                    <a:pt x="313608" y="374716"/>
                    <a:pt x="314454" y="373028"/>
                    <a:pt x="314876" y="372184"/>
                  </a:cubicBezTo>
                  <a:cubicBezTo>
                    <a:pt x="315299" y="370919"/>
                    <a:pt x="315721" y="368809"/>
                    <a:pt x="313608" y="367121"/>
                  </a:cubicBezTo>
                  <a:cubicBezTo>
                    <a:pt x="298393" y="354461"/>
                    <a:pt x="289517" y="335894"/>
                    <a:pt x="289517" y="316061"/>
                  </a:cubicBezTo>
                  <a:lnTo>
                    <a:pt x="289517" y="283991"/>
                  </a:lnTo>
                  <a:close/>
                  <a:moveTo>
                    <a:pt x="249511" y="238729"/>
                  </a:moveTo>
                  <a:cubicBezTo>
                    <a:pt x="254782" y="238729"/>
                    <a:pt x="258837" y="243094"/>
                    <a:pt x="258837" y="248768"/>
                  </a:cubicBezTo>
                  <a:cubicBezTo>
                    <a:pt x="258837" y="254442"/>
                    <a:pt x="254782" y="258807"/>
                    <a:pt x="249511" y="258807"/>
                  </a:cubicBezTo>
                  <a:cubicBezTo>
                    <a:pt x="244646" y="258807"/>
                    <a:pt x="240591" y="254442"/>
                    <a:pt x="240591" y="248768"/>
                  </a:cubicBezTo>
                  <a:cubicBezTo>
                    <a:pt x="240591" y="243094"/>
                    <a:pt x="244646" y="238729"/>
                    <a:pt x="249511" y="238729"/>
                  </a:cubicBezTo>
                  <a:close/>
                  <a:moveTo>
                    <a:pt x="119611" y="225336"/>
                  </a:moveTo>
                  <a:lnTo>
                    <a:pt x="119611" y="269643"/>
                  </a:lnTo>
                  <a:lnTo>
                    <a:pt x="183854" y="269643"/>
                  </a:lnTo>
                  <a:lnTo>
                    <a:pt x="303465" y="269643"/>
                  </a:lnTo>
                  <a:lnTo>
                    <a:pt x="364749" y="269643"/>
                  </a:lnTo>
                  <a:lnTo>
                    <a:pt x="364749" y="225336"/>
                  </a:lnTo>
                  <a:close/>
                  <a:moveTo>
                    <a:pt x="19019" y="195797"/>
                  </a:moveTo>
                  <a:cubicBezTo>
                    <a:pt x="16483" y="195797"/>
                    <a:pt x="14370" y="197907"/>
                    <a:pt x="14370" y="200861"/>
                  </a:cubicBezTo>
                  <a:lnTo>
                    <a:pt x="14370" y="345599"/>
                  </a:lnTo>
                  <a:lnTo>
                    <a:pt x="105663" y="345599"/>
                  </a:lnTo>
                  <a:lnTo>
                    <a:pt x="105663" y="283991"/>
                  </a:lnTo>
                  <a:lnTo>
                    <a:pt x="105663" y="200861"/>
                  </a:lnTo>
                  <a:cubicBezTo>
                    <a:pt x="105663" y="197907"/>
                    <a:pt x="103550" y="195797"/>
                    <a:pt x="100591" y="195797"/>
                  </a:cubicBezTo>
                  <a:lnTo>
                    <a:pt x="31276" y="195797"/>
                  </a:lnTo>
                  <a:close/>
                  <a:moveTo>
                    <a:pt x="390108" y="125749"/>
                  </a:moveTo>
                  <a:cubicBezTo>
                    <a:pt x="384191" y="125749"/>
                    <a:pt x="379119" y="130391"/>
                    <a:pt x="379119" y="136299"/>
                  </a:cubicBezTo>
                  <a:lnTo>
                    <a:pt x="379119" y="283991"/>
                  </a:lnTo>
                  <a:lnTo>
                    <a:pt x="379119" y="333784"/>
                  </a:lnTo>
                  <a:lnTo>
                    <a:pt x="540995" y="333784"/>
                  </a:lnTo>
                  <a:lnTo>
                    <a:pt x="540995" y="136299"/>
                  </a:lnTo>
                  <a:cubicBezTo>
                    <a:pt x="540995" y="130391"/>
                    <a:pt x="535923" y="125749"/>
                    <a:pt x="530006" y="125749"/>
                  </a:cubicBezTo>
                  <a:lnTo>
                    <a:pt x="456465" y="125749"/>
                  </a:lnTo>
                  <a:close/>
                  <a:moveTo>
                    <a:pt x="56635" y="14347"/>
                  </a:moveTo>
                  <a:cubicBezTo>
                    <a:pt x="50296" y="14347"/>
                    <a:pt x="45646" y="19411"/>
                    <a:pt x="45646" y="25318"/>
                  </a:cubicBezTo>
                  <a:lnTo>
                    <a:pt x="45646" y="181450"/>
                  </a:lnTo>
                  <a:lnTo>
                    <a:pt x="100591" y="181450"/>
                  </a:lnTo>
                  <a:cubicBezTo>
                    <a:pt x="111158" y="181450"/>
                    <a:pt x="119611" y="190312"/>
                    <a:pt x="119611" y="200861"/>
                  </a:cubicBezTo>
                  <a:lnTo>
                    <a:pt x="119611" y="210567"/>
                  </a:lnTo>
                  <a:lnTo>
                    <a:pt x="364749" y="210567"/>
                  </a:lnTo>
                  <a:lnTo>
                    <a:pt x="364749" y="136299"/>
                  </a:lnTo>
                  <a:cubicBezTo>
                    <a:pt x="364749" y="133345"/>
                    <a:pt x="365594" y="129969"/>
                    <a:pt x="366862" y="127015"/>
                  </a:cubicBezTo>
                  <a:cubicBezTo>
                    <a:pt x="370666" y="117732"/>
                    <a:pt x="379965" y="111402"/>
                    <a:pt x="390108" y="111402"/>
                  </a:cubicBezTo>
                  <a:lnTo>
                    <a:pt x="442095" y="111402"/>
                  </a:lnTo>
                  <a:lnTo>
                    <a:pt x="442095" y="25318"/>
                  </a:lnTo>
                  <a:cubicBezTo>
                    <a:pt x="442095" y="19411"/>
                    <a:pt x="437023" y="14347"/>
                    <a:pt x="430683" y="14347"/>
                  </a:cubicBezTo>
                  <a:close/>
                  <a:moveTo>
                    <a:pt x="56635" y="0"/>
                  </a:moveTo>
                  <a:lnTo>
                    <a:pt x="430683" y="0"/>
                  </a:lnTo>
                  <a:cubicBezTo>
                    <a:pt x="444630" y="0"/>
                    <a:pt x="456465" y="11393"/>
                    <a:pt x="456465" y="25318"/>
                  </a:cubicBezTo>
                  <a:lnTo>
                    <a:pt x="456465" y="111402"/>
                  </a:lnTo>
                  <a:lnTo>
                    <a:pt x="530006" y="111402"/>
                  </a:lnTo>
                  <a:cubicBezTo>
                    <a:pt x="543954" y="111402"/>
                    <a:pt x="555365" y="122795"/>
                    <a:pt x="555365" y="136299"/>
                  </a:cubicBezTo>
                  <a:lnTo>
                    <a:pt x="555365" y="370075"/>
                  </a:lnTo>
                  <a:cubicBezTo>
                    <a:pt x="555365" y="383578"/>
                    <a:pt x="543954" y="394971"/>
                    <a:pt x="530006" y="394971"/>
                  </a:cubicBezTo>
                  <a:lnTo>
                    <a:pt x="390108" y="394971"/>
                  </a:lnTo>
                  <a:cubicBezTo>
                    <a:pt x="376161" y="394971"/>
                    <a:pt x="364749" y="383578"/>
                    <a:pt x="364749" y="370075"/>
                  </a:cubicBezTo>
                  <a:lnTo>
                    <a:pt x="364749" y="283991"/>
                  </a:lnTo>
                  <a:lnTo>
                    <a:pt x="303465" y="283991"/>
                  </a:lnTo>
                  <a:lnTo>
                    <a:pt x="303465" y="316061"/>
                  </a:lnTo>
                  <a:cubicBezTo>
                    <a:pt x="303465" y="331674"/>
                    <a:pt x="310650" y="346021"/>
                    <a:pt x="322484" y="355727"/>
                  </a:cubicBezTo>
                  <a:cubicBezTo>
                    <a:pt x="328824" y="360791"/>
                    <a:pt x="331360" y="369231"/>
                    <a:pt x="328401" y="376826"/>
                  </a:cubicBezTo>
                  <a:cubicBezTo>
                    <a:pt x="325865" y="384422"/>
                    <a:pt x="318680" y="389064"/>
                    <a:pt x="310650" y="389064"/>
                  </a:cubicBezTo>
                  <a:lnTo>
                    <a:pt x="176669" y="389064"/>
                  </a:lnTo>
                  <a:cubicBezTo>
                    <a:pt x="168638" y="389064"/>
                    <a:pt x="161876" y="384422"/>
                    <a:pt x="158917" y="376826"/>
                  </a:cubicBezTo>
                  <a:cubicBezTo>
                    <a:pt x="156381" y="369231"/>
                    <a:pt x="158495" y="360791"/>
                    <a:pt x="164835" y="355727"/>
                  </a:cubicBezTo>
                  <a:cubicBezTo>
                    <a:pt x="176669" y="346021"/>
                    <a:pt x="183854" y="331674"/>
                    <a:pt x="183854" y="316061"/>
                  </a:cubicBezTo>
                  <a:lnTo>
                    <a:pt x="183854" y="283991"/>
                  </a:lnTo>
                  <a:lnTo>
                    <a:pt x="119611" y="283991"/>
                  </a:lnTo>
                  <a:lnTo>
                    <a:pt x="119611" y="375982"/>
                  </a:lnTo>
                  <a:cubicBezTo>
                    <a:pt x="119611" y="386532"/>
                    <a:pt x="111158" y="394971"/>
                    <a:pt x="100591" y="394971"/>
                  </a:cubicBezTo>
                  <a:lnTo>
                    <a:pt x="19019" y="394971"/>
                  </a:lnTo>
                  <a:cubicBezTo>
                    <a:pt x="8453" y="394971"/>
                    <a:pt x="0" y="386532"/>
                    <a:pt x="0" y="375982"/>
                  </a:cubicBezTo>
                  <a:lnTo>
                    <a:pt x="0" y="200861"/>
                  </a:lnTo>
                  <a:cubicBezTo>
                    <a:pt x="0" y="190312"/>
                    <a:pt x="8453" y="181450"/>
                    <a:pt x="19019" y="181450"/>
                  </a:cubicBezTo>
                  <a:lnTo>
                    <a:pt x="31276" y="181450"/>
                  </a:lnTo>
                  <a:lnTo>
                    <a:pt x="31276" y="25318"/>
                  </a:lnTo>
                  <a:cubicBezTo>
                    <a:pt x="31276" y="11393"/>
                    <a:pt x="42688" y="0"/>
                    <a:pt x="56635" y="0"/>
                  </a:cubicBezTo>
                  <a:close/>
                </a:path>
              </a:pathLst>
            </a:custGeom>
            <a:solidFill>
              <a:srgbClr val="0072BC"/>
            </a:solidFill>
            <a:ln>
              <a:noFill/>
            </a:ln>
            <a:effectLst/>
          </p:spPr>
          <p:txBody>
            <a:bodyPr wrap="square" anchor="ctr">
              <a:noAutofit/>
            </a:bodyPr>
            <a:lstStyle/>
            <a:p>
              <a:pPr marL="177800" marR="0" lvl="0" indent="-177800" defTabSz="711200" eaLnBrk="1" fontAlgn="auto" latinLnBrk="0" hangingPunct="1">
                <a:lnSpc>
                  <a:spcPct val="100000"/>
                </a:lnSpc>
                <a:spcBef>
                  <a:spcPts val="1200"/>
                </a:spcBef>
                <a:spcAft>
                  <a:spcPts val="0"/>
                </a:spcAft>
                <a:buClrTx/>
                <a:buSzTx/>
                <a:buFontTx/>
                <a:buChar char="•"/>
                <a:tabLst/>
                <a:defRPr/>
              </a:pPr>
              <a:endParaRPr kumimoji="0" lang="en-US" sz="1600" b="0" i="0" u="none" strike="noStrike" kern="0" cap="none" spc="0" normalizeH="0" baseline="0" noProof="0" dirty="0">
                <a:ln>
                  <a:noFill/>
                </a:ln>
                <a:solidFill>
                  <a:prstClr val="black"/>
                </a:solidFill>
                <a:effectLst/>
                <a:uLnTx/>
                <a:uFillTx/>
                <a:latin typeface="Arial"/>
              </a:endParaRPr>
            </a:p>
          </p:txBody>
        </p:sp>
      </p:grpSp>
    </p:spTree>
    <p:extLst>
      <p:ext uri="{BB962C8B-B14F-4D97-AF65-F5344CB8AC3E}">
        <p14:creationId xmlns:p14="http://schemas.microsoft.com/office/powerpoint/2010/main" val="329868292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5E211-BDC6-1B62-2146-671174AD0928}"/>
            </a:ext>
          </a:extLst>
        </p:cNvPr>
        <p:cNvGrpSpPr/>
        <p:nvPr/>
      </p:nvGrpSpPr>
      <p:grpSpPr>
        <a:xfrm>
          <a:off x="0" y="0"/>
          <a:ext cx="0" cy="0"/>
          <a:chOff x="0" y="0"/>
          <a:chExt cx="0" cy="0"/>
        </a:xfrm>
      </p:grpSpPr>
      <p:sp>
        <p:nvSpPr>
          <p:cNvPr id="3" name="Rettangolo 2">
            <a:extLst>
              <a:ext uri="{FF2B5EF4-FFF2-40B4-BE49-F238E27FC236}">
                <a16:creationId xmlns:a16="http://schemas.microsoft.com/office/drawing/2014/main" id="{9BC9343B-D73A-C644-BA64-2B9B5361FCA1}"/>
              </a:ext>
            </a:extLst>
          </p:cNvPr>
          <p:cNvSpPr/>
          <p:nvPr/>
        </p:nvSpPr>
        <p:spPr bwMode="gray">
          <a:xfrm>
            <a:off x="-114300" y="-97971"/>
            <a:ext cx="12306300" cy="6955971"/>
          </a:xfrm>
          <a:prstGeom prst="rect">
            <a:avLst/>
          </a:prstGeom>
          <a:solidFill>
            <a:srgbClr val="0072BC"/>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chemeClr val="tx1"/>
              </a:solidFill>
            </a:endParaRPr>
          </a:p>
        </p:txBody>
      </p:sp>
      <p:pic>
        <p:nvPicPr>
          <p:cNvPr id="9" name="Immagine 8">
            <a:extLst>
              <a:ext uri="{FF2B5EF4-FFF2-40B4-BE49-F238E27FC236}">
                <a16:creationId xmlns:a16="http://schemas.microsoft.com/office/drawing/2014/main" id="{3289A40C-91B1-537F-811A-ABAAC74C4464}"/>
              </a:ext>
            </a:extLst>
          </p:cNvPr>
          <p:cNvPicPr>
            <a:picLocks noChangeAspect="1"/>
          </p:cNvPicPr>
          <p:nvPr/>
        </p:nvPicPr>
        <p:blipFill>
          <a:blip r:embed="rId2"/>
          <a:stretch>
            <a:fillRect/>
          </a:stretch>
        </p:blipFill>
        <p:spPr>
          <a:xfrm>
            <a:off x="313425" y="421916"/>
            <a:ext cx="2463642" cy="593025"/>
          </a:xfrm>
          <a:prstGeom prst="rect">
            <a:avLst/>
          </a:prstGeom>
        </p:spPr>
      </p:pic>
      <p:sp>
        <p:nvSpPr>
          <p:cNvPr id="7" name="Rettangolo 6">
            <a:extLst>
              <a:ext uri="{FF2B5EF4-FFF2-40B4-BE49-F238E27FC236}">
                <a16:creationId xmlns:a16="http://schemas.microsoft.com/office/drawing/2014/main" id="{CE94620E-4DEE-7054-F141-236927C81810}"/>
              </a:ext>
            </a:extLst>
          </p:cNvPr>
          <p:cNvSpPr/>
          <p:nvPr/>
        </p:nvSpPr>
        <p:spPr bwMode="gray">
          <a:xfrm>
            <a:off x="0" y="6597650"/>
            <a:ext cx="12192000" cy="26035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solidFill>
                <a:srgbClr val="0072BC"/>
              </a:solidFill>
            </a:endParaRPr>
          </a:p>
        </p:txBody>
      </p:sp>
      <p:sp>
        <p:nvSpPr>
          <p:cNvPr id="8" name="Title 1">
            <a:extLst>
              <a:ext uri="{FF2B5EF4-FFF2-40B4-BE49-F238E27FC236}">
                <a16:creationId xmlns:a16="http://schemas.microsoft.com/office/drawing/2014/main" id="{DBB14C3F-92D2-6B64-80DB-BA457BE30113}"/>
              </a:ext>
            </a:extLst>
          </p:cNvPr>
          <p:cNvSpPr txBox="1"/>
          <p:nvPr/>
        </p:nvSpPr>
        <p:spPr>
          <a:xfrm>
            <a:off x="242366" y="3559627"/>
            <a:ext cx="11592968" cy="1338941"/>
          </a:xfrm>
          <a:prstGeom prst="rect">
            <a:avLst/>
          </a:prstGeom>
          <a:ln>
            <a:noFill/>
          </a:ln>
        </p:spPr>
        <p:txBody>
          <a:bodyPr anchor="t">
            <a:normAutofit/>
          </a:bodyPr>
          <a:lstStyle>
            <a:lvl1pPr algn="l" defTabSz="711200" rtl="0" eaLnBrk="1" latinLnBrk="0" hangingPunct="1">
              <a:lnSpc>
                <a:spcPct val="100000"/>
              </a:lnSpc>
              <a:spcBef>
                <a:spcPct val="0"/>
              </a:spcBef>
              <a:buNone/>
              <a:defRPr sz="2400" kern="1200">
                <a:solidFill>
                  <a:schemeClr val="accent3"/>
                </a:solidFill>
                <a:latin typeface="+mj-lt"/>
                <a:ea typeface="+mj-ea"/>
                <a:cs typeface="+mj-cs"/>
              </a:defRPr>
            </a:lvl1pPr>
          </a:lstStyle>
          <a:p>
            <a:pPr marL="0" indent="0">
              <a:lnSpc>
                <a:spcPct val="120000"/>
              </a:lnSpc>
            </a:pPr>
            <a:endParaRPr lang="en-US" sz="3600" b="1" spc="300" dirty="0">
              <a:solidFill>
                <a:schemeClr val="bg1"/>
              </a:solidFill>
              <a:latin typeface="Proxima Nova Extrabold" panose="02000506030000020004" pitchFamily="50" charset="0"/>
            </a:endParaRPr>
          </a:p>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600" b="1" kern="0" spc="300" dirty="0">
                <a:solidFill>
                  <a:schemeClr val="bg1"/>
                </a:solidFill>
                <a:latin typeface="Proxima Nova Extrabold" pitchFamily="50"/>
              </a:rPr>
              <a:t>PROJECT FINANCIAL REPORT (PFR)</a:t>
            </a:r>
          </a:p>
        </p:txBody>
      </p:sp>
      <p:cxnSp>
        <p:nvCxnSpPr>
          <p:cNvPr id="10" name="Connettore 1 9">
            <a:extLst>
              <a:ext uri="{FF2B5EF4-FFF2-40B4-BE49-F238E27FC236}">
                <a16:creationId xmlns:a16="http://schemas.microsoft.com/office/drawing/2014/main" id="{23BCA0D1-5AE1-49F7-3612-1778808AC689}"/>
              </a:ext>
            </a:extLst>
          </p:cNvPr>
          <p:cNvCxnSpPr/>
          <p:nvPr/>
        </p:nvCxnSpPr>
        <p:spPr bwMode="gray">
          <a:xfrm>
            <a:off x="345684" y="4972177"/>
            <a:ext cx="640397" cy="0"/>
          </a:xfrm>
          <a:prstGeom prst="line">
            <a:avLst/>
          </a:prstGeom>
          <a:ln w="38100" cap="flat">
            <a:solidFill>
              <a:schemeClr val="bg2"/>
            </a:solidFill>
            <a:miter lim="800000"/>
            <a:tailEnd type="none" w="med" len="lg"/>
          </a:ln>
        </p:spPr>
        <p:style>
          <a:lnRef idx="1">
            <a:schemeClr val="accent1"/>
          </a:lnRef>
          <a:fillRef idx="0">
            <a:schemeClr val="accent1"/>
          </a:fillRef>
          <a:effectRef idx="0">
            <a:schemeClr val="accent1"/>
          </a:effectRef>
          <a:fontRef idx="minor">
            <a:schemeClr val="tx1"/>
          </a:fontRef>
        </p:style>
      </p:cxnSp>
      <p:sp>
        <p:nvSpPr>
          <p:cNvPr id="11" name="Ovale 10">
            <a:extLst>
              <a:ext uri="{FF2B5EF4-FFF2-40B4-BE49-F238E27FC236}">
                <a16:creationId xmlns:a16="http://schemas.microsoft.com/office/drawing/2014/main" id="{1D83FED4-00E4-8DC7-0C5E-A4EF6EEB022A}"/>
              </a:ext>
            </a:extLst>
          </p:cNvPr>
          <p:cNvSpPr/>
          <p:nvPr/>
        </p:nvSpPr>
        <p:spPr bwMode="gray">
          <a:xfrm>
            <a:off x="11581373" y="705410"/>
            <a:ext cx="275665" cy="275665"/>
          </a:xfrm>
          <a:prstGeom prst="ellipse">
            <a:avLst/>
          </a:prstGeom>
          <a:solidFill>
            <a:schemeClr val="accent2"/>
          </a:solidFill>
          <a:ln w="9525">
            <a:noFill/>
          </a:ln>
          <a:effectLst>
            <a:outerShdw blurRad="271448" sx="103000" sy="103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noAutofit/>
          </a:bodyPr>
          <a:lstStyle/>
          <a:p>
            <a:pPr marL="0" indent="0" algn="ctr">
              <a:buNone/>
            </a:pPr>
            <a:endParaRPr lang="en-GB" sz="1600" err="1">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1173159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7C576-EB0F-A382-7691-F782EB32D0AC}"/>
            </a:ext>
          </a:extLst>
        </p:cNvPr>
        <p:cNvGrpSpPr/>
        <p:nvPr/>
      </p:nvGrpSpPr>
      <p:grpSpPr>
        <a:xfrm>
          <a:off x="0" y="0"/>
          <a:ext cx="0" cy="0"/>
          <a:chOff x="0" y="0"/>
          <a:chExt cx="0" cy="0"/>
        </a:xfrm>
      </p:grpSpPr>
      <p:sp>
        <p:nvSpPr>
          <p:cNvPr id="3075" name="TextBox 61">
            <a:extLst>
              <a:ext uri="{FF2B5EF4-FFF2-40B4-BE49-F238E27FC236}">
                <a16:creationId xmlns:a16="http://schemas.microsoft.com/office/drawing/2014/main" id="{82D87BB8-2D13-D077-FC64-32E2868D74B4}"/>
              </a:ext>
            </a:extLst>
          </p:cNvPr>
          <p:cNvSpPr txBox="1">
            <a:spLocks noChangeArrowheads="1"/>
          </p:cNvSpPr>
          <p:nvPr/>
        </p:nvSpPr>
        <p:spPr bwMode="auto">
          <a:xfrm>
            <a:off x="2805391" y="1718553"/>
            <a:ext cx="8329040" cy="4289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999" tIns="35999" rIns="35999" bIns="35999">
            <a:spAutoFit/>
          </a:bodyPr>
          <a:lstStyle>
            <a:lvl1pPr defTabSz="7112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defRPr>
            </a:lvl1pPr>
            <a:lvl2pPr marL="742950" indent="-285750" defTabSz="71120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defRPr>
            </a:lvl2pPr>
            <a:lvl3pPr marL="1143000" indent="-228600" defTabSz="7112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defRPr>
            </a:lvl3pPr>
            <a:lvl4pPr marL="16002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4pPr>
            <a:lvl5pPr marL="20574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5pPr>
            <a:lvl6pPr marL="25146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6pPr>
            <a:lvl7pPr marL="29718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7pPr>
            <a:lvl8pPr marL="34290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8pPr>
            <a:lvl9pPr marL="38862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9pPr>
          </a:lstStyle>
          <a:p>
            <a:pPr eaLnBrk="1" hangingPunct="1">
              <a:lnSpc>
                <a:spcPct val="100000"/>
              </a:lnSpc>
              <a:spcBef>
                <a:spcPts val="1200"/>
              </a:spcBef>
              <a:buSzTx/>
              <a:buNone/>
            </a:pPr>
            <a:r>
              <a:rPr lang="en-GB" altLang="en-US" sz="1800" dirty="0">
                <a:solidFill>
                  <a:srgbClr val="161513"/>
                </a:solidFill>
                <a:cs typeface="Calibri" panose="020F0502020204030204" pitchFamily="34" charset="0"/>
              </a:rPr>
              <a:t>Please note that this workflow process is not just about the submission of the PFR (despite the template name). The workflow feeds into the process of documenting the partner’s reporting and UNHCR’s verification process, taking into consideration:</a:t>
            </a:r>
          </a:p>
          <a:p>
            <a:pPr marL="285750" indent="-285750" eaLnBrk="1" hangingPunct="1">
              <a:lnSpc>
                <a:spcPct val="100000"/>
              </a:lnSpc>
              <a:spcBef>
                <a:spcPts val="1200"/>
              </a:spcBef>
              <a:buClr>
                <a:srgbClr val="FFFF00"/>
              </a:buClr>
              <a:buSzTx/>
              <a:buFont typeface="Wingdings" panose="05000000000000000000" pitchFamily="2" charset="2"/>
              <a:buChar char="q"/>
            </a:pPr>
            <a:r>
              <a:rPr lang="en-GB" altLang="en-US" sz="1600" dirty="0">
                <a:solidFill>
                  <a:srgbClr val="161513"/>
                </a:solidFill>
                <a:cs typeface="Calibri" panose="020F0502020204030204" pitchFamily="34" charset="0"/>
              </a:rPr>
              <a:t>Reported progress against results, </a:t>
            </a:r>
          </a:p>
          <a:p>
            <a:pPr marL="285750" indent="-285750" eaLnBrk="1" hangingPunct="1">
              <a:lnSpc>
                <a:spcPct val="100000"/>
              </a:lnSpc>
              <a:spcBef>
                <a:spcPts val="1200"/>
              </a:spcBef>
              <a:buClr>
                <a:srgbClr val="FFFF00"/>
              </a:buClr>
              <a:buSzTx/>
              <a:buFont typeface="Wingdings" panose="05000000000000000000" pitchFamily="2" charset="2"/>
              <a:buChar char="q"/>
            </a:pPr>
            <a:r>
              <a:rPr lang="en-GB" altLang="en-US" sz="1600" dirty="0">
                <a:solidFill>
                  <a:srgbClr val="161513"/>
                </a:solidFill>
                <a:cs typeface="Calibri" panose="020F0502020204030204" pitchFamily="34" charset="0"/>
              </a:rPr>
              <a:t>Expenditure to date, </a:t>
            </a:r>
          </a:p>
          <a:p>
            <a:pPr marL="285750" indent="-285750" eaLnBrk="1" hangingPunct="1">
              <a:lnSpc>
                <a:spcPct val="100000"/>
              </a:lnSpc>
              <a:spcBef>
                <a:spcPts val="1200"/>
              </a:spcBef>
              <a:buClr>
                <a:srgbClr val="FFFF00"/>
              </a:buClr>
              <a:buSzTx/>
              <a:buFont typeface="Wingdings" panose="05000000000000000000" pitchFamily="2" charset="2"/>
              <a:buChar char="q"/>
            </a:pPr>
            <a:r>
              <a:rPr lang="en-GB" altLang="en-US" sz="1600" dirty="0">
                <a:solidFill>
                  <a:srgbClr val="161513"/>
                </a:solidFill>
                <a:cs typeface="Calibri" panose="020F0502020204030204" pitchFamily="34" charset="0"/>
              </a:rPr>
              <a:t>Action taken to follow-up on implementation monitoring recommendations, </a:t>
            </a:r>
          </a:p>
          <a:p>
            <a:pPr marL="285750" indent="-285750" eaLnBrk="1" hangingPunct="1">
              <a:lnSpc>
                <a:spcPct val="100000"/>
              </a:lnSpc>
              <a:spcBef>
                <a:spcPts val="1200"/>
              </a:spcBef>
              <a:buClr>
                <a:srgbClr val="FFFF00"/>
              </a:buClr>
              <a:buSzTx/>
              <a:buFont typeface="Wingdings" panose="05000000000000000000" pitchFamily="2" charset="2"/>
              <a:buChar char="q"/>
            </a:pPr>
            <a:r>
              <a:rPr lang="en-GB" altLang="en-US" sz="1600" dirty="0">
                <a:solidFill>
                  <a:srgbClr val="161513"/>
                </a:solidFill>
                <a:cs typeface="Calibri" panose="020F0502020204030204" pitchFamily="34" charset="0"/>
              </a:rPr>
              <a:t>Progress against a partner’s PSEA CSIP, </a:t>
            </a:r>
          </a:p>
          <a:p>
            <a:pPr marL="285750" indent="-285750" eaLnBrk="1" hangingPunct="1">
              <a:lnSpc>
                <a:spcPct val="100000"/>
              </a:lnSpc>
              <a:spcBef>
                <a:spcPts val="1200"/>
              </a:spcBef>
              <a:buClr>
                <a:srgbClr val="FFFF00"/>
              </a:buClr>
              <a:buSzTx/>
              <a:buFont typeface="Wingdings" panose="05000000000000000000" pitchFamily="2" charset="2"/>
              <a:buChar char="q"/>
            </a:pPr>
            <a:r>
              <a:rPr lang="en-GB" altLang="en-US" sz="1600" dirty="0">
                <a:solidFill>
                  <a:srgbClr val="161513"/>
                </a:solidFill>
                <a:cs typeface="Calibri" panose="020F0502020204030204" pitchFamily="34" charset="0"/>
              </a:rPr>
              <a:t>Feedback from people with and for whom the partner/UNHCR works, </a:t>
            </a:r>
          </a:p>
          <a:p>
            <a:pPr marL="285750" indent="-285750" eaLnBrk="1" hangingPunct="1">
              <a:lnSpc>
                <a:spcPct val="100000"/>
              </a:lnSpc>
              <a:spcBef>
                <a:spcPts val="1200"/>
              </a:spcBef>
              <a:buClr>
                <a:srgbClr val="FFFF00"/>
              </a:buClr>
              <a:buSzTx/>
              <a:buFont typeface="Wingdings" panose="05000000000000000000" pitchFamily="2" charset="2"/>
              <a:buChar char="q"/>
            </a:pPr>
            <a:r>
              <a:rPr lang="en-GB" altLang="en-US" sz="1600" dirty="0">
                <a:solidFill>
                  <a:srgbClr val="161513"/>
                </a:solidFill>
                <a:cs typeface="Calibri" panose="020F0502020204030204" pitchFamily="34" charset="0"/>
              </a:rPr>
              <a:t>Progress against risk treatment plans and ICA/Q recommendations.</a:t>
            </a:r>
          </a:p>
          <a:p>
            <a:pPr eaLnBrk="1" hangingPunct="1">
              <a:lnSpc>
                <a:spcPct val="100000"/>
              </a:lnSpc>
              <a:spcBef>
                <a:spcPts val="1200"/>
              </a:spcBef>
              <a:buSzTx/>
              <a:buNone/>
            </a:pPr>
            <a:r>
              <a:rPr lang="en-GB" altLang="en-US" sz="1800" dirty="0">
                <a:solidFill>
                  <a:srgbClr val="161513"/>
                </a:solidFill>
                <a:cs typeface="Calibri" panose="020F0502020204030204" pitchFamily="34" charset="0"/>
              </a:rPr>
              <a:t>This workflow therefore encompasses partner reporting and UNHCR's verification processes, consolidating documentation of UNHCR's implementation monitoring, and hence it is initiated by Programme with Project Control in copy from the start.</a:t>
            </a:r>
          </a:p>
        </p:txBody>
      </p:sp>
      <p:sp>
        <p:nvSpPr>
          <p:cNvPr id="4" name="Title 1">
            <a:extLst>
              <a:ext uri="{FF2B5EF4-FFF2-40B4-BE49-F238E27FC236}">
                <a16:creationId xmlns:a16="http://schemas.microsoft.com/office/drawing/2014/main" id="{F1286E07-E500-7596-DF49-6E0D172E7828}"/>
              </a:ext>
            </a:extLst>
          </p:cNvPr>
          <p:cNvSpPr txBox="1"/>
          <p:nvPr/>
        </p:nvSpPr>
        <p:spPr>
          <a:xfrm>
            <a:off x="255589" y="492125"/>
            <a:ext cx="11398148" cy="552450"/>
          </a:xfrm>
          <a:prstGeom prst="rect">
            <a:avLst/>
          </a:prstGeom>
          <a:noFill/>
          <a:ln cap="flat">
            <a:noFill/>
          </a:ln>
        </p:spPr>
        <p:txBody>
          <a:bodyPr>
            <a:normAutofit fontScale="925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Project Financial Report (PFR)</a:t>
            </a:r>
          </a:p>
        </p:txBody>
      </p:sp>
      <p:sp>
        <p:nvSpPr>
          <p:cNvPr id="3" name="Ovale 20">
            <a:extLst>
              <a:ext uri="{FF2B5EF4-FFF2-40B4-BE49-F238E27FC236}">
                <a16:creationId xmlns:a16="http://schemas.microsoft.com/office/drawing/2014/main" id="{432E501C-993B-64A4-28F3-234915E5A144}"/>
              </a:ext>
            </a:extLst>
          </p:cNvPr>
          <p:cNvSpPr/>
          <p:nvPr/>
        </p:nvSpPr>
        <p:spPr bwMode="gray">
          <a:xfrm>
            <a:off x="1057569" y="3230114"/>
            <a:ext cx="1440000" cy="1296000"/>
          </a:xfrm>
          <a:prstGeom prst="ellipse">
            <a:avLst/>
          </a:prstGeom>
          <a:solidFill>
            <a:srgbClr val="FFFFFF"/>
          </a:solidFill>
          <a:ln w="12700" cap="flat" cmpd="sng" algn="ctr">
            <a:solidFill>
              <a:srgbClr val="0072BC"/>
            </a:solidFill>
            <a:prstDash val="solid"/>
            <a:miter lim="800000"/>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eaLnBrk="1" fontAlgn="auto" latinLnBrk="0" hangingPunct="1">
              <a:lnSpc>
                <a:spcPct val="100000"/>
              </a:lnSpc>
              <a:spcBef>
                <a:spcPts val="1200"/>
              </a:spcBef>
              <a:spcAft>
                <a:spcPts val="0"/>
              </a:spcAft>
              <a:buClrTx/>
              <a:buSzTx/>
              <a:buFontTx/>
              <a:buNone/>
              <a:tabLst/>
              <a:defRPr/>
            </a:pPr>
            <a:endParaRPr kumimoji="0" lang="en-GB" sz="1600" b="0" i="0" u="none" strike="noStrike" kern="0" cap="none" spc="0" normalizeH="0" baseline="0" noProof="0" err="1">
              <a:ln>
                <a:noFill/>
              </a:ln>
              <a:solidFill>
                <a:srgbClr val="FFFFFF"/>
              </a:solidFill>
              <a:effectLst/>
              <a:uLnTx/>
              <a:uFillTx/>
              <a:latin typeface="Arial"/>
              <a:ea typeface="+mn-ea"/>
              <a:cs typeface="+mn-cs"/>
            </a:endParaRPr>
          </a:p>
        </p:txBody>
      </p:sp>
      <p:sp>
        <p:nvSpPr>
          <p:cNvPr id="5" name="Ovale 43">
            <a:extLst>
              <a:ext uri="{FF2B5EF4-FFF2-40B4-BE49-F238E27FC236}">
                <a16:creationId xmlns:a16="http://schemas.microsoft.com/office/drawing/2014/main" id="{EC9A057B-199C-B51D-5A12-AF05EAEA0D54}"/>
              </a:ext>
            </a:extLst>
          </p:cNvPr>
          <p:cNvSpPr/>
          <p:nvPr/>
        </p:nvSpPr>
        <p:spPr bwMode="gray">
          <a:xfrm>
            <a:off x="933391" y="3783682"/>
            <a:ext cx="248356" cy="230400"/>
          </a:xfrm>
          <a:prstGeom prst="ellipse">
            <a:avLst/>
          </a:prstGeom>
          <a:solidFill>
            <a:srgbClr val="FBF14C"/>
          </a:solidFill>
          <a:ln w="9525" cap="flat" cmpd="sng" algn="ctr">
            <a:noFill/>
            <a:prstDash val="solid"/>
            <a:miter lim="800000"/>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ctr" defTabSz="711200" eaLnBrk="1" fontAlgn="auto" latinLnBrk="0" hangingPunct="1">
              <a:lnSpc>
                <a:spcPct val="100000"/>
              </a:lnSpc>
              <a:spcBef>
                <a:spcPts val="1200"/>
              </a:spcBef>
              <a:spcAft>
                <a:spcPts val="0"/>
              </a:spcAft>
              <a:buClrTx/>
              <a:buSzTx/>
              <a:buFontTx/>
              <a:buNone/>
              <a:tabLst/>
              <a:defRPr/>
            </a:pPr>
            <a:endParaRPr kumimoji="0" lang="en-GB" sz="1600" b="0" i="0" u="none" strike="noStrike" kern="0" cap="none" spc="0" normalizeH="0" baseline="0" noProof="0">
              <a:ln>
                <a:noFill/>
              </a:ln>
              <a:solidFill>
                <a:prstClr val="black"/>
              </a:solidFill>
              <a:effectLst/>
              <a:uLnTx/>
              <a:uFillTx/>
              <a:latin typeface="Arial"/>
              <a:ea typeface="+mn-ea"/>
              <a:cs typeface="+mn-cs"/>
            </a:endParaRPr>
          </a:p>
        </p:txBody>
      </p:sp>
      <p:sp>
        <p:nvSpPr>
          <p:cNvPr id="7" name="Freeform 12">
            <a:extLst>
              <a:ext uri="{FF2B5EF4-FFF2-40B4-BE49-F238E27FC236}">
                <a16:creationId xmlns:a16="http://schemas.microsoft.com/office/drawing/2014/main" id="{C74F655A-F89A-49CF-0ED7-B444D929D4EA}"/>
              </a:ext>
            </a:extLst>
          </p:cNvPr>
          <p:cNvSpPr>
            <a:spLocks noChangeArrowheads="1"/>
          </p:cNvSpPr>
          <p:nvPr/>
        </p:nvSpPr>
        <p:spPr bwMode="auto">
          <a:xfrm>
            <a:off x="1450657" y="3586805"/>
            <a:ext cx="660244" cy="644725"/>
          </a:xfrm>
          <a:custGeom>
            <a:avLst/>
            <a:gdLst>
              <a:gd name="connsiteX0" fmla="*/ 358705 w 547345"/>
              <a:gd name="connsiteY0" fmla="*/ 408604 h 543704"/>
              <a:gd name="connsiteX1" fmla="*/ 343845 w 547345"/>
              <a:gd name="connsiteY1" fmla="*/ 412323 h 543704"/>
              <a:gd name="connsiteX2" fmla="*/ 333526 w 547345"/>
              <a:gd name="connsiteY2" fmla="*/ 451985 h 543704"/>
              <a:gd name="connsiteX3" fmla="*/ 369850 w 547345"/>
              <a:gd name="connsiteY3" fmla="*/ 514784 h 543704"/>
              <a:gd name="connsiteX4" fmla="*/ 387600 w 547345"/>
              <a:gd name="connsiteY4" fmla="*/ 528418 h 543704"/>
              <a:gd name="connsiteX5" fmla="*/ 409477 w 547345"/>
              <a:gd name="connsiteY5" fmla="*/ 525526 h 543704"/>
              <a:gd name="connsiteX6" fmla="*/ 423099 w 547345"/>
              <a:gd name="connsiteY6" fmla="*/ 507760 h 543704"/>
              <a:gd name="connsiteX7" fmla="*/ 420209 w 547345"/>
              <a:gd name="connsiteY7" fmla="*/ 485863 h 543704"/>
              <a:gd name="connsiteX8" fmla="*/ 383885 w 547345"/>
              <a:gd name="connsiteY8" fmla="*/ 422651 h 543704"/>
              <a:gd name="connsiteX9" fmla="*/ 358705 w 547345"/>
              <a:gd name="connsiteY9" fmla="*/ 408604 h 543704"/>
              <a:gd name="connsiteX10" fmla="*/ 268216 w 547345"/>
              <a:gd name="connsiteY10" fmla="*/ 222014 h 543704"/>
              <a:gd name="connsiteX11" fmla="*/ 275170 w 547345"/>
              <a:gd name="connsiteY11" fmla="*/ 229035 h 543704"/>
              <a:gd name="connsiteX12" fmla="*/ 275170 w 547345"/>
              <a:gd name="connsiteY12" fmla="*/ 232752 h 543704"/>
              <a:gd name="connsiteX13" fmla="*/ 294398 w 547345"/>
              <a:gd name="connsiteY13" fmla="*/ 251750 h 543704"/>
              <a:gd name="connsiteX14" fmla="*/ 294398 w 547345"/>
              <a:gd name="connsiteY14" fmla="*/ 254228 h 543704"/>
              <a:gd name="connsiteX15" fmla="*/ 287443 w 547345"/>
              <a:gd name="connsiteY15" fmla="*/ 261249 h 543704"/>
              <a:gd name="connsiteX16" fmla="*/ 280079 w 547345"/>
              <a:gd name="connsiteY16" fmla="*/ 254228 h 543704"/>
              <a:gd name="connsiteX17" fmla="*/ 280079 w 547345"/>
              <a:gd name="connsiteY17" fmla="*/ 251750 h 543704"/>
              <a:gd name="connsiteX18" fmla="*/ 268216 w 547345"/>
              <a:gd name="connsiteY18" fmla="*/ 246381 h 543704"/>
              <a:gd name="connsiteX19" fmla="*/ 256352 w 547345"/>
              <a:gd name="connsiteY19" fmla="*/ 251750 h 543704"/>
              <a:gd name="connsiteX20" fmla="*/ 256352 w 547345"/>
              <a:gd name="connsiteY20" fmla="*/ 267031 h 543704"/>
              <a:gd name="connsiteX21" fmla="*/ 268216 w 547345"/>
              <a:gd name="connsiteY21" fmla="*/ 272400 h 543704"/>
              <a:gd name="connsiteX22" fmla="*/ 294398 w 547345"/>
              <a:gd name="connsiteY22" fmla="*/ 292224 h 543704"/>
              <a:gd name="connsiteX23" fmla="*/ 294398 w 547345"/>
              <a:gd name="connsiteY23" fmla="*/ 308331 h 543704"/>
              <a:gd name="connsiteX24" fmla="*/ 275170 w 547345"/>
              <a:gd name="connsiteY24" fmla="*/ 327329 h 543704"/>
              <a:gd name="connsiteX25" fmla="*/ 275170 w 547345"/>
              <a:gd name="connsiteY25" fmla="*/ 331046 h 543704"/>
              <a:gd name="connsiteX26" fmla="*/ 268216 w 547345"/>
              <a:gd name="connsiteY26" fmla="*/ 338067 h 543704"/>
              <a:gd name="connsiteX27" fmla="*/ 261261 w 547345"/>
              <a:gd name="connsiteY27" fmla="*/ 331046 h 543704"/>
              <a:gd name="connsiteX28" fmla="*/ 261261 w 547345"/>
              <a:gd name="connsiteY28" fmla="*/ 327329 h 543704"/>
              <a:gd name="connsiteX29" fmla="*/ 242033 w 547345"/>
              <a:gd name="connsiteY29" fmla="*/ 308331 h 543704"/>
              <a:gd name="connsiteX30" fmla="*/ 242033 w 547345"/>
              <a:gd name="connsiteY30" fmla="*/ 305440 h 543704"/>
              <a:gd name="connsiteX31" fmla="*/ 249397 w 547345"/>
              <a:gd name="connsiteY31" fmla="*/ 298419 h 543704"/>
              <a:gd name="connsiteX32" fmla="*/ 256352 w 547345"/>
              <a:gd name="connsiteY32" fmla="*/ 305440 h 543704"/>
              <a:gd name="connsiteX33" fmla="*/ 256352 w 547345"/>
              <a:gd name="connsiteY33" fmla="*/ 308331 h 543704"/>
              <a:gd name="connsiteX34" fmla="*/ 268216 w 547345"/>
              <a:gd name="connsiteY34" fmla="*/ 313700 h 543704"/>
              <a:gd name="connsiteX35" fmla="*/ 280079 w 547345"/>
              <a:gd name="connsiteY35" fmla="*/ 308331 h 543704"/>
              <a:gd name="connsiteX36" fmla="*/ 280079 w 547345"/>
              <a:gd name="connsiteY36" fmla="*/ 292224 h 543704"/>
              <a:gd name="connsiteX37" fmla="*/ 268216 w 547345"/>
              <a:gd name="connsiteY37" fmla="*/ 286855 h 543704"/>
              <a:gd name="connsiteX38" fmla="*/ 242033 w 547345"/>
              <a:gd name="connsiteY38" fmla="*/ 267031 h 543704"/>
              <a:gd name="connsiteX39" fmla="*/ 242033 w 547345"/>
              <a:gd name="connsiteY39" fmla="*/ 251750 h 543704"/>
              <a:gd name="connsiteX40" fmla="*/ 261261 w 547345"/>
              <a:gd name="connsiteY40" fmla="*/ 232752 h 543704"/>
              <a:gd name="connsiteX41" fmla="*/ 261261 w 547345"/>
              <a:gd name="connsiteY41" fmla="*/ 229035 h 543704"/>
              <a:gd name="connsiteX42" fmla="*/ 268216 w 547345"/>
              <a:gd name="connsiteY42" fmla="*/ 222014 h 543704"/>
              <a:gd name="connsiteX43" fmla="*/ 267894 w 547345"/>
              <a:gd name="connsiteY43" fmla="*/ 197072 h 543704"/>
              <a:gd name="connsiteX44" fmla="*/ 226616 w 547345"/>
              <a:gd name="connsiteY44" fmla="*/ 207814 h 543704"/>
              <a:gd name="connsiteX45" fmla="*/ 195657 w 547345"/>
              <a:gd name="connsiteY45" fmla="*/ 322256 h 543704"/>
              <a:gd name="connsiteX46" fmla="*/ 309585 w 547345"/>
              <a:gd name="connsiteY46" fmla="*/ 352416 h 543704"/>
              <a:gd name="connsiteX47" fmla="*/ 348386 w 547345"/>
              <a:gd name="connsiteY47" fmla="*/ 302012 h 543704"/>
              <a:gd name="connsiteX48" fmla="*/ 340130 w 547345"/>
              <a:gd name="connsiteY48" fmla="*/ 238387 h 543704"/>
              <a:gd name="connsiteX49" fmla="*/ 289771 w 547345"/>
              <a:gd name="connsiteY49" fmla="*/ 199551 h 543704"/>
              <a:gd name="connsiteX50" fmla="*/ 267894 w 547345"/>
              <a:gd name="connsiteY50" fmla="*/ 197072 h 543704"/>
              <a:gd name="connsiteX51" fmla="*/ 338066 w 547345"/>
              <a:gd name="connsiteY51" fmla="*/ 106592 h 543704"/>
              <a:gd name="connsiteX52" fmla="*/ 338066 w 547345"/>
              <a:gd name="connsiteY52" fmla="*/ 153278 h 543704"/>
              <a:gd name="connsiteX53" fmla="*/ 343432 w 547345"/>
              <a:gd name="connsiteY53" fmla="*/ 158649 h 543704"/>
              <a:gd name="connsiteX54" fmla="*/ 399570 w 547345"/>
              <a:gd name="connsiteY54" fmla="*/ 158649 h 543704"/>
              <a:gd name="connsiteX55" fmla="*/ 142409 w 547345"/>
              <a:gd name="connsiteY55" fmla="*/ 92958 h 543704"/>
              <a:gd name="connsiteX56" fmla="*/ 124659 w 547345"/>
              <a:gd name="connsiteY56" fmla="*/ 113616 h 543704"/>
              <a:gd name="connsiteX57" fmla="*/ 124659 w 547345"/>
              <a:gd name="connsiteY57" fmla="*/ 416454 h 543704"/>
              <a:gd name="connsiteX58" fmla="*/ 142409 w 547345"/>
              <a:gd name="connsiteY58" fmla="*/ 437112 h 543704"/>
              <a:gd name="connsiteX59" fmla="*/ 315363 w 547345"/>
              <a:gd name="connsiteY59" fmla="*/ 437112 h 543704"/>
              <a:gd name="connsiteX60" fmla="*/ 331049 w 547345"/>
              <a:gd name="connsiteY60" fmla="*/ 404060 h 543704"/>
              <a:gd name="connsiteX61" fmla="*/ 310410 w 547345"/>
              <a:gd name="connsiteY61" fmla="*/ 368116 h 543704"/>
              <a:gd name="connsiteX62" fmla="*/ 268307 w 547345"/>
              <a:gd name="connsiteY62" fmla="*/ 378445 h 543704"/>
              <a:gd name="connsiteX63" fmla="*/ 242714 w 547345"/>
              <a:gd name="connsiteY63" fmla="*/ 375139 h 543704"/>
              <a:gd name="connsiteX64" fmla="*/ 183274 w 547345"/>
              <a:gd name="connsiteY64" fmla="*/ 329280 h 543704"/>
              <a:gd name="connsiteX65" fmla="*/ 173780 w 547345"/>
              <a:gd name="connsiteY65" fmla="*/ 254913 h 543704"/>
              <a:gd name="connsiteX66" fmla="*/ 219186 w 547345"/>
              <a:gd name="connsiteY66" fmla="*/ 195419 h 543704"/>
              <a:gd name="connsiteX67" fmla="*/ 293073 w 547345"/>
              <a:gd name="connsiteY67" fmla="*/ 185504 h 543704"/>
              <a:gd name="connsiteX68" fmla="*/ 352514 w 547345"/>
              <a:gd name="connsiteY68" fmla="*/ 231364 h 543704"/>
              <a:gd name="connsiteX69" fmla="*/ 362420 w 547345"/>
              <a:gd name="connsiteY69" fmla="*/ 305730 h 543704"/>
              <a:gd name="connsiteX70" fmla="*/ 323206 w 547345"/>
              <a:gd name="connsiteY70" fmla="*/ 361505 h 543704"/>
              <a:gd name="connsiteX71" fmla="*/ 343432 w 547345"/>
              <a:gd name="connsiteY71" fmla="*/ 397036 h 543704"/>
              <a:gd name="connsiteX72" fmla="*/ 396268 w 547345"/>
              <a:gd name="connsiteY72" fmla="*/ 415628 h 543704"/>
              <a:gd name="connsiteX73" fmla="*/ 404111 w 547345"/>
              <a:gd name="connsiteY73" fmla="*/ 429262 h 543704"/>
              <a:gd name="connsiteX74" fmla="*/ 407826 w 547345"/>
              <a:gd name="connsiteY74" fmla="*/ 416454 h 543704"/>
              <a:gd name="connsiteX75" fmla="*/ 407826 w 547345"/>
              <a:gd name="connsiteY75" fmla="*/ 172696 h 543704"/>
              <a:gd name="connsiteX76" fmla="*/ 343432 w 547345"/>
              <a:gd name="connsiteY76" fmla="*/ 172696 h 543704"/>
              <a:gd name="connsiteX77" fmla="*/ 324032 w 547345"/>
              <a:gd name="connsiteY77" fmla="*/ 153278 h 543704"/>
              <a:gd name="connsiteX78" fmla="*/ 324032 w 547345"/>
              <a:gd name="connsiteY78" fmla="*/ 95024 h 543704"/>
              <a:gd name="connsiteX79" fmla="*/ 316189 w 547345"/>
              <a:gd name="connsiteY79" fmla="*/ 92958 h 543704"/>
              <a:gd name="connsiteX80" fmla="*/ 32197 w 547345"/>
              <a:gd name="connsiteY80" fmla="*/ 44207 h 543704"/>
              <a:gd name="connsiteX81" fmla="*/ 14447 w 547345"/>
              <a:gd name="connsiteY81" fmla="*/ 65277 h 543704"/>
              <a:gd name="connsiteX82" fmla="*/ 14447 w 547345"/>
              <a:gd name="connsiteY82" fmla="*/ 368116 h 543704"/>
              <a:gd name="connsiteX83" fmla="*/ 32197 w 547345"/>
              <a:gd name="connsiteY83" fmla="*/ 388773 h 543704"/>
              <a:gd name="connsiteX84" fmla="*/ 110625 w 547345"/>
              <a:gd name="connsiteY84" fmla="*/ 388773 h 543704"/>
              <a:gd name="connsiteX85" fmla="*/ 110625 w 547345"/>
              <a:gd name="connsiteY85" fmla="*/ 113616 h 543704"/>
              <a:gd name="connsiteX86" fmla="*/ 142409 w 547345"/>
              <a:gd name="connsiteY86" fmla="*/ 78498 h 543704"/>
              <a:gd name="connsiteX87" fmla="*/ 235697 w 547345"/>
              <a:gd name="connsiteY87" fmla="*/ 78498 h 543704"/>
              <a:gd name="connsiteX88" fmla="*/ 235697 w 547345"/>
              <a:gd name="connsiteY88" fmla="*/ 44207 h 543704"/>
              <a:gd name="connsiteX89" fmla="*/ 463551 w 547345"/>
              <a:gd name="connsiteY89" fmla="*/ 28094 h 543704"/>
              <a:gd name="connsiteX90" fmla="*/ 463551 w 547345"/>
              <a:gd name="connsiteY90" fmla="*/ 74780 h 543704"/>
              <a:gd name="connsiteX91" fmla="*/ 468917 w 547345"/>
              <a:gd name="connsiteY91" fmla="*/ 80151 h 543704"/>
              <a:gd name="connsiteX92" fmla="*/ 525055 w 547345"/>
              <a:gd name="connsiteY92" fmla="*/ 80151 h 543704"/>
              <a:gd name="connsiteX93" fmla="*/ 267894 w 547345"/>
              <a:gd name="connsiteY93" fmla="*/ 14047 h 543704"/>
              <a:gd name="connsiteX94" fmla="*/ 250144 w 547345"/>
              <a:gd name="connsiteY94" fmla="*/ 35117 h 543704"/>
              <a:gd name="connsiteX95" fmla="*/ 250144 w 547345"/>
              <a:gd name="connsiteY95" fmla="*/ 78498 h 543704"/>
              <a:gd name="connsiteX96" fmla="*/ 316189 w 547345"/>
              <a:gd name="connsiteY96" fmla="*/ 78498 h 543704"/>
              <a:gd name="connsiteX97" fmla="*/ 334764 w 547345"/>
              <a:gd name="connsiteY97" fmla="*/ 85522 h 543704"/>
              <a:gd name="connsiteX98" fmla="*/ 411541 w 547345"/>
              <a:gd name="connsiteY98" fmla="*/ 149973 h 543704"/>
              <a:gd name="connsiteX99" fmla="*/ 420622 w 547345"/>
              <a:gd name="connsiteY99" fmla="*/ 164433 h 543704"/>
              <a:gd name="connsiteX100" fmla="*/ 421860 w 547345"/>
              <a:gd name="connsiteY100" fmla="*/ 171870 h 543704"/>
              <a:gd name="connsiteX101" fmla="*/ 421860 w 547345"/>
              <a:gd name="connsiteY101" fmla="*/ 359027 h 543704"/>
              <a:gd name="connsiteX102" fmla="*/ 515561 w 547345"/>
              <a:gd name="connsiteY102" fmla="*/ 359027 h 543704"/>
              <a:gd name="connsiteX103" fmla="*/ 533311 w 547345"/>
              <a:gd name="connsiteY103" fmla="*/ 337956 h 543704"/>
              <a:gd name="connsiteX104" fmla="*/ 533311 w 547345"/>
              <a:gd name="connsiteY104" fmla="*/ 94611 h 543704"/>
              <a:gd name="connsiteX105" fmla="*/ 468917 w 547345"/>
              <a:gd name="connsiteY105" fmla="*/ 94611 h 543704"/>
              <a:gd name="connsiteX106" fmla="*/ 449517 w 547345"/>
              <a:gd name="connsiteY106" fmla="*/ 74780 h 543704"/>
              <a:gd name="connsiteX107" fmla="*/ 449517 w 547345"/>
              <a:gd name="connsiteY107" fmla="*/ 16526 h 543704"/>
              <a:gd name="connsiteX108" fmla="*/ 442087 w 547345"/>
              <a:gd name="connsiteY108" fmla="*/ 14047 h 543704"/>
              <a:gd name="connsiteX109" fmla="*/ 267894 w 547345"/>
              <a:gd name="connsiteY109" fmla="*/ 0 h 543704"/>
              <a:gd name="connsiteX110" fmla="*/ 442087 w 547345"/>
              <a:gd name="connsiteY110" fmla="*/ 0 h 543704"/>
              <a:gd name="connsiteX111" fmla="*/ 460249 w 547345"/>
              <a:gd name="connsiteY111" fmla="*/ 6610 h 543704"/>
              <a:gd name="connsiteX112" fmla="*/ 537439 w 547345"/>
              <a:gd name="connsiteY112" fmla="*/ 71475 h 543704"/>
              <a:gd name="connsiteX113" fmla="*/ 546520 w 547345"/>
              <a:gd name="connsiteY113" fmla="*/ 85522 h 543704"/>
              <a:gd name="connsiteX114" fmla="*/ 546520 w 547345"/>
              <a:gd name="connsiteY114" fmla="*/ 85935 h 543704"/>
              <a:gd name="connsiteX115" fmla="*/ 547345 w 547345"/>
              <a:gd name="connsiteY115" fmla="*/ 93371 h 543704"/>
              <a:gd name="connsiteX116" fmla="*/ 547345 w 547345"/>
              <a:gd name="connsiteY116" fmla="*/ 337956 h 543704"/>
              <a:gd name="connsiteX117" fmla="*/ 515561 w 547345"/>
              <a:gd name="connsiteY117" fmla="*/ 373074 h 543704"/>
              <a:gd name="connsiteX118" fmla="*/ 421860 w 547345"/>
              <a:gd name="connsiteY118" fmla="*/ 373074 h 543704"/>
              <a:gd name="connsiteX119" fmla="*/ 421860 w 547345"/>
              <a:gd name="connsiteY119" fmla="*/ 416454 h 543704"/>
              <a:gd name="connsiteX120" fmla="*/ 411541 w 547345"/>
              <a:gd name="connsiteY120" fmla="*/ 442483 h 543704"/>
              <a:gd name="connsiteX121" fmla="*/ 432180 w 547345"/>
              <a:gd name="connsiteY121" fmla="*/ 478427 h 543704"/>
              <a:gd name="connsiteX122" fmla="*/ 436721 w 547345"/>
              <a:gd name="connsiteY122" fmla="*/ 511478 h 543704"/>
              <a:gd name="connsiteX123" fmla="*/ 416494 w 547345"/>
              <a:gd name="connsiteY123" fmla="*/ 537920 h 543704"/>
              <a:gd name="connsiteX124" fmla="*/ 395030 w 547345"/>
              <a:gd name="connsiteY124" fmla="*/ 543704 h 543704"/>
              <a:gd name="connsiteX125" fmla="*/ 357467 w 547345"/>
              <a:gd name="connsiteY125" fmla="*/ 522220 h 543704"/>
              <a:gd name="connsiteX126" fmla="*/ 321142 w 547345"/>
              <a:gd name="connsiteY126" fmla="*/ 459009 h 543704"/>
              <a:gd name="connsiteX127" fmla="*/ 317427 w 547345"/>
              <a:gd name="connsiteY127" fmla="*/ 451572 h 543704"/>
              <a:gd name="connsiteX128" fmla="*/ 142409 w 547345"/>
              <a:gd name="connsiteY128" fmla="*/ 451572 h 543704"/>
              <a:gd name="connsiteX129" fmla="*/ 110625 w 547345"/>
              <a:gd name="connsiteY129" fmla="*/ 416454 h 543704"/>
              <a:gd name="connsiteX130" fmla="*/ 110625 w 547345"/>
              <a:gd name="connsiteY130" fmla="*/ 403233 h 543704"/>
              <a:gd name="connsiteX131" fmla="*/ 32197 w 547345"/>
              <a:gd name="connsiteY131" fmla="*/ 403233 h 543704"/>
              <a:gd name="connsiteX132" fmla="*/ 0 w 547345"/>
              <a:gd name="connsiteY132" fmla="*/ 368116 h 543704"/>
              <a:gd name="connsiteX133" fmla="*/ 0 w 547345"/>
              <a:gd name="connsiteY133" fmla="*/ 65277 h 543704"/>
              <a:gd name="connsiteX134" fmla="*/ 32197 w 547345"/>
              <a:gd name="connsiteY134" fmla="*/ 30160 h 543704"/>
              <a:gd name="connsiteX135" fmla="*/ 236110 w 547345"/>
              <a:gd name="connsiteY135" fmla="*/ 30160 h 543704"/>
              <a:gd name="connsiteX136" fmla="*/ 267894 w 547345"/>
              <a:gd name="connsiteY136" fmla="*/ 0 h 54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547345" h="543704">
                <a:moveTo>
                  <a:pt x="358705" y="408604"/>
                </a:moveTo>
                <a:cubicBezTo>
                  <a:pt x="353752" y="408604"/>
                  <a:pt x="348386" y="409431"/>
                  <a:pt x="343845" y="412323"/>
                </a:cubicBezTo>
                <a:cubicBezTo>
                  <a:pt x="330224" y="420173"/>
                  <a:pt x="325270" y="437938"/>
                  <a:pt x="333526" y="451985"/>
                </a:cubicBezTo>
                <a:lnTo>
                  <a:pt x="369850" y="514784"/>
                </a:lnTo>
                <a:cubicBezTo>
                  <a:pt x="373565" y="521394"/>
                  <a:pt x="379757" y="526352"/>
                  <a:pt x="387600" y="528418"/>
                </a:cubicBezTo>
                <a:cubicBezTo>
                  <a:pt x="395030" y="530483"/>
                  <a:pt x="402460" y="529244"/>
                  <a:pt x="409477" y="525526"/>
                </a:cubicBezTo>
                <a:cubicBezTo>
                  <a:pt x="416082" y="521394"/>
                  <a:pt x="420622" y="515197"/>
                  <a:pt x="423099" y="507760"/>
                </a:cubicBezTo>
                <a:cubicBezTo>
                  <a:pt x="425163" y="500323"/>
                  <a:pt x="423924" y="492474"/>
                  <a:pt x="420209" y="485863"/>
                </a:cubicBezTo>
                <a:lnTo>
                  <a:pt x="383885" y="422651"/>
                </a:lnTo>
                <a:cubicBezTo>
                  <a:pt x="378106" y="413562"/>
                  <a:pt x="368612" y="408604"/>
                  <a:pt x="358705" y="408604"/>
                </a:cubicBezTo>
                <a:close/>
                <a:moveTo>
                  <a:pt x="268216" y="222014"/>
                </a:moveTo>
                <a:cubicBezTo>
                  <a:pt x="271897" y="222014"/>
                  <a:pt x="275170" y="225318"/>
                  <a:pt x="275170" y="229035"/>
                </a:cubicBezTo>
                <a:lnTo>
                  <a:pt x="275170" y="232752"/>
                </a:lnTo>
                <a:cubicBezTo>
                  <a:pt x="286625" y="235230"/>
                  <a:pt x="294398" y="242664"/>
                  <a:pt x="294398" y="251750"/>
                </a:cubicBezTo>
                <a:lnTo>
                  <a:pt x="294398" y="254228"/>
                </a:lnTo>
                <a:cubicBezTo>
                  <a:pt x="294398" y="258358"/>
                  <a:pt x="291125" y="261249"/>
                  <a:pt x="287443" y="261249"/>
                </a:cubicBezTo>
                <a:cubicBezTo>
                  <a:pt x="283352" y="261249"/>
                  <a:pt x="280079" y="258358"/>
                  <a:pt x="280079" y="254228"/>
                </a:cubicBezTo>
                <a:lnTo>
                  <a:pt x="280079" y="251750"/>
                </a:lnTo>
                <a:cubicBezTo>
                  <a:pt x="280079" y="250098"/>
                  <a:pt x="275579" y="246381"/>
                  <a:pt x="268216" y="246381"/>
                </a:cubicBezTo>
                <a:cubicBezTo>
                  <a:pt x="260852" y="246381"/>
                  <a:pt x="256352" y="250098"/>
                  <a:pt x="256352" y="251750"/>
                </a:cubicBezTo>
                <a:lnTo>
                  <a:pt x="256352" y="267031"/>
                </a:lnTo>
                <a:cubicBezTo>
                  <a:pt x="256352" y="268683"/>
                  <a:pt x="260852" y="272400"/>
                  <a:pt x="268216" y="272400"/>
                </a:cubicBezTo>
                <a:cubicBezTo>
                  <a:pt x="282943" y="272400"/>
                  <a:pt x="294398" y="281073"/>
                  <a:pt x="294398" y="292224"/>
                </a:cubicBezTo>
                <a:lnTo>
                  <a:pt x="294398" y="308331"/>
                </a:lnTo>
                <a:cubicBezTo>
                  <a:pt x="294398" y="317417"/>
                  <a:pt x="286625" y="324851"/>
                  <a:pt x="275170" y="327329"/>
                </a:cubicBezTo>
                <a:lnTo>
                  <a:pt x="275170" y="331046"/>
                </a:lnTo>
                <a:cubicBezTo>
                  <a:pt x="275170" y="334763"/>
                  <a:pt x="271897" y="338067"/>
                  <a:pt x="268216" y="338067"/>
                </a:cubicBezTo>
                <a:cubicBezTo>
                  <a:pt x="264534" y="338067"/>
                  <a:pt x="261261" y="334763"/>
                  <a:pt x="261261" y="331046"/>
                </a:cubicBezTo>
                <a:lnTo>
                  <a:pt x="261261" y="327329"/>
                </a:lnTo>
                <a:cubicBezTo>
                  <a:pt x="250215" y="324851"/>
                  <a:pt x="242033" y="317417"/>
                  <a:pt x="242033" y="308331"/>
                </a:cubicBezTo>
                <a:lnTo>
                  <a:pt x="242033" y="305440"/>
                </a:lnTo>
                <a:cubicBezTo>
                  <a:pt x="242033" y="301310"/>
                  <a:pt x="245715" y="298419"/>
                  <a:pt x="249397" y="298419"/>
                </a:cubicBezTo>
                <a:cubicBezTo>
                  <a:pt x="253488" y="298419"/>
                  <a:pt x="256352" y="301310"/>
                  <a:pt x="256352" y="305440"/>
                </a:cubicBezTo>
                <a:lnTo>
                  <a:pt x="256352" y="308331"/>
                </a:lnTo>
                <a:cubicBezTo>
                  <a:pt x="256352" y="309983"/>
                  <a:pt x="260852" y="313700"/>
                  <a:pt x="268216" y="313700"/>
                </a:cubicBezTo>
                <a:cubicBezTo>
                  <a:pt x="275579" y="313700"/>
                  <a:pt x="280079" y="309983"/>
                  <a:pt x="280079" y="308331"/>
                </a:cubicBezTo>
                <a:lnTo>
                  <a:pt x="280079" y="292224"/>
                </a:lnTo>
                <a:cubicBezTo>
                  <a:pt x="280079" y="290159"/>
                  <a:pt x="275579" y="286855"/>
                  <a:pt x="268216" y="286855"/>
                </a:cubicBezTo>
                <a:cubicBezTo>
                  <a:pt x="253488" y="286855"/>
                  <a:pt x="242033" y="277769"/>
                  <a:pt x="242033" y="267031"/>
                </a:cubicBezTo>
                <a:lnTo>
                  <a:pt x="242033" y="251750"/>
                </a:lnTo>
                <a:cubicBezTo>
                  <a:pt x="242033" y="242664"/>
                  <a:pt x="250215" y="235230"/>
                  <a:pt x="261261" y="232752"/>
                </a:cubicBezTo>
                <a:lnTo>
                  <a:pt x="261261" y="229035"/>
                </a:lnTo>
                <a:cubicBezTo>
                  <a:pt x="261261" y="225318"/>
                  <a:pt x="264534" y="222014"/>
                  <a:pt x="268216" y="222014"/>
                </a:cubicBezTo>
                <a:close/>
                <a:moveTo>
                  <a:pt x="267894" y="197072"/>
                </a:moveTo>
                <a:cubicBezTo>
                  <a:pt x="253447" y="197072"/>
                  <a:pt x="238999" y="200377"/>
                  <a:pt x="226616" y="207814"/>
                </a:cubicBezTo>
                <a:cubicBezTo>
                  <a:pt x="186576" y="230950"/>
                  <a:pt x="172542" y="282181"/>
                  <a:pt x="195657" y="322256"/>
                </a:cubicBezTo>
                <a:cubicBezTo>
                  <a:pt x="218773" y="361919"/>
                  <a:pt x="269958" y="375553"/>
                  <a:pt x="309585" y="352416"/>
                </a:cubicBezTo>
                <a:cubicBezTo>
                  <a:pt x="328985" y="341674"/>
                  <a:pt x="342607" y="323496"/>
                  <a:pt x="348386" y="302012"/>
                </a:cubicBezTo>
                <a:cubicBezTo>
                  <a:pt x="354577" y="280528"/>
                  <a:pt x="351275" y="257805"/>
                  <a:pt x="340130" y="238387"/>
                </a:cubicBezTo>
                <a:cubicBezTo>
                  <a:pt x="328985" y="218969"/>
                  <a:pt x="311236" y="205335"/>
                  <a:pt x="289771" y="199551"/>
                </a:cubicBezTo>
                <a:cubicBezTo>
                  <a:pt x="282341" y="197898"/>
                  <a:pt x="274911" y="197072"/>
                  <a:pt x="267894" y="197072"/>
                </a:cubicBezTo>
                <a:close/>
                <a:moveTo>
                  <a:pt x="338066" y="106592"/>
                </a:moveTo>
                <a:lnTo>
                  <a:pt x="338066" y="153278"/>
                </a:lnTo>
                <a:cubicBezTo>
                  <a:pt x="338066" y="156170"/>
                  <a:pt x="340130" y="158649"/>
                  <a:pt x="343432" y="158649"/>
                </a:cubicBezTo>
                <a:lnTo>
                  <a:pt x="399570" y="158649"/>
                </a:lnTo>
                <a:close/>
                <a:moveTo>
                  <a:pt x="142409" y="92958"/>
                </a:moveTo>
                <a:cubicBezTo>
                  <a:pt x="132502" y="92958"/>
                  <a:pt x="124659" y="102048"/>
                  <a:pt x="124659" y="113616"/>
                </a:cubicBezTo>
                <a:lnTo>
                  <a:pt x="124659" y="416454"/>
                </a:lnTo>
                <a:cubicBezTo>
                  <a:pt x="124659" y="428022"/>
                  <a:pt x="132502" y="437112"/>
                  <a:pt x="142409" y="437112"/>
                </a:cubicBezTo>
                <a:lnTo>
                  <a:pt x="315363" y="437112"/>
                </a:lnTo>
                <a:cubicBezTo>
                  <a:pt x="315363" y="424717"/>
                  <a:pt x="320730" y="412323"/>
                  <a:pt x="331049" y="404060"/>
                </a:cubicBezTo>
                <a:lnTo>
                  <a:pt x="310410" y="368116"/>
                </a:lnTo>
                <a:cubicBezTo>
                  <a:pt x="297201" y="375139"/>
                  <a:pt x="282754" y="378445"/>
                  <a:pt x="268307" y="378445"/>
                </a:cubicBezTo>
                <a:cubicBezTo>
                  <a:pt x="259638" y="378445"/>
                  <a:pt x="250970" y="377205"/>
                  <a:pt x="242714" y="375139"/>
                </a:cubicBezTo>
                <a:cubicBezTo>
                  <a:pt x="217535" y="368116"/>
                  <a:pt x="196483" y="352003"/>
                  <a:pt x="183274" y="329280"/>
                </a:cubicBezTo>
                <a:cubicBezTo>
                  <a:pt x="170478" y="306557"/>
                  <a:pt x="166763" y="280115"/>
                  <a:pt x="173780" y="254913"/>
                </a:cubicBezTo>
                <a:cubicBezTo>
                  <a:pt x="180384" y="229711"/>
                  <a:pt x="196483" y="208640"/>
                  <a:pt x="219186" y="195419"/>
                </a:cubicBezTo>
                <a:cubicBezTo>
                  <a:pt x="241476" y="182612"/>
                  <a:pt x="267894" y="178893"/>
                  <a:pt x="293073" y="185504"/>
                </a:cubicBezTo>
                <a:cubicBezTo>
                  <a:pt x="318666" y="192527"/>
                  <a:pt x="339305" y="208640"/>
                  <a:pt x="352514" y="231364"/>
                </a:cubicBezTo>
                <a:cubicBezTo>
                  <a:pt x="365723" y="254087"/>
                  <a:pt x="369025" y="280528"/>
                  <a:pt x="362420" y="305730"/>
                </a:cubicBezTo>
                <a:cubicBezTo>
                  <a:pt x="356229" y="328454"/>
                  <a:pt x="342194" y="347872"/>
                  <a:pt x="323206" y="361505"/>
                </a:cubicBezTo>
                <a:lnTo>
                  <a:pt x="343432" y="397036"/>
                </a:lnTo>
                <a:cubicBezTo>
                  <a:pt x="362833" y="389600"/>
                  <a:pt x="385123" y="397036"/>
                  <a:pt x="396268" y="415628"/>
                </a:cubicBezTo>
                <a:lnTo>
                  <a:pt x="404111" y="429262"/>
                </a:lnTo>
                <a:cubicBezTo>
                  <a:pt x="406175" y="425544"/>
                  <a:pt x="407826" y="420999"/>
                  <a:pt x="407826" y="416454"/>
                </a:cubicBezTo>
                <a:lnTo>
                  <a:pt x="407826" y="172696"/>
                </a:lnTo>
                <a:lnTo>
                  <a:pt x="343432" y="172696"/>
                </a:lnTo>
                <a:cubicBezTo>
                  <a:pt x="332287" y="172696"/>
                  <a:pt x="324032" y="164020"/>
                  <a:pt x="324032" y="153278"/>
                </a:cubicBezTo>
                <a:lnTo>
                  <a:pt x="324032" y="95024"/>
                </a:lnTo>
                <a:cubicBezTo>
                  <a:pt x="321555" y="93371"/>
                  <a:pt x="318666" y="92958"/>
                  <a:pt x="316189" y="92958"/>
                </a:cubicBezTo>
                <a:close/>
                <a:moveTo>
                  <a:pt x="32197" y="44207"/>
                </a:moveTo>
                <a:cubicBezTo>
                  <a:pt x="22290" y="44207"/>
                  <a:pt x="14447" y="53709"/>
                  <a:pt x="14447" y="65277"/>
                </a:cubicBezTo>
                <a:lnTo>
                  <a:pt x="14447" y="368116"/>
                </a:lnTo>
                <a:cubicBezTo>
                  <a:pt x="14447" y="379684"/>
                  <a:pt x="22290" y="388773"/>
                  <a:pt x="32197" y="388773"/>
                </a:cubicBezTo>
                <a:lnTo>
                  <a:pt x="110625" y="388773"/>
                </a:lnTo>
                <a:lnTo>
                  <a:pt x="110625" y="113616"/>
                </a:lnTo>
                <a:cubicBezTo>
                  <a:pt x="110625" y="94198"/>
                  <a:pt x="124659" y="78498"/>
                  <a:pt x="142409" y="78498"/>
                </a:cubicBezTo>
                <a:lnTo>
                  <a:pt x="235697" y="78498"/>
                </a:lnTo>
                <a:lnTo>
                  <a:pt x="235697" y="44207"/>
                </a:lnTo>
                <a:close/>
                <a:moveTo>
                  <a:pt x="463551" y="28094"/>
                </a:moveTo>
                <a:lnTo>
                  <a:pt x="463551" y="74780"/>
                </a:lnTo>
                <a:cubicBezTo>
                  <a:pt x="463551" y="77672"/>
                  <a:pt x="466028" y="80151"/>
                  <a:pt x="468917" y="80151"/>
                </a:cubicBezTo>
                <a:lnTo>
                  <a:pt x="525055" y="80151"/>
                </a:lnTo>
                <a:close/>
                <a:moveTo>
                  <a:pt x="267894" y="14047"/>
                </a:moveTo>
                <a:cubicBezTo>
                  <a:pt x="257987" y="14047"/>
                  <a:pt x="250144" y="23549"/>
                  <a:pt x="250144" y="35117"/>
                </a:cubicBezTo>
                <a:lnTo>
                  <a:pt x="250144" y="78498"/>
                </a:lnTo>
                <a:lnTo>
                  <a:pt x="316189" y="78498"/>
                </a:lnTo>
                <a:cubicBezTo>
                  <a:pt x="323206" y="78498"/>
                  <a:pt x="329811" y="80977"/>
                  <a:pt x="334764" y="85522"/>
                </a:cubicBezTo>
                <a:lnTo>
                  <a:pt x="411541" y="149973"/>
                </a:lnTo>
                <a:cubicBezTo>
                  <a:pt x="416082" y="153691"/>
                  <a:pt x="419384" y="159062"/>
                  <a:pt x="420622" y="164433"/>
                </a:cubicBezTo>
                <a:cubicBezTo>
                  <a:pt x="421448" y="166912"/>
                  <a:pt x="421860" y="169391"/>
                  <a:pt x="421860" y="171870"/>
                </a:cubicBezTo>
                <a:lnTo>
                  <a:pt x="421860" y="359027"/>
                </a:lnTo>
                <a:lnTo>
                  <a:pt x="515561" y="359027"/>
                </a:lnTo>
                <a:cubicBezTo>
                  <a:pt x="525055" y="359027"/>
                  <a:pt x="533311" y="349524"/>
                  <a:pt x="533311" y="337956"/>
                </a:cubicBezTo>
                <a:lnTo>
                  <a:pt x="533311" y="94611"/>
                </a:lnTo>
                <a:lnTo>
                  <a:pt x="468917" y="94611"/>
                </a:lnTo>
                <a:cubicBezTo>
                  <a:pt x="458185" y="94611"/>
                  <a:pt x="449517" y="85522"/>
                  <a:pt x="449517" y="74780"/>
                </a:cubicBezTo>
                <a:lnTo>
                  <a:pt x="449517" y="16526"/>
                </a:lnTo>
                <a:cubicBezTo>
                  <a:pt x="447040" y="15286"/>
                  <a:pt x="444563" y="14047"/>
                  <a:pt x="442087" y="14047"/>
                </a:cubicBezTo>
                <a:close/>
                <a:moveTo>
                  <a:pt x="267894" y="0"/>
                </a:moveTo>
                <a:lnTo>
                  <a:pt x="442087" y="0"/>
                </a:lnTo>
                <a:cubicBezTo>
                  <a:pt x="448691" y="0"/>
                  <a:pt x="455296" y="2479"/>
                  <a:pt x="460249" y="6610"/>
                </a:cubicBezTo>
                <a:lnTo>
                  <a:pt x="537439" y="71475"/>
                </a:lnTo>
                <a:cubicBezTo>
                  <a:pt x="541566" y="75193"/>
                  <a:pt x="544869" y="80151"/>
                  <a:pt x="546520" y="85522"/>
                </a:cubicBezTo>
                <a:cubicBezTo>
                  <a:pt x="546520" y="85522"/>
                  <a:pt x="546520" y="85522"/>
                  <a:pt x="546520" y="85935"/>
                </a:cubicBezTo>
                <a:cubicBezTo>
                  <a:pt x="546933" y="88414"/>
                  <a:pt x="547345" y="90892"/>
                  <a:pt x="547345" y="93371"/>
                </a:cubicBezTo>
                <a:lnTo>
                  <a:pt x="547345" y="337956"/>
                </a:lnTo>
                <a:cubicBezTo>
                  <a:pt x="547345" y="357374"/>
                  <a:pt x="533311" y="373074"/>
                  <a:pt x="515561" y="373074"/>
                </a:cubicBezTo>
                <a:lnTo>
                  <a:pt x="421860" y="373074"/>
                </a:lnTo>
                <a:lnTo>
                  <a:pt x="421860" y="416454"/>
                </a:lnTo>
                <a:cubicBezTo>
                  <a:pt x="421860" y="426370"/>
                  <a:pt x="418145" y="435872"/>
                  <a:pt x="411541" y="442483"/>
                </a:cubicBezTo>
                <a:lnTo>
                  <a:pt x="432180" y="478427"/>
                </a:lnTo>
                <a:cubicBezTo>
                  <a:pt x="438372" y="488755"/>
                  <a:pt x="440023" y="500323"/>
                  <a:pt x="436721" y="511478"/>
                </a:cubicBezTo>
                <a:cubicBezTo>
                  <a:pt x="433418" y="522633"/>
                  <a:pt x="426401" y="532136"/>
                  <a:pt x="416494" y="537920"/>
                </a:cubicBezTo>
                <a:cubicBezTo>
                  <a:pt x="409890" y="541638"/>
                  <a:pt x="402460" y="543704"/>
                  <a:pt x="395030" y="543704"/>
                </a:cubicBezTo>
                <a:cubicBezTo>
                  <a:pt x="379757" y="543704"/>
                  <a:pt x="365310" y="535854"/>
                  <a:pt x="357467" y="522220"/>
                </a:cubicBezTo>
                <a:lnTo>
                  <a:pt x="321142" y="459009"/>
                </a:lnTo>
                <a:cubicBezTo>
                  <a:pt x="319491" y="456943"/>
                  <a:pt x="318666" y="454464"/>
                  <a:pt x="317427" y="451572"/>
                </a:cubicBezTo>
                <a:lnTo>
                  <a:pt x="142409" y="451572"/>
                </a:lnTo>
                <a:cubicBezTo>
                  <a:pt x="124659" y="451572"/>
                  <a:pt x="110625" y="435872"/>
                  <a:pt x="110625" y="416454"/>
                </a:cubicBezTo>
                <a:lnTo>
                  <a:pt x="110625" y="403233"/>
                </a:lnTo>
                <a:lnTo>
                  <a:pt x="32197" y="403233"/>
                </a:lnTo>
                <a:cubicBezTo>
                  <a:pt x="14447" y="403233"/>
                  <a:pt x="0" y="387534"/>
                  <a:pt x="0" y="368116"/>
                </a:cubicBezTo>
                <a:lnTo>
                  <a:pt x="0" y="65277"/>
                </a:lnTo>
                <a:cubicBezTo>
                  <a:pt x="0" y="45859"/>
                  <a:pt x="14447" y="30160"/>
                  <a:pt x="32197" y="30160"/>
                </a:cubicBezTo>
                <a:lnTo>
                  <a:pt x="236110" y="30160"/>
                </a:lnTo>
                <a:cubicBezTo>
                  <a:pt x="238586" y="13221"/>
                  <a:pt x="251795" y="0"/>
                  <a:pt x="267894" y="0"/>
                </a:cubicBezTo>
                <a:close/>
              </a:path>
            </a:pathLst>
          </a:custGeom>
          <a:solidFill>
            <a:schemeClr val="accent1"/>
          </a:solidFill>
          <a:ln>
            <a:noFill/>
          </a:ln>
          <a:effectLst/>
        </p:spPr>
        <p:txBody>
          <a:bodyPr wrap="square" anchor="ctr">
            <a:noAutofit/>
          </a:bodyPr>
          <a:lstStyle/>
          <a:p>
            <a:endParaRPr lang="en-US"/>
          </a:p>
        </p:txBody>
      </p:sp>
    </p:spTree>
    <p:extLst>
      <p:ext uri="{BB962C8B-B14F-4D97-AF65-F5344CB8AC3E}">
        <p14:creationId xmlns:p14="http://schemas.microsoft.com/office/powerpoint/2010/main" val="423931449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DC003-90D5-1586-E3CD-B3C8BCBB560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3C325906-99A1-C6C4-7048-546FC7D1F62A}"/>
              </a:ext>
            </a:extLst>
          </p:cNvPr>
          <p:cNvSpPr txBox="1"/>
          <p:nvPr/>
        </p:nvSpPr>
        <p:spPr>
          <a:xfrm>
            <a:off x="255589" y="492125"/>
            <a:ext cx="11398148" cy="552450"/>
          </a:xfrm>
          <a:prstGeom prst="rect">
            <a:avLst/>
          </a:prstGeom>
          <a:noFill/>
          <a:ln cap="flat">
            <a:noFill/>
          </a:ln>
        </p:spPr>
        <p:txBody>
          <a:bodyPr>
            <a:normAutofit fontScale="925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Project Financial Report (PFR) | (1/3)</a:t>
            </a:r>
          </a:p>
        </p:txBody>
      </p:sp>
      <p:sp>
        <p:nvSpPr>
          <p:cNvPr id="2" name="Rectangle 1">
            <a:extLst>
              <a:ext uri="{FF2B5EF4-FFF2-40B4-BE49-F238E27FC236}">
                <a16:creationId xmlns:a16="http://schemas.microsoft.com/office/drawing/2014/main" id="{682004C2-7C8F-A8B1-F46A-3B05A9BDA15F}"/>
              </a:ext>
            </a:extLst>
          </p:cNvPr>
          <p:cNvSpPr/>
          <p:nvPr/>
        </p:nvSpPr>
        <p:spPr>
          <a:xfrm>
            <a:off x="6196438" y="1474147"/>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Rectangle 5">
            <a:extLst>
              <a:ext uri="{FF2B5EF4-FFF2-40B4-BE49-F238E27FC236}">
                <a16:creationId xmlns:a16="http://schemas.microsoft.com/office/drawing/2014/main" id="{95D7EE8F-FA6E-2E0C-3FD1-09D26F3B77F7}"/>
              </a:ext>
            </a:extLst>
          </p:cNvPr>
          <p:cNvSpPr/>
          <p:nvPr/>
        </p:nvSpPr>
        <p:spPr>
          <a:xfrm>
            <a:off x="9106592" y="1475358"/>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Rectangle 7">
            <a:extLst>
              <a:ext uri="{FF2B5EF4-FFF2-40B4-BE49-F238E27FC236}">
                <a16:creationId xmlns:a16="http://schemas.microsoft.com/office/drawing/2014/main" id="{88F1B264-8860-B4A3-9A2C-2A6734A1C712}"/>
              </a:ext>
            </a:extLst>
          </p:cNvPr>
          <p:cNvSpPr/>
          <p:nvPr/>
        </p:nvSpPr>
        <p:spPr>
          <a:xfrm>
            <a:off x="376132" y="1474147"/>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Rectangle 8">
            <a:extLst>
              <a:ext uri="{FF2B5EF4-FFF2-40B4-BE49-F238E27FC236}">
                <a16:creationId xmlns:a16="http://schemas.microsoft.com/office/drawing/2014/main" id="{ADD4F79E-2024-973B-66DC-325990727C60}"/>
              </a:ext>
            </a:extLst>
          </p:cNvPr>
          <p:cNvSpPr/>
          <p:nvPr/>
        </p:nvSpPr>
        <p:spPr>
          <a:xfrm>
            <a:off x="3286285" y="1474147"/>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Isosceles Triangle 10">
            <a:extLst>
              <a:ext uri="{FF2B5EF4-FFF2-40B4-BE49-F238E27FC236}">
                <a16:creationId xmlns:a16="http://schemas.microsoft.com/office/drawing/2014/main" id="{299BCB90-FEE6-EAAC-C855-1D02EECBE4A2}"/>
              </a:ext>
            </a:extLst>
          </p:cNvPr>
          <p:cNvSpPr/>
          <p:nvPr/>
        </p:nvSpPr>
        <p:spPr>
          <a:xfrm rot="5400000">
            <a:off x="1902584" y="364990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2" name="Isosceles Triangle 11">
            <a:extLst>
              <a:ext uri="{FF2B5EF4-FFF2-40B4-BE49-F238E27FC236}">
                <a16:creationId xmlns:a16="http://schemas.microsoft.com/office/drawing/2014/main" id="{814B181D-0BD0-E9D9-0E70-2AB5D6B6DF72}"/>
              </a:ext>
            </a:extLst>
          </p:cNvPr>
          <p:cNvSpPr/>
          <p:nvPr/>
        </p:nvSpPr>
        <p:spPr>
          <a:xfrm rot="5400000">
            <a:off x="4812736" y="364990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3" name="Isosceles Triangle 12">
            <a:extLst>
              <a:ext uri="{FF2B5EF4-FFF2-40B4-BE49-F238E27FC236}">
                <a16:creationId xmlns:a16="http://schemas.microsoft.com/office/drawing/2014/main" id="{AEA035AC-C1D9-665E-2B1B-0D82E0382D2C}"/>
              </a:ext>
            </a:extLst>
          </p:cNvPr>
          <p:cNvSpPr/>
          <p:nvPr/>
        </p:nvSpPr>
        <p:spPr>
          <a:xfrm rot="5400000">
            <a:off x="7718030" y="364990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4" name="TextBox 13">
            <a:extLst>
              <a:ext uri="{FF2B5EF4-FFF2-40B4-BE49-F238E27FC236}">
                <a16:creationId xmlns:a16="http://schemas.microsoft.com/office/drawing/2014/main" id="{74009572-0B9D-2FD6-FD6C-1641819F2FEA}"/>
              </a:ext>
            </a:extLst>
          </p:cNvPr>
          <p:cNvSpPr txBox="1"/>
          <p:nvPr/>
        </p:nvSpPr>
        <p:spPr>
          <a:xfrm>
            <a:off x="376132" y="1472936"/>
            <a:ext cx="2454730" cy="307777"/>
          </a:xfrm>
          <a:prstGeom prst="rect">
            <a:avLst/>
          </a:prstGeom>
          <a:solidFill>
            <a:schemeClr val="accent1"/>
          </a:solidFill>
          <a:ln>
            <a:solidFill>
              <a:schemeClr val="accent1"/>
            </a:solidFill>
          </a:ln>
        </p:spPr>
        <p:txBody>
          <a:bodyPr wrap="square" rtlCol="0" anchor="ctr">
            <a:spAutoFit/>
          </a:bodyPr>
          <a:lstStyle/>
          <a:p>
            <a:pPr algn="ctr"/>
            <a:r>
              <a:rPr lang="en-ZA" sz="1400" b="1" dirty="0">
                <a:solidFill>
                  <a:schemeClr val="bg1"/>
                </a:solidFill>
              </a:rPr>
              <a:t>PFR is generated in Aconex</a:t>
            </a:r>
          </a:p>
        </p:txBody>
      </p:sp>
      <p:sp>
        <p:nvSpPr>
          <p:cNvPr id="15" name="TextBox 14">
            <a:extLst>
              <a:ext uri="{FF2B5EF4-FFF2-40B4-BE49-F238E27FC236}">
                <a16:creationId xmlns:a16="http://schemas.microsoft.com/office/drawing/2014/main" id="{6546A3B9-01C6-CCC4-B20E-7D8306379309}"/>
              </a:ext>
            </a:extLst>
          </p:cNvPr>
          <p:cNvSpPr txBox="1"/>
          <p:nvPr/>
        </p:nvSpPr>
        <p:spPr>
          <a:xfrm>
            <a:off x="3287906" y="1472936"/>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(Programme)</a:t>
            </a:r>
            <a:endParaRPr lang="en-ZA" sz="1400" b="1" dirty="0">
              <a:solidFill>
                <a:schemeClr val="bg1"/>
              </a:solidFill>
            </a:endParaRPr>
          </a:p>
        </p:txBody>
      </p:sp>
      <p:sp>
        <p:nvSpPr>
          <p:cNvPr id="16" name="TextBox 15">
            <a:extLst>
              <a:ext uri="{FF2B5EF4-FFF2-40B4-BE49-F238E27FC236}">
                <a16:creationId xmlns:a16="http://schemas.microsoft.com/office/drawing/2014/main" id="{77ACBFDA-805E-ED31-FBEB-1A363703AFA3}"/>
              </a:ext>
            </a:extLst>
          </p:cNvPr>
          <p:cNvSpPr txBox="1"/>
          <p:nvPr/>
        </p:nvSpPr>
        <p:spPr>
          <a:xfrm>
            <a:off x="6199680" y="1472936"/>
            <a:ext cx="2454730" cy="307777"/>
          </a:xfrm>
          <a:prstGeom prst="rect">
            <a:avLst/>
          </a:prstGeom>
          <a:solidFill>
            <a:schemeClr val="accent1"/>
          </a:solidFill>
          <a:ln>
            <a:solidFill>
              <a:schemeClr val="accent1"/>
            </a:solidFill>
          </a:ln>
        </p:spPr>
        <p:txBody>
          <a:bodyPr wrap="square" rtlCol="0" anchor="ctr">
            <a:spAutoFit/>
          </a:bodyPr>
          <a:lstStyle/>
          <a:p>
            <a:pPr algn="ctr"/>
            <a:r>
              <a:rPr lang="en-ZA" sz="1400" b="1" dirty="0">
                <a:solidFill>
                  <a:schemeClr val="bg1"/>
                </a:solidFill>
              </a:rPr>
              <a:t>Partner User</a:t>
            </a:r>
          </a:p>
        </p:txBody>
      </p:sp>
      <p:sp>
        <p:nvSpPr>
          <p:cNvPr id="17" name="TextBox 16">
            <a:extLst>
              <a:ext uri="{FF2B5EF4-FFF2-40B4-BE49-F238E27FC236}">
                <a16:creationId xmlns:a16="http://schemas.microsoft.com/office/drawing/2014/main" id="{68FE1AFD-FAA6-408C-4FE6-5E6B6B43F936}"/>
              </a:ext>
            </a:extLst>
          </p:cNvPr>
          <p:cNvSpPr txBox="1"/>
          <p:nvPr/>
        </p:nvSpPr>
        <p:spPr>
          <a:xfrm>
            <a:off x="9111455" y="1472936"/>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(Programme)</a:t>
            </a:r>
            <a:endParaRPr lang="en-ZA" sz="1400" b="1" dirty="0">
              <a:solidFill>
                <a:schemeClr val="bg1"/>
              </a:solidFill>
            </a:endParaRPr>
          </a:p>
        </p:txBody>
      </p:sp>
      <p:sp>
        <p:nvSpPr>
          <p:cNvPr id="18" name="TextBox 17">
            <a:extLst>
              <a:ext uri="{FF2B5EF4-FFF2-40B4-BE49-F238E27FC236}">
                <a16:creationId xmlns:a16="http://schemas.microsoft.com/office/drawing/2014/main" id="{E5C449ED-79FB-B70B-959B-F3AF2226E137}"/>
              </a:ext>
            </a:extLst>
          </p:cNvPr>
          <p:cNvSpPr txBox="1"/>
          <p:nvPr/>
        </p:nvSpPr>
        <p:spPr>
          <a:xfrm>
            <a:off x="382615" y="1845001"/>
            <a:ext cx="2454730" cy="1569660"/>
          </a:xfrm>
          <a:prstGeom prst="rect">
            <a:avLst/>
          </a:prstGeom>
          <a:noFill/>
        </p:spPr>
        <p:txBody>
          <a:bodyPr wrap="square" rtlCol="0">
            <a:spAutoFit/>
          </a:bodyPr>
          <a:lstStyle/>
          <a:p>
            <a:r>
              <a:rPr lang="en-GB" sz="1200" dirty="0"/>
              <a:t>The PFR template is generated in Aconex via integration and is based on the contents of the final approved financial plan of the project workplan contract (for the first PFR) or it is based on the previous approved PFR (if not the first PFR).</a:t>
            </a:r>
            <a:endParaRPr lang="en-ZA" sz="1200" dirty="0"/>
          </a:p>
        </p:txBody>
      </p:sp>
      <p:sp>
        <p:nvSpPr>
          <p:cNvPr id="19" name="TextBox 18">
            <a:extLst>
              <a:ext uri="{FF2B5EF4-FFF2-40B4-BE49-F238E27FC236}">
                <a16:creationId xmlns:a16="http://schemas.microsoft.com/office/drawing/2014/main" id="{F64CFF6C-0F73-59B8-5B8D-DB63877CB0D8}"/>
              </a:ext>
            </a:extLst>
          </p:cNvPr>
          <p:cNvSpPr txBox="1"/>
          <p:nvPr/>
        </p:nvSpPr>
        <p:spPr>
          <a:xfrm>
            <a:off x="3283855" y="1787289"/>
            <a:ext cx="2454730" cy="3985706"/>
          </a:xfrm>
          <a:prstGeom prst="rect">
            <a:avLst/>
          </a:prstGeom>
          <a:noFill/>
        </p:spPr>
        <p:txBody>
          <a:bodyPr wrap="square" rtlCol="0">
            <a:spAutoFit/>
          </a:bodyPr>
          <a:lstStyle/>
          <a:p>
            <a:r>
              <a:rPr lang="en-GB" sz="1100" b="1" u="sng" dirty="0"/>
              <a:t>Workflow Steps:</a:t>
            </a:r>
          </a:p>
          <a:p>
            <a:pPr marL="228600" indent="-228600">
              <a:buFont typeface="+mj-lt"/>
              <a:buAutoNum type="arabicPeriod"/>
            </a:pPr>
            <a:r>
              <a:rPr lang="en-GB" sz="1100" dirty="0"/>
              <a:t>Selects the PFR Excel template from the Aconex Document Register and transmits it on a workflow by selecting the “</a:t>
            </a:r>
            <a:r>
              <a:rPr lang="en-GB" sz="1100" b="1" dirty="0"/>
              <a:t>Project Financial Report Submission</a:t>
            </a:r>
            <a:r>
              <a:rPr lang="en-GB" sz="1100" dirty="0"/>
              <a:t>” workflow template.</a:t>
            </a:r>
          </a:p>
          <a:p>
            <a:pPr marL="228600" indent="-228600">
              <a:buFont typeface="+mj-lt"/>
              <a:buAutoNum type="arabicPeriod"/>
            </a:pPr>
            <a:r>
              <a:rPr lang="en-GB" sz="1100" dirty="0"/>
              <a:t>In the “</a:t>
            </a:r>
            <a:r>
              <a:rPr lang="en-GB" sz="1100" b="1" dirty="0"/>
              <a:t>View and Edit Workflow Settings</a:t>
            </a:r>
            <a:r>
              <a:rPr lang="en-GB" sz="1100" dirty="0"/>
              <a:t>” of the Workflow Wizard, Programme inserts their name for the “participants” in the “</a:t>
            </a:r>
            <a:r>
              <a:rPr lang="en-GB" sz="1100" b="1" dirty="0"/>
              <a:t>Partner PFR Input</a:t>
            </a:r>
            <a:r>
              <a:rPr lang="en-GB" sz="1100" dirty="0"/>
              <a:t>” step and adds Project Control to be in copy for this first step. Programme also aligns the step deadlines with the PFR deadline requirements listed in the project workplan contract terms (as feasible and applicable).</a:t>
            </a:r>
          </a:p>
          <a:p>
            <a:pPr marL="228600" indent="-228600">
              <a:buFont typeface="+mj-lt"/>
              <a:buAutoNum type="arabicPeriod"/>
            </a:pPr>
            <a:r>
              <a:rPr lang="en-GB" sz="1100" dirty="0"/>
              <a:t>Programme downloads the PFR once received through the </a:t>
            </a:r>
            <a:r>
              <a:rPr lang="en-GB" sz="1100" b="1" dirty="0"/>
              <a:t>“partner PFR input” </a:t>
            </a:r>
            <a:r>
              <a:rPr lang="en-GB" sz="1100" dirty="0"/>
              <a:t>step in the workflow, and emails the PFR excel template to the partner via Outlook email.</a:t>
            </a:r>
            <a:endParaRPr lang="en-ZA" sz="1100" dirty="0"/>
          </a:p>
        </p:txBody>
      </p:sp>
      <p:sp>
        <p:nvSpPr>
          <p:cNvPr id="20" name="TextBox 19">
            <a:extLst>
              <a:ext uri="{FF2B5EF4-FFF2-40B4-BE49-F238E27FC236}">
                <a16:creationId xmlns:a16="http://schemas.microsoft.com/office/drawing/2014/main" id="{73892C0D-63B3-65E5-E45E-506FBB4CDCC3}"/>
              </a:ext>
            </a:extLst>
          </p:cNvPr>
          <p:cNvSpPr txBox="1"/>
          <p:nvPr/>
        </p:nvSpPr>
        <p:spPr>
          <a:xfrm>
            <a:off x="6180062" y="1787289"/>
            <a:ext cx="2454730" cy="4339650"/>
          </a:xfrm>
          <a:prstGeom prst="rect">
            <a:avLst/>
          </a:prstGeom>
          <a:noFill/>
        </p:spPr>
        <p:txBody>
          <a:bodyPr wrap="square" rtlCol="0">
            <a:spAutoFit/>
          </a:bodyPr>
          <a:lstStyle/>
          <a:p>
            <a:pPr marL="228600" indent="-228600">
              <a:buFont typeface="+mj-lt"/>
              <a:buAutoNum type="arabicPeriod" startAt="4"/>
            </a:pPr>
            <a:r>
              <a:rPr lang="en-GB" sz="1200" dirty="0"/>
              <a:t>Opens the PFR excel email attachment, enters expenditures as ‘actuals’, proposed budget variations (and/or reflects new account code expenditure) as ‘reallocations’ (if applicable) and the requested value for the next prepayment amount (if applicable).        </a:t>
            </a:r>
          </a:p>
          <a:p>
            <a:r>
              <a:rPr lang="en-GB" sz="1200" b="1" u="sng" dirty="0"/>
              <a:t>NOTE:</a:t>
            </a:r>
            <a:r>
              <a:rPr lang="en-GB" sz="1200" dirty="0"/>
              <a:t> This may involve meetings / consultations with Project Control and Programme to ensure the partner has filled out their sections of the PFR template correctly.</a:t>
            </a:r>
          </a:p>
          <a:p>
            <a:pPr marL="228600" indent="-228600">
              <a:buFont typeface="+mj-lt"/>
              <a:buAutoNum type="arabicPeriod" startAt="4"/>
            </a:pPr>
            <a:r>
              <a:rPr lang="en-GB" sz="1200" dirty="0"/>
              <a:t>Creates a PDF version of the excel and </a:t>
            </a:r>
            <a:r>
              <a:rPr lang="en-GB" sz="1200" b="1" dirty="0"/>
              <a:t>adds their signature.</a:t>
            </a:r>
          </a:p>
          <a:p>
            <a:pPr marL="228600" indent="-228600">
              <a:buFont typeface="+mj-lt"/>
              <a:buAutoNum type="arabicPeriod" startAt="4"/>
            </a:pPr>
            <a:r>
              <a:rPr lang="en-GB" sz="1200" dirty="0"/>
              <a:t>Sends the partner-completed PFR excel and signed PDF back to UNHCR via Outlook email, along with any supporting documents as required (e.g. general ledgers and a payroll report).</a:t>
            </a:r>
          </a:p>
        </p:txBody>
      </p:sp>
      <p:sp>
        <p:nvSpPr>
          <p:cNvPr id="21" name="TextBox 20">
            <a:extLst>
              <a:ext uri="{FF2B5EF4-FFF2-40B4-BE49-F238E27FC236}">
                <a16:creationId xmlns:a16="http://schemas.microsoft.com/office/drawing/2014/main" id="{461E4BC3-2D75-F364-3024-C0C935232686}"/>
              </a:ext>
            </a:extLst>
          </p:cNvPr>
          <p:cNvSpPr txBox="1"/>
          <p:nvPr/>
        </p:nvSpPr>
        <p:spPr>
          <a:xfrm>
            <a:off x="9117938" y="1845001"/>
            <a:ext cx="2454730" cy="3231654"/>
          </a:xfrm>
          <a:prstGeom prst="rect">
            <a:avLst/>
          </a:prstGeom>
          <a:noFill/>
        </p:spPr>
        <p:txBody>
          <a:bodyPr wrap="square" rtlCol="0">
            <a:spAutoFit/>
          </a:bodyPr>
          <a:lstStyle/>
          <a:p>
            <a:pPr marL="228600" indent="-228600">
              <a:buFont typeface="+mj-lt"/>
              <a:buAutoNum type="arabicPeriod" startAt="7"/>
            </a:pPr>
            <a:r>
              <a:rPr lang="en-GB" sz="1200" dirty="0"/>
              <a:t>Replaces PFR Excel template in the “</a:t>
            </a:r>
            <a:r>
              <a:rPr lang="en-GB" sz="1200" b="1" dirty="0"/>
              <a:t>Partner PFR Input</a:t>
            </a:r>
            <a:r>
              <a:rPr lang="en-GB" sz="1200" dirty="0"/>
              <a:t>” step with the partner-completed PFR Excel and uploads the signed PDF as a supplementary file.</a:t>
            </a:r>
          </a:p>
          <a:p>
            <a:pPr marL="228600" indent="-228600">
              <a:buFont typeface="+mj-lt"/>
              <a:buAutoNum type="arabicPeriod" startAt="7"/>
            </a:pPr>
            <a:r>
              <a:rPr lang="en-GB" sz="1200" dirty="0"/>
              <a:t>Uploads any supporting documents sent via Outlook from the partner (e.g. general ledgers and a personnel list) as other supplementary files (if applicable).</a:t>
            </a:r>
          </a:p>
          <a:p>
            <a:pPr marL="228600" indent="-228600">
              <a:buFont typeface="+mj-lt"/>
              <a:buAutoNum type="arabicPeriod" startAt="7"/>
            </a:pPr>
            <a:r>
              <a:rPr lang="en-GB" sz="1200" dirty="0"/>
              <a:t>Completes the “</a:t>
            </a:r>
            <a:r>
              <a:rPr lang="en-GB" sz="1200" b="1" dirty="0"/>
              <a:t>Partner PFR Input</a:t>
            </a:r>
            <a:r>
              <a:rPr lang="en-GB" sz="1200" dirty="0"/>
              <a:t>” step of the workflow as “Approved”.</a:t>
            </a:r>
          </a:p>
          <a:p>
            <a:pPr marL="228600" indent="-228600">
              <a:buFont typeface="+mj-lt"/>
              <a:buAutoNum type="arabicPeriod" startAt="7"/>
            </a:pPr>
            <a:r>
              <a:rPr lang="en-GB" sz="1200" dirty="0"/>
              <a:t>Moves the PFR workflow to “</a:t>
            </a:r>
            <a:r>
              <a:rPr lang="en-GB" sz="1200" b="1" dirty="0"/>
              <a:t>1st Stage Approval</a:t>
            </a:r>
            <a:r>
              <a:rPr lang="en-GB" sz="1200" dirty="0"/>
              <a:t>” step.</a:t>
            </a:r>
          </a:p>
          <a:p>
            <a:endParaRPr lang="en-ZA" sz="1200" dirty="0"/>
          </a:p>
        </p:txBody>
      </p:sp>
    </p:spTree>
    <p:extLst>
      <p:ext uri="{BB962C8B-B14F-4D97-AF65-F5344CB8AC3E}">
        <p14:creationId xmlns:p14="http://schemas.microsoft.com/office/powerpoint/2010/main" val="62217525"/>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FDAF9-0EE7-4DF7-16BB-ED3A8752468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50E4ED81-0613-8A2A-D2F8-9FFED308F19E}"/>
              </a:ext>
            </a:extLst>
          </p:cNvPr>
          <p:cNvSpPr txBox="1"/>
          <p:nvPr/>
        </p:nvSpPr>
        <p:spPr>
          <a:xfrm>
            <a:off x="255589" y="492125"/>
            <a:ext cx="11398148" cy="552450"/>
          </a:xfrm>
          <a:prstGeom prst="rect">
            <a:avLst/>
          </a:prstGeom>
          <a:noFill/>
          <a:ln cap="flat">
            <a:noFill/>
          </a:ln>
        </p:spPr>
        <p:txBody>
          <a:bodyPr>
            <a:normAutofit fontScale="925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Project Financial Report (PFR) | (2/3)</a:t>
            </a:r>
          </a:p>
        </p:txBody>
      </p:sp>
      <p:sp>
        <p:nvSpPr>
          <p:cNvPr id="2" name="Rectangle 1">
            <a:extLst>
              <a:ext uri="{FF2B5EF4-FFF2-40B4-BE49-F238E27FC236}">
                <a16:creationId xmlns:a16="http://schemas.microsoft.com/office/drawing/2014/main" id="{F775540D-3F12-8066-C470-BB0BC52C49C1}"/>
              </a:ext>
            </a:extLst>
          </p:cNvPr>
          <p:cNvSpPr/>
          <p:nvPr/>
        </p:nvSpPr>
        <p:spPr>
          <a:xfrm>
            <a:off x="6196438" y="1483875"/>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Rectangle 5">
            <a:extLst>
              <a:ext uri="{FF2B5EF4-FFF2-40B4-BE49-F238E27FC236}">
                <a16:creationId xmlns:a16="http://schemas.microsoft.com/office/drawing/2014/main" id="{3D461206-A4F1-D3E5-CC2E-AE838FD009D7}"/>
              </a:ext>
            </a:extLst>
          </p:cNvPr>
          <p:cNvSpPr/>
          <p:nvPr/>
        </p:nvSpPr>
        <p:spPr>
          <a:xfrm>
            <a:off x="9106592" y="1485086"/>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Rectangle 7">
            <a:extLst>
              <a:ext uri="{FF2B5EF4-FFF2-40B4-BE49-F238E27FC236}">
                <a16:creationId xmlns:a16="http://schemas.microsoft.com/office/drawing/2014/main" id="{C5A2AEBA-6DC5-5872-9680-15CA45828984}"/>
              </a:ext>
            </a:extLst>
          </p:cNvPr>
          <p:cNvSpPr/>
          <p:nvPr/>
        </p:nvSpPr>
        <p:spPr>
          <a:xfrm>
            <a:off x="376132" y="1483875"/>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Rectangle 8">
            <a:extLst>
              <a:ext uri="{FF2B5EF4-FFF2-40B4-BE49-F238E27FC236}">
                <a16:creationId xmlns:a16="http://schemas.microsoft.com/office/drawing/2014/main" id="{B4996380-AFDC-9460-673F-F4BC9CC6C134}"/>
              </a:ext>
            </a:extLst>
          </p:cNvPr>
          <p:cNvSpPr/>
          <p:nvPr/>
        </p:nvSpPr>
        <p:spPr>
          <a:xfrm>
            <a:off x="3286285" y="1483875"/>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Isosceles Triangle 10">
            <a:extLst>
              <a:ext uri="{FF2B5EF4-FFF2-40B4-BE49-F238E27FC236}">
                <a16:creationId xmlns:a16="http://schemas.microsoft.com/office/drawing/2014/main" id="{4C1AE368-B79C-9446-9B3F-17471F0D32D8}"/>
              </a:ext>
            </a:extLst>
          </p:cNvPr>
          <p:cNvSpPr/>
          <p:nvPr/>
        </p:nvSpPr>
        <p:spPr>
          <a:xfrm rot="5400000">
            <a:off x="1902584" y="3659629"/>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2" name="Isosceles Triangle 11">
            <a:extLst>
              <a:ext uri="{FF2B5EF4-FFF2-40B4-BE49-F238E27FC236}">
                <a16:creationId xmlns:a16="http://schemas.microsoft.com/office/drawing/2014/main" id="{CE1D2DD1-0E10-25DC-667E-23A76A678255}"/>
              </a:ext>
            </a:extLst>
          </p:cNvPr>
          <p:cNvSpPr/>
          <p:nvPr/>
        </p:nvSpPr>
        <p:spPr>
          <a:xfrm rot="5400000">
            <a:off x="4812736" y="3659629"/>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3" name="Isosceles Triangle 12">
            <a:extLst>
              <a:ext uri="{FF2B5EF4-FFF2-40B4-BE49-F238E27FC236}">
                <a16:creationId xmlns:a16="http://schemas.microsoft.com/office/drawing/2014/main" id="{206EF60A-FAE3-A47F-BDC2-B7C2F5AAFD83}"/>
              </a:ext>
            </a:extLst>
          </p:cNvPr>
          <p:cNvSpPr/>
          <p:nvPr/>
        </p:nvSpPr>
        <p:spPr>
          <a:xfrm rot="5400000">
            <a:off x="7718030" y="3659629"/>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4" name="TextBox 13">
            <a:extLst>
              <a:ext uri="{FF2B5EF4-FFF2-40B4-BE49-F238E27FC236}">
                <a16:creationId xmlns:a16="http://schemas.microsoft.com/office/drawing/2014/main" id="{3EF8EEE7-5F3D-D4AE-3146-2A1699D3324F}"/>
              </a:ext>
            </a:extLst>
          </p:cNvPr>
          <p:cNvSpPr txBox="1"/>
          <p:nvPr/>
        </p:nvSpPr>
        <p:spPr>
          <a:xfrm>
            <a:off x="376132" y="1482664"/>
            <a:ext cx="2454730" cy="307777"/>
          </a:xfrm>
          <a:prstGeom prst="rect">
            <a:avLst/>
          </a:prstGeom>
          <a:solidFill>
            <a:schemeClr val="accent1"/>
          </a:solidFill>
          <a:ln>
            <a:solidFill>
              <a:schemeClr val="accent1"/>
            </a:solidFill>
          </a:ln>
        </p:spPr>
        <p:txBody>
          <a:bodyPr wrap="square" rtlCol="0" anchor="ctr">
            <a:spAutoFit/>
          </a:bodyPr>
          <a:lstStyle/>
          <a:p>
            <a:pPr algn="ctr"/>
            <a:r>
              <a:rPr lang="en-ZA" sz="1400" b="1" dirty="0">
                <a:solidFill>
                  <a:schemeClr val="bg1"/>
                </a:solidFill>
              </a:rPr>
              <a:t>UNHCR User (Project Control)</a:t>
            </a:r>
          </a:p>
        </p:txBody>
      </p:sp>
      <p:sp>
        <p:nvSpPr>
          <p:cNvPr id="15" name="TextBox 14">
            <a:extLst>
              <a:ext uri="{FF2B5EF4-FFF2-40B4-BE49-F238E27FC236}">
                <a16:creationId xmlns:a16="http://schemas.microsoft.com/office/drawing/2014/main" id="{9AD0B836-4191-6073-8AAA-61F08605321C}"/>
              </a:ext>
            </a:extLst>
          </p:cNvPr>
          <p:cNvSpPr txBox="1"/>
          <p:nvPr/>
        </p:nvSpPr>
        <p:spPr>
          <a:xfrm>
            <a:off x="3287906" y="1482664"/>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(Programme)</a:t>
            </a:r>
            <a:endParaRPr lang="en-ZA" sz="1400" b="1" dirty="0">
              <a:solidFill>
                <a:schemeClr val="bg1"/>
              </a:solidFill>
            </a:endParaRPr>
          </a:p>
        </p:txBody>
      </p:sp>
      <p:sp>
        <p:nvSpPr>
          <p:cNvPr id="16" name="TextBox 15">
            <a:extLst>
              <a:ext uri="{FF2B5EF4-FFF2-40B4-BE49-F238E27FC236}">
                <a16:creationId xmlns:a16="http://schemas.microsoft.com/office/drawing/2014/main" id="{6E7CF8B2-3FDE-4C30-BA34-7167A5AA3753}"/>
              </a:ext>
            </a:extLst>
          </p:cNvPr>
          <p:cNvSpPr txBox="1"/>
          <p:nvPr/>
        </p:nvSpPr>
        <p:spPr>
          <a:xfrm>
            <a:off x="6199680" y="1482664"/>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(Programme)</a:t>
            </a:r>
            <a:endParaRPr lang="en-ZA" sz="1400" b="1" dirty="0">
              <a:solidFill>
                <a:schemeClr val="bg1"/>
              </a:solidFill>
            </a:endParaRPr>
          </a:p>
        </p:txBody>
      </p:sp>
      <p:sp>
        <p:nvSpPr>
          <p:cNvPr id="17" name="TextBox 16">
            <a:extLst>
              <a:ext uri="{FF2B5EF4-FFF2-40B4-BE49-F238E27FC236}">
                <a16:creationId xmlns:a16="http://schemas.microsoft.com/office/drawing/2014/main" id="{17BD5BA9-45A1-A51A-3C8C-EC7DD384BC53}"/>
              </a:ext>
            </a:extLst>
          </p:cNvPr>
          <p:cNvSpPr txBox="1"/>
          <p:nvPr/>
        </p:nvSpPr>
        <p:spPr>
          <a:xfrm>
            <a:off x="9111455" y="1482664"/>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(Project Control)</a:t>
            </a:r>
            <a:endParaRPr lang="en-ZA" sz="1400" b="1" dirty="0">
              <a:solidFill>
                <a:schemeClr val="bg1"/>
              </a:solidFill>
            </a:endParaRPr>
          </a:p>
        </p:txBody>
      </p:sp>
      <p:sp>
        <p:nvSpPr>
          <p:cNvPr id="18" name="TextBox 17">
            <a:extLst>
              <a:ext uri="{FF2B5EF4-FFF2-40B4-BE49-F238E27FC236}">
                <a16:creationId xmlns:a16="http://schemas.microsoft.com/office/drawing/2014/main" id="{076AE2B5-3925-F864-0348-8ACBA4F08566}"/>
              </a:ext>
            </a:extLst>
          </p:cNvPr>
          <p:cNvSpPr txBox="1"/>
          <p:nvPr/>
        </p:nvSpPr>
        <p:spPr>
          <a:xfrm>
            <a:off x="382615" y="1854729"/>
            <a:ext cx="2454730" cy="1015663"/>
          </a:xfrm>
          <a:prstGeom prst="rect">
            <a:avLst/>
          </a:prstGeom>
          <a:noFill/>
        </p:spPr>
        <p:txBody>
          <a:bodyPr wrap="square" rtlCol="0">
            <a:spAutoFit/>
          </a:bodyPr>
          <a:lstStyle/>
          <a:p>
            <a:pPr marL="228600" indent="-228600">
              <a:buFont typeface="+mj-lt"/>
              <a:buAutoNum type="arabicPeriod" startAt="11"/>
            </a:pPr>
            <a:r>
              <a:rPr lang="en-GB" sz="1200" dirty="0"/>
              <a:t>Downloads the partner-completed PFR Excel from the workflow transmittal via email and commences the financial verification.</a:t>
            </a:r>
            <a:endParaRPr lang="en-ZA" sz="1200" dirty="0"/>
          </a:p>
        </p:txBody>
      </p:sp>
      <p:sp>
        <p:nvSpPr>
          <p:cNvPr id="19" name="TextBox 18">
            <a:extLst>
              <a:ext uri="{FF2B5EF4-FFF2-40B4-BE49-F238E27FC236}">
                <a16:creationId xmlns:a16="http://schemas.microsoft.com/office/drawing/2014/main" id="{67326748-7FDC-460F-F807-148E703ADE8B}"/>
              </a:ext>
            </a:extLst>
          </p:cNvPr>
          <p:cNvSpPr txBox="1"/>
          <p:nvPr/>
        </p:nvSpPr>
        <p:spPr>
          <a:xfrm>
            <a:off x="3294389" y="1854729"/>
            <a:ext cx="2454730" cy="2677656"/>
          </a:xfrm>
          <a:prstGeom prst="rect">
            <a:avLst/>
          </a:prstGeom>
          <a:noFill/>
        </p:spPr>
        <p:txBody>
          <a:bodyPr wrap="square" rtlCol="0">
            <a:spAutoFit/>
          </a:bodyPr>
          <a:lstStyle/>
          <a:p>
            <a:pPr marL="228600" indent="-228600">
              <a:buFont typeface="+mj-lt"/>
              <a:buAutoNum type="arabicPeriod" startAt="12"/>
            </a:pPr>
            <a:r>
              <a:rPr lang="en-GB" sz="1200" dirty="0"/>
              <a:t>Completes the Project Performance Verification, consolidating all monitoring evidence as a desk review and fills out the PMC02 form online via Field Inspections, </a:t>
            </a:r>
            <a:r>
              <a:rPr lang="en-GB" sz="1200" b="1" dirty="0"/>
              <a:t>adding their signature and downloading the closed PMC02 form as a PDF</a:t>
            </a:r>
            <a:r>
              <a:rPr lang="en-GB" sz="1200" dirty="0"/>
              <a:t>.</a:t>
            </a:r>
          </a:p>
          <a:p>
            <a:pPr marL="228600" indent="-228600">
              <a:buFont typeface="+mj-lt"/>
              <a:buAutoNum type="arabicPeriod" startAt="12"/>
            </a:pPr>
            <a:r>
              <a:rPr lang="en-GB" sz="1200" dirty="0"/>
              <a:t>Obtains the partner’s acceptance status and their signature on the PMC02 PDF via Outlook email (see separate PMC02 process steps).</a:t>
            </a:r>
          </a:p>
        </p:txBody>
      </p:sp>
      <p:sp>
        <p:nvSpPr>
          <p:cNvPr id="20" name="TextBox 19">
            <a:extLst>
              <a:ext uri="{FF2B5EF4-FFF2-40B4-BE49-F238E27FC236}">
                <a16:creationId xmlns:a16="http://schemas.microsoft.com/office/drawing/2014/main" id="{A5D6A7FE-1E63-91E8-88F9-B5530BCDE02F}"/>
              </a:ext>
            </a:extLst>
          </p:cNvPr>
          <p:cNvSpPr txBox="1"/>
          <p:nvPr/>
        </p:nvSpPr>
        <p:spPr>
          <a:xfrm>
            <a:off x="6206163" y="1854729"/>
            <a:ext cx="2454730" cy="4154984"/>
          </a:xfrm>
          <a:prstGeom prst="rect">
            <a:avLst/>
          </a:prstGeom>
          <a:noFill/>
        </p:spPr>
        <p:txBody>
          <a:bodyPr wrap="square" rtlCol="0">
            <a:spAutoFit/>
          </a:bodyPr>
          <a:lstStyle/>
          <a:p>
            <a:r>
              <a:rPr lang="en-GB" sz="1200" b="1" u="sng" dirty="0"/>
              <a:t>Workflow Steps:</a:t>
            </a:r>
          </a:p>
          <a:p>
            <a:pPr marL="228600" indent="-228600">
              <a:buFont typeface="+mj-lt"/>
              <a:buAutoNum type="arabicPeriod" startAt="14"/>
            </a:pPr>
            <a:r>
              <a:rPr lang="en-GB" sz="1200" dirty="0"/>
              <a:t>Uploads the signed PMC02 PDF into the “</a:t>
            </a:r>
            <a:r>
              <a:rPr lang="en-GB" sz="1200" b="1" dirty="0"/>
              <a:t>1st Stage Approval</a:t>
            </a:r>
            <a:r>
              <a:rPr lang="en-GB" sz="1200" dirty="0"/>
              <a:t>” step as a supplementary file.</a:t>
            </a:r>
          </a:p>
          <a:p>
            <a:r>
              <a:rPr lang="en-GB" sz="1200" b="1" u="sng" dirty="0"/>
              <a:t>NOTE</a:t>
            </a:r>
            <a:r>
              <a:rPr lang="en-GB" sz="1200" dirty="0"/>
              <a:t>: Under exceptional circumstances, if there is no need for UNHCR Programme to complete the PMC02 form, they can complete the workflow step by selecting the review outcome of “</a:t>
            </a:r>
            <a:r>
              <a:rPr lang="en-GB" sz="1200" b="1" dirty="0"/>
              <a:t>review not required</a:t>
            </a:r>
            <a:r>
              <a:rPr lang="en-GB" sz="1200" dirty="0"/>
              <a:t>”.</a:t>
            </a:r>
          </a:p>
          <a:p>
            <a:endParaRPr lang="en-GB" sz="1200" dirty="0"/>
          </a:p>
          <a:p>
            <a:r>
              <a:rPr lang="en-GB" sz="1200" dirty="0"/>
              <a:t>15. Completes the workflow step as “</a:t>
            </a:r>
            <a:r>
              <a:rPr lang="en-GB" sz="1200" b="1" dirty="0"/>
              <a:t>Approved</a:t>
            </a:r>
            <a:r>
              <a:rPr lang="en-GB" sz="1200" dirty="0"/>
              <a:t>”.                         </a:t>
            </a:r>
          </a:p>
          <a:p>
            <a:r>
              <a:rPr lang="en-GB" sz="1200" b="1" u="sng" dirty="0"/>
              <a:t>NOTE</a:t>
            </a:r>
            <a:r>
              <a:rPr lang="en-GB" sz="1200" dirty="0"/>
              <a:t>: Please do not select the review outcome of “Cancelled” because this will trigger an amendment of the project workplan.</a:t>
            </a:r>
          </a:p>
          <a:p>
            <a:endParaRPr lang="en-GB" sz="1200" dirty="0"/>
          </a:p>
          <a:p>
            <a:r>
              <a:rPr lang="en-GB" sz="1200" dirty="0"/>
              <a:t>16. Moves the PFR workflow to “</a:t>
            </a:r>
            <a:r>
              <a:rPr lang="en-GB" sz="1200" b="1" dirty="0"/>
              <a:t>2nd Stage Approval</a:t>
            </a:r>
            <a:r>
              <a:rPr lang="en-GB" sz="1200" dirty="0"/>
              <a:t>” step.</a:t>
            </a:r>
          </a:p>
        </p:txBody>
      </p:sp>
      <p:sp>
        <p:nvSpPr>
          <p:cNvPr id="21" name="TextBox 20">
            <a:extLst>
              <a:ext uri="{FF2B5EF4-FFF2-40B4-BE49-F238E27FC236}">
                <a16:creationId xmlns:a16="http://schemas.microsoft.com/office/drawing/2014/main" id="{B5F09877-4257-9CBE-2437-48F0CA1227B5}"/>
              </a:ext>
            </a:extLst>
          </p:cNvPr>
          <p:cNvSpPr txBox="1"/>
          <p:nvPr/>
        </p:nvSpPr>
        <p:spPr>
          <a:xfrm>
            <a:off x="9117938" y="1854729"/>
            <a:ext cx="2454730" cy="3046988"/>
          </a:xfrm>
          <a:prstGeom prst="rect">
            <a:avLst/>
          </a:prstGeom>
          <a:noFill/>
        </p:spPr>
        <p:txBody>
          <a:bodyPr wrap="square" rtlCol="0">
            <a:spAutoFit/>
          </a:bodyPr>
          <a:lstStyle/>
          <a:p>
            <a:pPr marL="228600" indent="-228600">
              <a:buFont typeface="+mj-lt"/>
              <a:buAutoNum type="arabicPeriod" startAt="17"/>
            </a:pPr>
            <a:r>
              <a:rPr lang="en-GB" sz="1200" dirty="0"/>
              <a:t>Completes the Project Financial Verification and fills out the PMC03 form online via Field Inspections, adding their signature and obtaining the UNHCR approval signature (from the most senior UNHCR project control focal point).</a:t>
            </a:r>
          </a:p>
          <a:p>
            <a:pPr marL="228600" indent="-228600">
              <a:buFont typeface="+mj-lt"/>
              <a:buAutoNum type="arabicPeriod" startAt="17"/>
            </a:pPr>
            <a:r>
              <a:rPr lang="en-GB" sz="1200" dirty="0"/>
              <a:t>Downloads the closed PMC03 form as a PDF and sends it to the partner via Outlook email to obtain the partner’s acceptance status and signature on the PDF (see separate PMC03 process steps).</a:t>
            </a:r>
          </a:p>
          <a:p>
            <a:endParaRPr lang="en-ZA" sz="1200" dirty="0"/>
          </a:p>
        </p:txBody>
      </p:sp>
    </p:spTree>
    <p:extLst>
      <p:ext uri="{BB962C8B-B14F-4D97-AF65-F5344CB8AC3E}">
        <p14:creationId xmlns:p14="http://schemas.microsoft.com/office/powerpoint/2010/main" val="1227177001"/>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80996-6737-4403-40E6-675645D54F9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FD80CD2-4D03-6EE9-BCD1-0B4F48F945B9}"/>
              </a:ext>
            </a:extLst>
          </p:cNvPr>
          <p:cNvSpPr txBox="1"/>
          <p:nvPr/>
        </p:nvSpPr>
        <p:spPr>
          <a:xfrm>
            <a:off x="255589" y="492125"/>
            <a:ext cx="11398148" cy="552450"/>
          </a:xfrm>
          <a:prstGeom prst="rect">
            <a:avLst/>
          </a:prstGeom>
          <a:noFill/>
          <a:ln cap="flat">
            <a:noFill/>
          </a:ln>
        </p:spPr>
        <p:txBody>
          <a:bodyPr>
            <a:normAutofit fontScale="92500" lnSpcReduction="10000"/>
          </a:bodyPr>
          <a:lstStyle/>
          <a:p>
            <a:pPr defTabSz="711202" eaLnBrk="1" fontAlgn="auto" hangingPunct="1">
              <a:lnSpc>
                <a:spcPct val="120000"/>
              </a:lnSpc>
              <a:spcBef>
                <a:spcPts val="0"/>
              </a:spcBef>
              <a:spcAft>
                <a:spcPts val="0"/>
              </a:spcAft>
              <a:defRPr sz="1800" b="0" i="0" u="none" strike="noStrike" kern="0" cap="none" spc="0" baseline="0">
                <a:solidFill>
                  <a:srgbClr val="000000"/>
                </a:solidFill>
                <a:uFillTx/>
              </a:defRPr>
            </a:pPr>
            <a:r>
              <a:rPr lang="en-GB" sz="3200" b="1" kern="0" spc="300" dirty="0">
                <a:solidFill>
                  <a:srgbClr val="0072BC"/>
                </a:solidFill>
                <a:latin typeface="Proxima Nova Extrabold" pitchFamily="50"/>
              </a:rPr>
              <a:t>Project Financial Report (PFR) | (3/3)</a:t>
            </a:r>
          </a:p>
        </p:txBody>
      </p:sp>
      <p:sp>
        <p:nvSpPr>
          <p:cNvPr id="2" name="Rectangle 1">
            <a:extLst>
              <a:ext uri="{FF2B5EF4-FFF2-40B4-BE49-F238E27FC236}">
                <a16:creationId xmlns:a16="http://schemas.microsoft.com/office/drawing/2014/main" id="{F1E76C78-03C8-672F-335D-FA3C6E694550}"/>
              </a:ext>
            </a:extLst>
          </p:cNvPr>
          <p:cNvSpPr/>
          <p:nvPr/>
        </p:nvSpPr>
        <p:spPr>
          <a:xfrm>
            <a:off x="6196438" y="1474147"/>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6" name="Rectangle 5">
            <a:extLst>
              <a:ext uri="{FF2B5EF4-FFF2-40B4-BE49-F238E27FC236}">
                <a16:creationId xmlns:a16="http://schemas.microsoft.com/office/drawing/2014/main" id="{DCE3226E-9A88-AE98-3B11-5DF4A1F45268}"/>
              </a:ext>
            </a:extLst>
          </p:cNvPr>
          <p:cNvSpPr/>
          <p:nvPr/>
        </p:nvSpPr>
        <p:spPr>
          <a:xfrm>
            <a:off x="9106592" y="1475358"/>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Rectangle 7">
            <a:extLst>
              <a:ext uri="{FF2B5EF4-FFF2-40B4-BE49-F238E27FC236}">
                <a16:creationId xmlns:a16="http://schemas.microsoft.com/office/drawing/2014/main" id="{4AB2C317-114E-A957-1651-6A5A2D947D19}"/>
              </a:ext>
            </a:extLst>
          </p:cNvPr>
          <p:cNvSpPr/>
          <p:nvPr/>
        </p:nvSpPr>
        <p:spPr>
          <a:xfrm>
            <a:off x="376132" y="1474147"/>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Rectangle 8">
            <a:extLst>
              <a:ext uri="{FF2B5EF4-FFF2-40B4-BE49-F238E27FC236}">
                <a16:creationId xmlns:a16="http://schemas.microsoft.com/office/drawing/2014/main" id="{572BAA09-FAEA-553E-0C95-77C7702367D9}"/>
              </a:ext>
            </a:extLst>
          </p:cNvPr>
          <p:cNvSpPr/>
          <p:nvPr/>
        </p:nvSpPr>
        <p:spPr>
          <a:xfrm>
            <a:off x="3286285" y="1474147"/>
            <a:ext cx="2449870" cy="4555788"/>
          </a:xfrm>
          <a:prstGeom prst="rect">
            <a:avLst/>
          </a:prstGeom>
          <a:noFill/>
          <a:ln w="190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Isosceles Triangle 10">
            <a:extLst>
              <a:ext uri="{FF2B5EF4-FFF2-40B4-BE49-F238E27FC236}">
                <a16:creationId xmlns:a16="http://schemas.microsoft.com/office/drawing/2014/main" id="{2B91FED8-C144-0179-DF13-B739C57F7F7F}"/>
              </a:ext>
            </a:extLst>
          </p:cNvPr>
          <p:cNvSpPr/>
          <p:nvPr/>
        </p:nvSpPr>
        <p:spPr>
          <a:xfrm rot="5400000">
            <a:off x="1902584" y="364990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2" name="Isosceles Triangle 11">
            <a:extLst>
              <a:ext uri="{FF2B5EF4-FFF2-40B4-BE49-F238E27FC236}">
                <a16:creationId xmlns:a16="http://schemas.microsoft.com/office/drawing/2014/main" id="{F753669F-9AE5-4598-8CB6-E7754C528C3A}"/>
              </a:ext>
            </a:extLst>
          </p:cNvPr>
          <p:cNvSpPr/>
          <p:nvPr/>
        </p:nvSpPr>
        <p:spPr>
          <a:xfrm rot="5400000">
            <a:off x="4812736" y="364990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3" name="Isosceles Triangle 12">
            <a:extLst>
              <a:ext uri="{FF2B5EF4-FFF2-40B4-BE49-F238E27FC236}">
                <a16:creationId xmlns:a16="http://schemas.microsoft.com/office/drawing/2014/main" id="{FFCE9BB1-E948-A7E5-8AD8-1530E4D2AF8D}"/>
              </a:ext>
            </a:extLst>
          </p:cNvPr>
          <p:cNvSpPr/>
          <p:nvPr/>
        </p:nvSpPr>
        <p:spPr>
          <a:xfrm rot="5400000">
            <a:off x="7718030" y="3649901"/>
            <a:ext cx="2307119" cy="204281"/>
          </a:xfrm>
          <a:prstGeom prst="triangle">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4" name="TextBox 13">
            <a:extLst>
              <a:ext uri="{FF2B5EF4-FFF2-40B4-BE49-F238E27FC236}">
                <a16:creationId xmlns:a16="http://schemas.microsoft.com/office/drawing/2014/main" id="{9BCB6024-3FEF-9EF3-AF3A-B83732D70D9C}"/>
              </a:ext>
            </a:extLst>
          </p:cNvPr>
          <p:cNvSpPr txBox="1"/>
          <p:nvPr/>
        </p:nvSpPr>
        <p:spPr>
          <a:xfrm>
            <a:off x="376132" y="1472936"/>
            <a:ext cx="2454730" cy="307777"/>
          </a:xfrm>
          <a:prstGeom prst="rect">
            <a:avLst/>
          </a:prstGeom>
          <a:solidFill>
            <a:schemeClr val="accent1"/>
          </a:solidFill>
          <a:ln>
            <a:solidFill>
              <a:schemeClr val="accent1"/>
            </a:solidFill>
          </a:ln>
        </p:spPr>
        <p:txBody>
          <a:bodyPr wrap="square" rtlCol="0" anchor="ctr">
            <a:spAutoFit/>
          </a:bodyPr>
          <a:lstStyle/>
          <a:p>
            <a:pPr algn="ctr"/>
            <a:r>
              <a:rPr lang="en-ZA" sz="1400" b="1" dirty="0">
                <a:solidFill>
                  <a:schemeClr val="bg1"/>
                </a:solidFill>
              </a:rPr>
              <a:t>UNHCR User (Project Control)</a:t>
            </a:r>
          </a:p>
        </p:txBody>
      </p:sp>
      <p:sp>
        <p:nvSpPr>
          <p:cNvPr id="15" name="TextBox 14">
            <a:extLst>
              <a:ext uri="{FF2B5EF4-FFF2-40B4-BE49-F238E27FC236}">
                <a16:creationId xmlns:a16="http://schemas.microsoft.com/office/drawing/2014/main" id="{BC6DBDC9-B211-6ABB-4A7D-DD5852FEC153}"/>
              </a:ext>
            </a:extLst>
          </p:cNvPr>
          <p:cNvSpPr txBox="1"/>
          <p:nvPr/>
        </p:nvSpPr>
        <p:spPr>
          <a:xfrm>
            <a:off x="3287906" y="1472936"/>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(Project Control)</a:t>
            </a:r>
            <a:endParaRPr lang="en-ZA" sz="1400" b="1" dirty="0">
              <a:solidFill>
                <a:schemeClr val="bg1"/>
              </a:solidFill>
            </a:endParaRPr>
          </a:p>
        </p:txBody>
      </p:sp>
      <p:sp>
        <p:nvSpPr>
          <p:cNvPr id="16" name="TextBox 15">
            <a:extLst>
              <a:ext uri="{FF2B5EF4-FFF2-40B4-BE49-F238E27FC236}">
                <a16:creationId xmlns:a16="http://schemas.microsoft.com/office/drawing/2014/main" id="{E2DB30FA-4EBD-0B60-7C17-B57B85637246}"/>
              </a:ext>
            </a:extLst>
          </p:cNvPr>
          <p:cNvSpPr txBox="1"/>
          <p:nvPr/>
        </p:nvSpPr>
        <p:spPr>
          <a:xfrm>
            <a:off x="6199680" y="1472936"/>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(Project Control)</a:t>
            </a:r>
            <a:endParaRPr lang="en-ZA" sz="1400" b="1" dirty="0">
              <a:solidFill>
                <a:schemeClr val="bg1"/>
              </a:solidFill>
            </a:endParaRPr>
          </a:p>
        </p:txBody>
      </p:sp>
      <p:sp>
        <p:nvSpPr>
          <p:cNvPr id="17" name="TextBox 16">
            <a:extLst>
              <a:ext uri="{FF2B5EF4-FFF2-40B4-BE49-F238E27FC236}">
                <a16:creationId xmlns:a16="http://schemas.microsoft.com/office/drawing/2014/main" id="{C0631541-306C-3876-9198-4B391DF1F392}"/>
              </a:ext>
            </a:extLst>
          </p:cNvPr>
          <p:cNvSpPr txBox="1"/>
          <p:nvPr/>
        </p:nvSpPr>
        <p:spPr>
          <a:xfrm>
            <a:off x="9111455" y="1472936"/>
            <a:ext cx="2454730" cy="307777"/>
          </a:xfrm>
          <a:prstGeom prst="rect">
            <a:avLst/>
          </a:prstGeom>
          <a:solidFill>
            <a:schemeClr val="accent1"/>
          </a:solidFill>
          <a:ln>
            <a:solidFill>
              <a:schemeClr val="accent1"/>
            </a:solidFill>
          </a:ln>
        </p:spPr>
        <p:txBody>
          <a:bodyPr wrap="square" rtlCol="0" anchor="ctr">
            <a:spAutoFit/>
          </a:bodyPr>
          <a:lstStyle/>
          <a:p>
            <a:pPr algn="ctr"/>
            <a:r>
              <a:rPr lang="en-GB" sz="1400" b="1" dirty="0">
                <a:solidFill>
                  <a:schemeClr val="bg1"/>
                </a:solidFill>
              </a:rPr>
              <a:t>UNHCR User (Representative)</a:t>
            </a:r>
            <a:endParaRPr lang="en-ZA" sz="1400" b="1" dirty="0">
              <a:solidFill>
                <a:schemeClr val="bg1"/>
              </a:solidFill>
            </a:endParaRPr>
          </a:p>
        </p:txBody>
      </p:sp>
      <p:sp>
        <p:nvSpPr>
          <p:cNvPr id="18" name="TextBox 17">
            <a:extLst>
              <a:ext uri="{FF2B5EF4-FFF2-40B4-BE49-F238E27FC236}">
                <a16:creationId xmlns:a16="http://schemas.microsoft.com/office/drawing/2014/main" id="{A306EFCC-08DE-5D74-3301-62D50A62BDD0}"/>
              </a:ext>
            </a:extLst>
          </p:cNvPr>
          <p:cNvSpPr txBox="1"/>
          <p:nvPr/>
        </p:nvSpPr>
        <p:spPr>
          <a:xfrm>
            <a:off x="382615" y="1845001"/>
            <a:ext cx="2454730" cy="2862322"/>
          </a:xfrm>
          <a:prstGeom prst="rect">
            <a:avLst/>
          </a:prstGeom>
          <a:noFill/>
        </p:spPr>
        <p:txBody>
          <a:bodyPr wrap="square" rtlCol="0">
            <a:spAutoFit/>
          </a:bodyPr>
          <a:lstStyle/>
          <a:p>
            <a:r>
              <a:rPr lang="en-GB" sz="1200" b="1" u="sng" dirty="0"/>
              <a:t>Workflow steps:</a:t>
            </a:r>
          </a:p>
          <a:p>
            <a:pPr marL="228600" indent="-228600">
              <a:buFont typeface="+mj-lt"/>
              <a:buAutoNum type="arabicPeriod" startAt="19"/>
            </a:pPr>
            <a:r>
              <a:rPr lang="en-GB" sz="1200" dirty="0"/>
              <a:t>Uploads the signed PMC03 PDF into the “2nd Stage Approval” step as a supplementary file. NOTE: Under exceptional circumstances, if there is no need for UNHCR Project Control to complete and upload the PMC03 form, they would not add any supplementary files to the workflow step.</a:t>
            </a:r>
          </a:p>
          <a:p>
            <a:pPr marL="228600" indent="-228600">
              <a:buFont typeface="+mj-lt"/>
              <a:buAutoNum type="arabicPeriod" startAt="19"/>
            </a:pPr>
            <a:r>
              <a:rPr lang="en-GB" sz="1200" dirty="0"/>
              <a:t>Opens the partner-completed PFR from the workflow step and the supplementary files (as applicable).</a:t>
            </a:r>
          </a:p>
        </p:txBody>
      </p:sp>
      <p:sp>
        <p:nvSpPr>
          <p:cNvPr id="19" name="TextBox 18">
            <a:extLst>
              <a:ext uri="{FF2B5EF4-FFF2-40B4-BE49-F238E27FC236}">
                <a16:creationId xmlns:a16="http://schemas.microsoft.com/office/drawing/2014/main" id="{082CFDCA-B1CF-B223-E0D5-3E5B6A466EDF}"/>
              </a:ext>
            </a:extLst>
          </p:cNvPr>
          <p:cNvSpPr txBox="1"/>
          <p:nvPr/>
        </p:nvSpPr>
        <p:spPr>
          <a:xfrm>
            <a:off x="3294389" y="1845001"/>
            <a:ext cx="2454730" cy="3416320"/>
          </a:xfrm>
          <a:prstGeom prst="rect">
            <a:avLst/>
          </a:prstGeom>
          <a:noFill/>
        </p:spPr>
        <p:txBody>
          <a:bodyPr wrap="square" rtlCol="0">
            <a:spAutoFit/>
          </a:bodyPr>
          <a:lstStyle/>
          <a:p>
            <a:r>
              <a:rPr lang="en-GB" sz="1200" b="1" u="sng" dirty="0"/>
              <a:t>Workflow steps (cont.):</a:t>
            </a:r>
          </a:p>
          <a:p>
            <a:pPr marL="228600" indent="-228600">
              <a:buFont typeface="+mj-lt"/>
              <a:buAutoNum type="arabicPeriod" startAt="21"/>
            </a:pPr>
            <a:r>
              <a:rPr lang="en-GB" sz="1200" dirty="0"/>
              <a:t>Enters the verified expenditures as ‘actuals’, agreed budget variations as ‘reallocations’ (if applicable) and the approved next prepayment value (if applicable) into the partner- completed PFR to become the UNHCR-completed PFR.     </a:t>
            </a:r>
          </a:p>
          <a:p>
            <a:r>
              <a:rPr lang="en-GB" sz="1200" b="1" i="1" dirty="0"/>
              <a:t>NOTE</a:t>
            </a:r>
            <a:r>
              <a:rPr lang="en-GB" sz="1200" dirty="0"/>
              <a:t>: If Project Control does not agree with the partner’s proposed values, they can consult with the partner via email / phone calls / meetings until agreement is met and both the partner and UNHCR values are identical in the Excel (automatically populating the “Agreed” columns).</a:t>
            </a:r>
          </a:p>
        </p:txBody>
      </p:sp>
      <p:sp>
        <p:nvSpPr>
          <p:cNvPr id="20" name="TextBox 19">
            <a:extLst>
              <a:ext uri="{FF2B5EF4-FFF2-40B4-BE49-F238E27FC236}">
                <a16:creationId xmlns:a16="http://schemas.microsoft.com/office/drawing/2014/main" id="{550B9601-8439-CAA5-A69A-6AE03175F88C}"/>
              </a:ext>
            </a:extLst>
          </p:cNvPr>
          <p:cNvSpPr txBox="1"/>
          <p:nvPr/>
        </p:nvSpPr>
        <p:spPr>
          <a:xfrm>
            <a:off x="6206163" y="1845001"/>
            <a:ext cx="2454730" cy="2862322"/>
          </a:xfrm>
          <a:prstGeom prst="rect">
            <a:avLst/>
          </a:prstGeom>
          <a:noFill/>
        </p:spPr>
        <p:txBody>
          <a:bodyPr wrap="square" rtlCol="0">
            <a:spAutoFit/>
          </a:bodyPr>
          <a:lstStyle/>
          <a:p>
            <a:r>
              <a:rPr lang="en-GB" sz="1200" b="1" u="sng" dirty="0"/>
              <a:t>Workflow steps (cont.):</a:t>
            </a:r>
          </a:p>
          <a:p>
            <a:pPr marL="228600" indent="-228600">
              <a:buFont typeface="+mj-lt"/>
              <a:buAutoNum type="arabicPeriod" startAt="22"/>
            </a:pPr>
            <a:r>
              <a:rPr lang="en-GB" sz="1200" dirty="0"/>
              <a:t>Uploads the final UNHCR-completed PFR in the workflow step (replacing the partner- completed PFR).</a:t>
            </a:r>
          </a:p>
          <a:p>
            <a:pPr marL="228600" indent="-228600">
              <a:buFont typeface="+mj-lt"/>
              <a:buAutoNum type="arabicPeriod" startAt="22"/>
            </a:pPr>
            <a:r>
              <a:rPr lang="en-GB" sz="1200" dirty="0"/>
              <a:t>Completes the workflow step as “Approved”.                          </a:t>
            </a:r>
          </a:p>
          <a:p>
            <a:r>
              <a:rPr lang="en-GB" sz="1200" b="1" u="sng" dirty="0"/>
              <a:t>NOTE</a:t>
            </a:r>
            <a:r>
              <a:rPr lang="en-GB" sz="1200" dirty="0"/>
              <a:t>: Please do not select the review outcome of “Cancelled” because this will trigger an amendment of the project workplan.</a:t>
            </a:r>
          </a:p>
          <a:p>
            <a:endParaRPr lang="en-GB" sz="1200" dirty="0"/>
          </a:p>
          <a:p>
            <a:r>
              <a:rPr lang="en-GB" sz="1200" dirty="0"/>
              <a:t>24. Moves the PFR workflow to “</a:t>
            </a:r>
            <a:r>
              <a:rPr lang="en-GB" sz="1200" b="1" dirty="0"/>
              <a:t>3rd Stage Approval</a:t>
            </a:r>
            <a:r>
              <a:rPr lang="en-GB" sz="1200" dirty="0"/>
              <a:t>” step.</a:t>
            </a:r>
          </a:p>
        </p:txBody>
      </p:sp>
      <p:sp>
        <p:nvSpPr>
          <p:cNvPr id="21" name="TextBox 20">
            <a:extLst>
              <a:ext uri="{FF2B5EF4-FFF2-40B4-BE49-F238E27FC236}">
                <a16:creationId xmlns:a16="http://schemas.microsoft.com/office/drawing/2014/main" id="{3596625E-48B0-33CA-A560-4D9C23D99F9C}"/>
              </a:ext>
            </a:extLst>
          </p:cNvPr>
          <p:cNvSpPr txBox="1"/>
          <p:nvPr/>
        </p:nvSpPr>
        <p:spPr>
          <a:xfrm>
            <a:off x="9117938" y="1845001"/>
            <a:ext cx="2454730" cy="4339650"/>
          </a:xfrm>
          <a:prstGeom prst="rect">
            <a:avLst/>
          </a:prstGeom>
          <a:noFill/>
        </p:spPr>
        <p:txBody>
          <a:bodyPr wrap="square" rtlCol="0">
            <a:spAutoFit/>
          </a:bodyPr>
          <a:lstStyle/>
          <a:p>
            <a:r>
              <a:rPr lang="en-GB" sz="1200" b="1" u="sng" dirty="0"/>
              <a:t>Representative may delegate authority for 3</a:t>
            </a:r>
            <a:r>
              <a:rPr lang="en-GB" sz="1200" b="1" u="sng" baseline="30000" dirty="0"/>
              <a:t>rd</a:t>
            </a:r>
            <a:r>
              <a:rPr lang="en-GB" sz="1200" b="1" u="sng" dirty="0"/>
              <a:t> stage approval</a:t>
            </a:r>
          </a:p>
          <a:p>
            <a:pPr marL="228600" indent="-228600">
              <a:buFont typeface="+mj-lt"/>
              <a:buAutoNum type="arabicPeriod" startAt="25"/>
            </a:pPr>
            <a:r>
              <a:rPr lang="en-GB" sz="1200" dirty="0"/>
              <a:t>In “</a:t>
            </a:r>
            <a:r>
              <a:rPr lang="en-GB" sz="1200" b="1" dirty="0"/>
              <a:t>3rd Stage Approval</a:t>
            </a:r>
            <a:r>
              <a:rPr lang="en-GB" sz="1200" dirty="0"/>
              <a:t>” step, the delegated authority reviews the UNHCR-completed PFR. If there are any concerns, starts a “</a:t>
            </a:r>
            <a:r>
              <a:rPr lang="en-GB" sz="1200" b="1" dirty="0"/>
              <a:t>Representative Sub Workflow</a:t>
            </a:r>
            <a:r>
              <a:rPr lang="en-GB" sz="1200" dirty="0"/>
              <a:t>” (see step 15 of “Negotiation of Financial Plan”, however Project Control would take the actions in the sub workflow instead of Programme) that has an overall deadline that fits within the deadline of the parent “3rd Stage Approval” step.</a:t>
            </a:r>
          </a:p>
          <a:p>
            <a:pPr marL="228600" indent="-228600">
              <a:buFont typeface="+mj-lt"/>
              <a:buAutoNum type="arabicPeriod" startAt="25"/>
            </a:pPr>
            <a:r>
              <a:rPr lang="en-GB" sz="1200" dirty="0"/>
              <a:t>If in agreement, completes the workflow step as “</a:t>
            </a:r>
            <a:r>
              <a:rPr lang="en-GB" sz="1200" b="1" dirty="0"/>
              <a:t>Approved</a:t>
            </a:r>
            <a:r>
              <a:rPr lang="en-GB" sz="1200" dirty="0"/>
              <a:t>”. </a:t>
            </a:r>
            <a:r>
              <a:rPr lang="en-GB" sz="1200" b="1" u="sng" dirty="0"/>
              <a:t>NOTE</a:t>
            </a:r>
            <a:r>
              <a:rPr lang="en-GB" sz="1200" dirty="0"/>
              <a:t>: Please do not select the review outcome of “Cancelled” because this will trigger an amendment of the project workplan.</a:t>
            </a:r>
          </a:p>
          <a:p>
            <a:endParaRPr lang="en-ZA" sz="1200" dirty="0"/>
          </a:p>
        </p:txBody>
      </p:sp>
      <p:sp>
        <p:nvSpPr>
          <p:cNvPr id="3" name="TextBox 61">
            <a:extLst>
              <a:ext uri="{FF2B5EF4-FFF2-40B4-BE49-F238E27FC236}">
                <a16:creationId xmlns:a16="http://schemas.microsoft.com/office/drawing/2014/main" id="{1F38E86C-9DCA-9398-E7C0-FF027407C877}"/>
              </a:ext>
            </a:extLst>
          </p:cNvPr>
          <p:cNvSpPr txBox="1">
            <a:spLocks noChangeArrowheads="1"/>
          </p:cNvSpPr>
          <p:nvPr/>
        </p:nvSpPr>
        <p:spPr bwMode="auto">
          <a:xfrm>
            <a:off x="165369" y="6193286"/>
            <a:ext cx="11760741" cy="50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999" tIns="35999" rIns="35999" bIns="35999">
            <a:spAutoFit/>
          </a:bodyPr>
          <a:lstStyle>
            <a:lvl1pPr defTabSz="711200">
              <a:lnSpc>
                <a:spcPct val="90000"/>
              </a:lnSpc>
              <a:spcBef>
                <a:spcPts val="1000"/>
              </a:spcBef>
              <a:buSzPct val="100000"/>
              <a:buFont typeface="Arial" panose="020B0604020202020204" pitchFamily="34" charset="0"/>
              <a:buChar char="•"/>
              <a:defRPr sz="2800">
                <a:solidFill>
                  <a:srgbClr val="000000"/>
                </a:solidFill>
                <a:latin typeface="Calibri" panose="020F0502020204030204" pitchFamily="34" charset="0"/>
              </a:defRPr>
            </a:lvl1pPr>
            <a:lvl2pPr marL="742950" indent="-285750" defTabSz="711200">
              <a:lnSpc>
                <a:spcPct val="90000"/>
              </a:lnSpc>
              <a:spcBef>
                <a:spcPts val="500"/>
              </a:spcBef>
              <a:buSzPct val="100000"/>
              <a:buFont typeface="Arial" panose="020B0604020202020204" pitchFamily="34" charset="0"/>
              <a:buChar char="•"/>
              <a:defRPr sz="2400">
                <a:solidFill>
                  <a:srgbClr val="000000"/>
                </a:solidFill>
                <a:latin typeface="Calibri" panose="020F0502020204030204" pitchFamily="34" charset="0"/>
              </a:defRPr>
            </a:lvl2pPr>
            <a:lvl3pPr marL="1143000" indent="-228600" defTabSz="711200">
              <a:lnSpc>
                <a:spcPct val="90000"/>
              </a:lnSpc>
              <a:spcBef>
                <a:spcPts val="500"/>
              </a:spcBef>
              <a:buSzPct val="100000"/>
              <a:buFont typeface="Arial" panose="020B0604020202020204" pitchFamily="34" charset="0"/>
              <a:buChar char="•"/>
              <a:defRPr sz="2000">
                <a:solidFill>
                  <a:srgbClr val="000000"/>
                </a:solidFill>
                <a:latin typeface="Calibri" panose="020F0502020204030204" pitchFamily="34" charset="0"/>
              </a:defRPr>
            </a:lvl3pPr>
            <a:lvl4pPr marL="16002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4pPr>
            <a:lvl5pPr marL="2057400" indent="-228600" defTabSz="711200">
              <a:lnSpc>
                <a:spcPct val="90000"/>
              </a:lnSpc>
              <a:spcBef>
                <a:spcPts val="500"/>
              </a:spcBef>
              <a:buSzPct val="100000"/>
              <a:buFont typeface="Arial" panose="020B0604020202020204" pitchFamily="34" charset="0"/>
              <a:buChar char="•"/>
              <a:defRPr>
                <a:solidFill>
                  <a:srgbClr val="000000"/>
                </a:solidFill>
                <a:latin typeface="Calibri" panose="020F0502020204030204" pitchFamily="34" charset="0"/>
              </a:defRPr>
            </a:lvl5pPr>
            <a:lvl6pPr marL="25146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6pPr>
            <a:lvl7pPr marL="29718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7pPr>
            <a:lvl8pPr marL="34290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8pPr>
            <a:lvl9pPr marL="3886200" indent="-228600" defTabSz="711200" eaLnBrk="0" fontAlgn="base" hangingPunct="0">
              <a:lnSpc>
                <a:spcPct val="90000"/>
              </a:lnSpc>
              <a:spcBef>
                <a:spcPts val="500"/>
              </a:spcBef>
              <a:spcAft>
                <a:spcPct val="0"/>
              </a:spcAft>
              <a:buSzPct val="100000"/>
              <a:buFont typeface="Arial" panose="020B0604020202020204" pitchFamily="34" charset="0"/>
              <a:buChar char="•"/>
              <a:defRPr>
                <a:solidFill>
                  <a:srgbClr val="000000"/>
                </a:solidFill>
                <a:latin typeface="Calibri" panose="020F0502020204030204" pitchFamily="34" charset="0"/>
              </a:defRPr>
            </a:lvl9pPr>
          </a:lstStyle>
          <a:p>
            <a:pPr eaLnBrk="1" hangingPunct="1">
              <a:lnSpc>
                <a:spcPct val="100000"/>
              </a:lnSpc>
              <a:spcBef>
                <a:spcPts val="1200"/>
              </a:spcBef>
              <a:buSzTx/>
              <a:buNone/>
            </a:pPr>
            <a:r>
              <a:rPr lang="en-GB" altLang="en-US" sz="1400" b="1" u="sng" dirty="0">
                <a:solidFill>
                  <a:schemeClr val="accent1"/>
                </a:solidFill>
                <a:cs typeface="Calibri" panose="020F0502020204030204" pitchFamily="34" charset="0"/>
              </a:rPr>
              <a:t>Note</a:t>
            </a:r>
            <a:r>
              <a:rPr lang="en-GB" altLang="en-US" sz="1400" dirty="0">
                <a:solidFill>
                  <a:schemeClr val="accent1"/>
                </a:solidFill>
                <a:cs typeface="Calibri" panose="020F0502020204030204" pitchFamily="34" charset="0"/>
              </a:rPr>
              <a:t>:  After completion of </a:t>
            </a:r>
            <a:r>
              <a:rPr lang="en-GB" altLang="en-US" sz="1400" b="1" dirty="0">
                <a:solidFill>
                  <a:schemeClr val="accent1"/>
                </a:solidFill>
                <a:cs typeface="Calibri" panose="020F0502020204030204" pitchFamily="34" charset="0"/>
              </a:rPr>
              <a:t>step 26</a:t>
            </a:r>
            <a:r>
              <a:rPr lang="en-GB" altLang="en-US" sz="1400" dirty="0">
                <a:solidFill>
                  <a:schemeClr val="accent1"/>
                </a:solidFill>
                <a:cs typeface="Calibri" panose="020F0502020204030204" pitchFamily="34" charset="0"/>
              </a:rPr>
              <a:t>, the workflow is completed and the PFR submission is approved. The PFR will now have a document status of “</a:t>
            </a:r>
            <a:r>
              <a:rPr lang="en-GB" altLang="en-US" sz="1400" b="1" dirty="0">
                <a:solidFill>
                  <a:schemeClr val="accent1"/>
                </a:solidFill>
                <a:cs typeface="Calibri" panose="020F0502020204030204" pitchFamily="34" charset="0"/>
              </a:rPr>
              <a:t>approved</a:t>
            </a:r>
            <a:r>
              <a:rPr lang="en-GB" altLang="en-US" sz="1400" dirty="0">
                <a:solidFill>
                  <a:schemeClr val="accent1"/>
                </a:solidFill>
                <a:cs typeface="Calibri" panose="020F0502020204030204" pitchFamily="34" charset="0"/>
              </a:rPr>
              <a:t>”, the next PFR template will come through to PROMS via integration and the next prepayment invoice will be automatically generated in Cloud ERP (if applicable).</a:t>
            </a:r>
          </a:p>
        </p:txBody>
      </p:sp>
    </p:spTree>
    <p:extLst>
      <p:ext uri="{BB962C8B-B14F-4D97-AF65-F5344CB8AC3E}">
        <p14:creationId xmlns:p14="http://schemas.microsoft.com/office/powerpoint/2010/main" val="2342579117"/>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7b31b4d-c56b-4d44-bda8-48845bcf8487">
      <Terms xmlns="http://schemas.microsoft.com/office/infopath/2007/PartnerControls"/>
    </lcf76f155ced4ddcb4097134ff3c332f>
    <TaxCatchAll xmlns="0fafe33b-894b-432c-ba4c-2bc19ddc811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6CE02FE88EADC46B62EB95B2C579163" ma:contentTypeVersion="14" ma:contentTypeDescription="Create a new document." ma:contentTypeScope="" ma:versionID="fb88868011b56068b3a2e4a9d988a75d">
  <xsd:schema xmlns:xsd="http://www.w3.org/2001/XMLSchema" xmlns:xs="http://www.w3.org/2001/XMLSchema" xmlns:p="http://schemas.microsoft.com/office/2006/metadata/properties" xmlns:ns2="b7b31b4d-c56b-4d44-bda8-48845bcf8487" xmlns:ns3="0fafe33b-894b-432c-ba4c-2bc19ddc811f" targetNamespace="http://schemas.microsoft.com/office/2006/metadata/properties" ma:root="true" ma:fieldsID="cc75e730632a73ad3eba01d5d2af13be" ns2:_="" ns3:_="">
    <xsd:import namespace="b7b31b4d-c56b-4d44-bda8-48845bcf8487"/>
    <xsd:import namespace="0fafe33b-894b-432c-ba4c-2bc19ddc811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b31b4d-c56b-4d44-bda8-48845bcf84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f5f3f4cc-79b9-4d17-b8fa-dd7577b1fbe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fafe33b-894b-432c-ba4c-2bc19ddc811f"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e424654-7ced-429f-935b-827f14713756}" ma:internalName="TaxCatchAll" ma:showField="CatchAllData" ma:web="0fafe33b-894b-432c-ba4c-2bc19ddc811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EE844B-2AF1-40B5-AE5F-9FE7BF6A97BD}">
  <ds:schemaRefs>
    <ds:schemaRef ds:uri="http://schemas.microsoft.com/office/infopath/2007/PartnerControls"/>
    <ds:schemaRef ds:uri="http://purl.org/dc/terms/"/>
    <ds:schemaRef ds:uri="http://purl.org/dc/dcmitype/"/>
    <ds:schemaRef ds:uri="b7b31b4d-c56b-4d44-bda8-48845bcf8487"/>
    <ds:schemaRef ds:uri="http://schemas.microsoft.com/office/2006/documentManagement/types"/>
    <ds:schemaRef ds:uri="http://schemas.openxmlformats.org/package/2006/metadata/core-properties"/>
    <ds:schemaRef ds:uri="0fafe33b-894b-432c-ba4c-2bc19ddc811f"/>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0FD17034-650B-4266-86DD-23816F49997D}">
  <ds:schemaRefs>
    <ds:schemaRef ds:uri="http://schemas.microsoft.com/sharepoint/v3/contenttype/forms"/>
  </ds:schemaRefs>
</ds:datastoreItem>
</file>

<file path=customXml/itemProps3.xml><?xml version="1.0" encoding="utf-8"?>
<ds:datastoreItem xmlns:ds="http://schemas.openxmlformats.org/officeDocument/2006/customXml" ds:itemID="{D2102E56-CD10-4929-9164-EFC1DA2B4A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b31b4d-c56b-4d44-bda8-48845bcf8487"/>
    <ds:schemaRef ds:uri="0fafe33b-894b-432c-ba4c-2bc19ddc81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8841</TotalTime>
  <Words>2261</Words>
  <Application>Microsoft Office PowerPoint</Application>
  <PresentationFormat>Widescreen</PresentationFormat>
  <Paragraphs>135</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Proxima Nova Extrabold</vt:lpstr>
      <vt:lpstr>Proxima Nova Light</vt:lpstr>
      <vt:lpstr>Proxima Nova Thin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Basie Lombard</dc:creator>
  <cp:lastModifiedBy>Attila Vondorkovics</cp:lastModifiedBy>
  <cp:revision>63</cp:revision>
  <dcterms:created xsi:type="dcterms:W3CDTF">2023-08-30T10:18:12Z</dcterms:created>
  <dcterms:modified xsi:type="dcterms:W3CDTF">2024-03-19T14:46:10Z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0x01010006CE02FE88EADC46B62EB95B2C579163</vt:lpwstr>
  </property>
</Properties>
</file>