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6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18C5E5E-D184-47E4-BE3E-EF1D50337BF8}">
  <a:tblStyle styleId="{B18C5E5E-D184-47E4-BE3E-EF1D50337B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8E0527D-45BC-4A11-B582-6F20DA16951A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68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4b6cfa6ed2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g24b6cfa6ed2_0_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g24b6cfa6ed2_0_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4b6cfa6ed2_0_8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g24b6cfa6ed2_0_8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>
              <a:solidFill>
                <a:schemeClr val="dk1"/>
              </a:solidFill>
              <a:highlight>
                <a:schemeClr val="accent4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g24b6cfa6ed2_0_8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55526e49d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g255526e49da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9" name="Google Shape;339;g255526e49da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4b6cfa6ed2_0_9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g24b6cfa6ed2_0_9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>
              <a:highlight>
                <a:schemeClr val="accent4"/>
              </a:highlight>
            </a:endParaRPr>
          </a:p>
        </p:txBody>
      </p:sp>
      <p:sp>
        <p:nvSpPr>
          <p:cNvPr id="349" name="Google Shape;349;g24b6cfa6ed2_0_9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2997edaded_1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g22997edaded_1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b="1">
              <a:solidFill>
                <a:schemeClr val="dk1"/>
              </a:solidFill>
            </a:endParaRPr>
          </a:p>
        </p:txBody>
      </p:sp>
      <p:sp>
        <p:nvSpPr>
          <p:cNvPr id="363" name="Google Shape;363;g22997edaded_1_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4b6cfa6ed2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g24b6cfa6ed2_0_9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g24b6cfa6ed2_0_9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4b6cfa6ed2_0_10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g24b6cfa6ed2_0_10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91" name="Google Shape;391;g24b6cfa6ed2_0_10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55526e49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g255526e49d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g255526e49d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4b6cfa6ed2_0_10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4" name="Google Shape;414;g24b6cfa6ed2_0_10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g24b6cfa6ed2_0_10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4b6cfa6ed2_0_1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7" name="Google Shape;427;g24b6cfa6ed2_0_12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g24b6cfa6ed2_0_12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1e37fb44f73_1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2" name="Google Shape;442;g1e37fb44f73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52f8f398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252f8f3988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252f8f3988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1e37fb44f73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3" name="Google Shape;453;g1e37fb44f73_1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4" name="Google Shape;454;g1e37fb44f73_1_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1e37fb44f73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5" name="Google Shape;465;g1e37fb44f73_1_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6" name="Google Shape;466;g1e37fb44f73_1_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1e37fb44f73_1_1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g1e37fb44f73_1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1e37fb44f73_1_1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4" name="Google Shape;494;g1e37fb44f73_1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4aa885b55ec4993d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3" name="Google Shape;513;g4aa885b55ec4993d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514" name="Google Shape;514;g4aa885b55ec4993d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1e37fb44f73_1_7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3" name="Google Shape;523;g1e37fb44f73_1_7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524" name="Google Shape;524;g1e37fb44f73_1_7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253c34dc39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3" name="Google Shape;533;g253c34dc390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b="1"/>
          </a:p>
        </p:txBody>
      </p:sp>
      <p:sp>
        <p:nvSpPr>
          <p:cNvPr id="534" name="Google Shape;534;g253c34dc390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1e37fb44f73_1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1" name="Google Shape;551;g1e37fb44f73_1_1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g1e37fb44f73_1_1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1e37fb44f73_1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1" name="Google Shape;561;g1e37fb44f73_1_1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2" name="Google Shape;562;g1e37fb44f73_1_1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1e37fb44f73_1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2" name="Google Shape;572;g1e37fb44f73_1_1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3" name="Google Shape;573;g1e37fb44f73_1_1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4b6cfa6ed2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24b6cfa6ed2_0_2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16" name="Google Shape;216;g24b6cfa6ed2_0_2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1e37fb44f73_1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0" name="Google Shape;590;g1e37fb44f73_1_2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g1e37fb44f73_1_2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1e37fb44f73_1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6" name="Google Shape;606;g1e37fb44f73_1_2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7" name="Google Shape;607;g1e37fb44f73_1_2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1e37fb44f73_1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1" name="Google Shape;621;g1e37fb44f73_1_2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2" name="Google Shape;622;g1e37fb44f73_1_2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1e37fb44f73_1_2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4" name="Google Shape;634;g1e37fb44f73_1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24d0bd7011a_2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9" name="Google Shape;649;g24d0bd7011a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e37fb44f73_1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9" name="Google Shape;659;g1e37fb44f73_1_3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660" name="Google Shape;660;g1e37fb44f73_1_3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1e37fb44f73_1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8" name="Google Shape;678;g1e37fb44f73_1_3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/>
          </a:p>
        </p:txBody>
      </p:sp>
      <p:sp>
        <p:nvSpPr>
          <p:cNvPr id="679" name="Google Shape;679;g1e37fb44f73_1_3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1e37fb44f73_1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1" name="Google Shape;691;g1e37fb44f73_1_3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2" name="Google Shape;692;g1e37fb44f73_1_3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24d0bd7011a_2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8" name="Google Shape;708;g24d0bd7011a_2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709" name="Google Shape;709;g24d0bd7011a_2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253c34dc390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8" name="Google Shape;718;g253c34dc390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g253c34dc390_0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4b6cfa6ed2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g24b6cfa6ed2_0_3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24b6cfa6ed2_0_3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1e37fb44f73_1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6" name="Google Shape;736;g1e37fb44f73_1_4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7" name="Google Shape;737;g1e37fb44f73_1_4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1e37fb44f73_1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9" name="Google Shape;749;g1e37fb44f73_1_4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0" name="Google Shape;750;g1e37fb44f73_1_4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1e37fb44f73_1_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0" name="Google Shape;760;g1e37fb44f73_1_4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1" name="Google Shape;761;g1e37fb44f73_1_4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1e37fb44f73_1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6" name="Google Shape;776;g1e37fb44f73_1_4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7" name="Google Shape;777;g1e37fb44f73_1_4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1e37fb44f73_1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5" name="Google Shape;795;g1e37fb44f73_1_4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6" name="Google Shape;796;g1e37fb44f73_1_4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1e37fb44f73_1_4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811" name="Google Shape;811;g1e37fb44f73_1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1e37fb44f73_1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5" name="Google Shape;825;g1e37fb44f73_1_4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6" name="Google Shape;826;g1e37fb44f73_1_4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46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4aa885b55ec4993d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3" name="Google Shape;843;g4aa885b55ec4993d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g4aa885b55ec4993d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47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1e37fb44f73_1_4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854" name="Google Shape;854;g1e37fb44f73_1_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24d1de9a9b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0" name="Google Shape;870;g24d1de9a9b1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871" name="Google Shape;871;g24d1de9a9b1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49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4b6cfa6ed2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g24b6cfa6ed2_0_4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42" name="Google Shape;242;g24b6cfa6ed2_0_4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253c34dc39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0" name="Google Shape;880;g253c34dc390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881" name="Google Shape;881;g253c34dc390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50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1e37fb44f73_1_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8" name="Google Shape;898;g1e37fb44f73_1_5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9" name="Google Shape;899;g1e37fb44f73_1_5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51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1e37fb44f73_1_5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2" name="Google Shape;912;g1e37fb44f73_1_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1e37fb44f73_1_5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1" name="Google Shape;921;g1e37fb44f73_1_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24d1de9a9b1_0_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2" name="Google Shape;932;g24d1de9a9b1_0_4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933" name="Google Shape;933;g24d1de9a9b1_0_4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54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2553afa3f82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4" name="Google Shape;944;g2553afa3f82_0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5" name="Google Shape;945;g2553afa3f82_0_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55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24d1de9a9b1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5" name="Google Shape;955;g24d1de9a9b1_0_3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956" name="Google Shape;956;g24d1de9a9b1_0_3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56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24d1de9a9b1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6" name="Google Shape;966;g24d1de9a9b1_0_3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967" name="Google Shape;967;g24d1de9a9b1_0_3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57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4b6cfa6ed2_0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g24b6cfa6ed2_0_4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5" name="Google Shape;255;g24b6cfa6ed2_0_4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4b6cfa6ed2_0_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g24b6cfa6ed2_0_5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g24b6cfa6ed2_0_5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4b6cfa6ed2_0_6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g24b6cfa6ed2_0_6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g24b6cfa6ed2_0_6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55b4da48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g255b4da487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g255b4da487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465361" y="273844"/>
            <a:ext cx="8219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465361" y="1369219"/>
            <a:ext cx="8219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46536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6627765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46536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6627765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dt" idx="10"/>
          </p:nvPr>
        </p:nvSpPr>
        <p:spPr>
          <a:xfrm>
            <a:off x="46536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sldNum" idx="12"/>
          </p:nvPr>
        </p:nvSpPr>
        <p:spPr>
          <a:xfrm>
            <a:off x="6627765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465361" y="273844"/>
            <a:ext cx="8219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dt" idx="10"/>
          </p:nvPr>
        </p:nvSpPr>
        <p:spPr>
          <a:xfrm>
            <a:off x="46536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sldNum" idx="12"/>
          </p:nvPr>
        </p:nvSpPr>
        <p:spPr>
          <a:xfrm>
            <a:off x="6627765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46536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6627765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title"/>
          </p:nvPr>
        </p:nvSpPr>
        <p:spPr>
          <a:xfrm>
            <a:off x="465361" y="273844"/>
            <a:ext cx="8219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dt" idx="10"/>
          </p:nvPr>
        </p:nvSpPr>
        <p:spPr>
          <a:xfrm>
            <a:off x="46536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sldNum" idx="12"/>
          </p:nvPr>
        </p:nvSpPr>
        <p:spPr>
          <a:xfrm>
            <a:off x="6627765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>
            <a:spLocks noGrp="1"/>
          </p:cNvSpPr>
          <p:nvPr>
            <p:ph type="dt" idx="10"/>
          </p:nvPr>
        </p:nvSpPr>
        <p:spPr>
          <a:xfrm>
            <a:off x="46536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sldNum" idx="12"/>
          </p:nvPr>
        </p:nvSpPr>
        <p:spPr>
          <a:xfrm>
            <a:off x="6627765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dt" idx="10"/>
          </p:nvPr>
        </p:nvSpPr>
        <p:spPr>
          <a:xfrm>
            <a:off x="46536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sldNum" idx="12"/>
          </p:nvPr>
        </p:nvSpPr>
        <p:spPr>
          <a:xfrm>
            <a:off x="6627765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dt" idx="10"/>
          </p:nvPr>
        </p:nvSpPr>
        <p:spPr>
          <a:xfrm>
            <a:off x="46536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sldNum" idx="12"/>
          </p:nvPr>
        </p:nvSpPr>
        <p:spPr>
          <a:xfrm>
            <a:off x="6627765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>
            <a:spLocks noGrp="1"/>
          </p:cNvSpPr>
          <p:nvPr>
            <p:ph type="title"/>
          </p:nvPr>
        </p:nvSpPr>
        <p:spPr>
          <a:xfrm>
            <a:off x="465361" y="273844"/>
            <a:ext cx="8219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body" idx="1"/>
          </p:nvPr>
        </p:nvSpPr>
        <p:spPr>
          <a:xfrm rot="5400000">
            <a:off x="2943615" y="-1108931"/>
            <a:ext cx="3263400" cy="82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dt" idx="10"/>
          </p:nvPr>
        </p:nvSpPr>
        <p:spPr>
          <a:xfrm>
            <a:off x="46536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sldNum" idx="12"/>
          </p:nvPr>
        </p:nvSpPr>
        <p:spPr>
          <a:xfrm>
            <a:off x="6627765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4"/>
          <p:cNvSpPr txBox="1">
            <a:spLocks noGrp="1"/>
          </p:cNvSpPr>
          <p:nvPr>
            <p:ph type="dt" idx="10"/>
          </p:nvPr>
        </p:nvSpPr>
        <p:spPr>
          <a:xfrm>
            <a:off x="46536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sldNum" idx="12"/>
          </p:nvPr>
        </p:nvSpPr>
        <p:spPr>
          <a:xfrm>
            <a:off x="6627765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6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2" name="Google Shape;122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0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47" name="Google Shape;147;p30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3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49" name="Google Shape;149;p3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3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65" name="Google Shape;165;p33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66" name="Google Shape;166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4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72" name="Google Shape;172;p3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73" name="Google Shape;173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5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6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6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65361" y="273844"/>
            <a:ext cx="8219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65361" y="1369219"/>
            <a:ext cx="8219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6536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6627765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37"/>
          <p:cNvSpPr/>
          <p:nvPr/>
        </p:nvSpPr>
        <p:spPr>
          <a:xfrm>
            <a:off x="835819" y="0"/>
            <a:ext cx="7472363" cy="5143500"/>
          </a:xfrm>
          <a:custGeom>
            <a:avLst/>
            <a:gdLst/>
            <a:ahLst/>
            <a:cxnLst/>
            <a:rect l="l" t="t" r="r" b="b"/>
            <a:pathLst>
              <a:path w="9963150" h="6858000" extrusionOk="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EFEFE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39700" sx="102000" sy="102000" algn="ctr" rotWithShape="0">
              <a:srgbClr val="D8D8D8">
                <a:alpha val="3725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37"/>
          <p:cNvSpPr/>
          <p:nvPr/>
        </p:nvSpPr>
        <p:spPr>
          <a:xfrm>
            <a:off x="848398" y="-35550"/>
            <a:ext cx="7447455" cy="5143500"/>
          </a:xfrm>
          <a:custGeom>
            <a:avLst/>
            <a:gdLst/>
            <a:ahLst/>
            <a:cxnLst/>
            <a:rect l="l" t="t" r="r" b="b"/>
            <a:pathLst>
              <a:path w="9963150" h="6858000" extrusionOk="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7"/>
          <p:cNvSpPr txBox="1">
            <a:spLocks noGrp="1"/>
          </p:cNvSpPr>
          <p:nvPr>
            <p:ph type="ctrTitle"/>
          </p:nvPr>
        </p:nvSpPr>
        <p:spPr>
          <a:xfrm>
            <a:off x="1143002" y="1499711"/>
            <a:ext cx="6858000" cy="20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pt" sz="5400" dirty="0">
                <a:solidFill>
                  <a:schemeClr val="dk2"/>
                </a:solidFill>
              </a:rPr>
              <a:t>Portal de Parceiros da ONU</a:t>
            </a:r>
            <a:endParaRPr sz="5400" dirty="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pt" sz="5400" dirty="0">
                <a:solidFill>
                  <a:schemeClr val="dk2"/>
                </a:solidFill>
              </a:rPr>
              <a:t>Módulo PSEA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197" name="Google Shape;197;p37"/>
          <p:cNvSpPr txBox="1">
            <a:spLocks noGrp="1"/>
          </p:cNvSpPr>
          <p:nvPr>
            <p:ph type="subTitle" idx="1"/>
          </p:nvPr>
        </p:nvSpPr>
        <p:spPr>
          <a:xfrm>
            <a:off x="2030831" y="4258575"/>
            <a:ext cx="5105400" cy="7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77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1428"/>
              <a:buNone/>
            </a:pPr>
            <a:r>
              <a:rPr lang="pt" sz="2100" b="1">
                <a:solidFill>
                  <a:schemeClr val="dk2"/>
                </a:solidFill>
              </a:rPr>
              <a:t>Um guia passo a passo</a:t>
            </a:r>
            <a:endParaRPr sz="2100" b="1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1428"/>
              <a:buNone/>
            </a:pPr>
            <a:r>
              <a:rPr lang="pt" sz="2100" b="1">
                <a:solidFill>
                  <a:schemeClr val="dk2"/>
                </a:solidFill>
              </a:rPr>
              <a:t>para Organizações da Sociedade Civil (OSCs)</a:t>
            </a:r>
            <a:endParaRPr sz="2100" b="1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1428"/>
              <a:buNone/>
            </a:pPr>
            <a:r>
              <a:rPr lang="pt" sz="2100" b="1">
                <a:solidFill>
                  <a:schemeClr val="dk2"/>
                </a:solidFill>
              </a:rPr>
              <a:t>e Parceiros de Implementação</a:t>
            </a:r>
            <a:endParaRPr sz="2100">
              <a:solidFill>
                <a:schemeClr val="dk2"/>
              </a:solidFill>
            </a:endParaRPr>
          </a:p>
        </p:txBody>
      </p:sp>
      <p:sp>
        <p:nvSpPr>
          <p:cNvPr id="198" name="Google Shape;198;p37"/>
          <p:cNvSpPr/>
          <p:nvPr/>
        </p:nvSpPr>
        <p:spPr>
          <a:xfrm>
            <a:off x="2788920" y="4143590"/>
            <a:ext cx="3566400" cy="2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37" descr="A picture containing text, graphics, font, graphic de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9300" y="54000"/>
            <a:ext cx="1668234" cy="490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6"/>
          <p:cNvSpPr txBox="1"/>
          <p:nvPr/>
        </p:nvSpPr>
        <p:spPr>
          <a:xfrm>
            <a:off x="458836" y="411381"/>
            <a:ext cx="8226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3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Como usar o Módulo PSEA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327" name="Google Shape;327;p46"/>
          <p:cNvSpPr txBox="1">
            <a:spLocks noGrp="1"/>
          </p:cNvSpPr>
          <p:nvPr>
            <p:ph type="sldNum" idx="12"/>
          </p:nvPr>
        </p:nvSpPr>
        <p:spPr>
          <a:xfrm>
            <a:off x="4970824" y="3575447"/>
            <a:ext cx="15432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328" name="Google Shape;328;p46" descr="A picture containing text, graphics, font, graphic de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3848" y="452974"/>
            <a:ext cx="1681317" cy="49389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6"/>
          <p:cNvSpPr/>
          <p:nvPr/>
        </p:nvSpPr>
        <p:spPr>
          <a:xfrm>
            <a:off x="114299" y="-1"/>
            <a:ext cx="57000" cy="1885800"/>
          </a:xfrm>
          <a:prstGeom prst="rect">
            <a:avLst/>
          </a:prstGeom>
          <a:solidFill>
            <a:srgbClr val="92CA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46"/>
          <p:cNvSpPr/>
          <p:nvPr/>
        </p:nvSpPr>
        <p:spPr>
          <a:xfrm>
            <a:off x="-14287" y="0"/>
            <a:ext cx="128400" cy="1885800"/>
          </a:xfrm>
          <a:prstGeom prst="rect">
            <a:avLst/>
          </a:prstGeom>
          <a:solidFill>
            <a:srgbClr val="2296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46"/>
          <p:cNvSpPr txBox="1"/>
          <p:nvPr/>
        </p:nvSpPr>
        <p:spPr>
          <a:xfrm>
            <a:off x="599145" y="2111520"/>
            <a:ext cx="3499420" cy="1300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Um guia passo a passo sobre como usar o</a:t>
            </a: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Módulo PSEA do portal de parceiros da ONU</a:t>
            </a:r>
            <a:endParaRPr sz="2000" dirty="0">
              <a:solidFill>
                <a:schemeClr val="dk2"/>
              </a:solidFill>
            </a:endParaRPr>
          </a:p>
        </p:txBody>
      </p:sp>
      <p:pic>
        <p:nvPicPr>
          <p:cNvPr id="332" name="Google Shape;332;p46" descr="Arrow Right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3567" y="3256650"/>
            <a:ext cx="1142687" cy="1142687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6"/>
          <p:cNvSpPr txBox="1"/>
          <p:nvPr/>
        </p:nvSpPr>
        <p:spPr>
          <a:xfrm>
            <a:off x="7138093" y="4228901"/>
            <a:ext cx="1541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Foto: OCHA</a:t>
            </a:r>
            <a:endParaRPr sz="1100"/>
          </a:p>
        </p:txBody>
      </p:sp>
      <p:sp>
        <p:nvSpPr>
          <p:cNvPr id="334" name="Google Shape;334;p46"/>
          <p:cNvSpPr/>
          <p:nvPr/>
        </p:nvSpPr>
        <p:spPr>
          <a:xfrm>
            <a:off x="4790876" y="1534625"/>
            <a:ext cx="3894300" cy="3061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5" name="Google Shape;335;p46" descr="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02453" y="2111520"/>
            <a:ext cx="3271288" cy="2033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7"/>
          <p:cNvSpPr txBox="1">
            <a:spLocks noGrp="1"/>
          </p:cNvSpPr>
          <p:nvPr>
            <p:ph type="title"/>
          </p:nvPr>
        </p:nvSpPr>
        <p:spPr>
          <a:xfrm>
            <a:off x="457200" y="411480"/>
            <a:ext cx="82296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pt" sz="3000" b="1">
                <a:solidFill>
                  <a:schemeClr val="dk2"/>
                </a:solidFill>
              </a:rPr>
              <a:t>Módulo PSEA</a:t>
            </a:r>
            <a:endParaRPr sz="3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47"/>
          <p:cNvSpPr txBox="1"/>
          <p:nvPr/>
        </p:nvSpPr>
        <p:spPr>
          <a:xfrm>
            <a:off x="457200" y="1261875"/>
            <a:ext cx="7739400" cy="28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pt" sz="2000" b="1" dirty="0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Quem o completa e quando?</a:t>
            </a:r>
            <a:endParaRPr sz="2000" b="1" dirty="0">
              <a:solidFill>
                <a:srgbClr val="24A0F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pt" sz="2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Todos </a:t>
            </a:r>
            <a:r>
              <a:rPr lang="pt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os parceiros que desejam entrar em parceria com uma entidade da ONU</a:t>
            </a: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pt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As OSCs e federações internacionais são avaliadas no nível de suas operações nacionais, levando em consideração as respostas em nível global</a:t>
            </a: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pt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Os parceiros concluem a autoavaliação a qualquer momento como parte da configuração ou </a:t>
            </a:r>
            <a:r>
              <a:rPr lang="pt" sz="20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gestão </a:t>
            </a:r>
            <a:r>
              <a:rPr lang="pt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regular do perfil.</a:t>
            </a: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000" b="1" dirty="0">
              <a:solidFill>
                <a:srgbClr val="24A0F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47"/>
          <p:cNvSpPr/>
          <p:nvPr/>
        </p:nvSpPr>
        <p:spPr>
          <a:xfrm>
            <a:off x="114299" y="-1"/>
            <a:ext cx="57000" cy="1885800"/>
          </a:xfrm>
          <a:prstGeom prst="rect">
            <a:avLst/>
          </a:prstGeom>
          <a:solidFill>
            <a:srgbClr val="92CA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47"/>
          <p:cNvSpPr/>
          <p:nvPr/>
        </p:nvSpPr>
        <p:spPr>
          <a:xfrm>
            <a:off x="-14287" y="0"/>
            <a:ext cx="128400" cy="1885800"/>
          </a:xfrm>
          <a:prstGeom prst="rect">
            <a:avLst/>
          </a:prstGeom>
          <a:solidFill>
            <a:srgbClr val="2296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5" name="Google Shape;345;p47" descr="A picture containing text, graphics, font, graphic de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3848" y="452974"/>
            <a:ext cx="1681317" cy="493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8"/>
          <p:cNvSpPr txBox="1"/>
          <p:nvPr/>
        </p:nvSpPr>
        <p:spPr>
          <a:xfrm>
            <a:off x="458836" y="411381"/>
            <a:ext cx="8226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3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Como acessar o Módulo PSEA</a:t>
            </a:r>
            <a:endParaRPr sz="1100" dirty="0">
              <a:solidFill>
                <a:schemeClr val="dk2"/>
              </a:solidFill>
            </a:endParaRPr>
          </a:p>
        </p:txBody>
      </p:sp>
      <p:sp>
        <p:nvSpPr>
          <p:cNvPr id="352" name="Google Shape;352;p48"/>
          <p:cNvSpPr txBox="1">
            <a:spLocks noGrp="1"/>
          </p:cNvSpPr>
          <p:nvPr>
            <p:ph type="sldNum" idx="12"/>
          </p:nvPr>
        </p:nvSpPr>
        <p:spPr>
          <a:xfrm>
            <a:off x="4970824" y="3575447"/>
            <a:ext cx="15432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353" name="Google Shape;353;p48" descr="A picture containing text, graphics, font, graphic de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3848" y="452974"/>
            <a:ext cx="1681317" cy="493895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48"/>
          <p:cNvSpPr/>
          <p:nvPr/>
        </p:nvSpPr>
        <p:spPr>
          <a:xfrm>
            <a:off x="114299" y="-1"/>
            <a:ext cx="57000" cy="1885800"/>
          </a:xfrm>
          <a:prstGeom prst="rect">
            <a:avLst/>
          </a:prstGeom>
          <a:solidFill>
            <a:srgbClr val="92CA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48"/>
          <p:cNvSpPr/>
          <p:nvPr/>
        </p:nvSpPr>
        <p:spPr>
          <a:xfrm>
            <a:off x="-14287" y="0"/>
            <a:ext cx="128400" cy="1885800"/>
          </a:xfrm>
          <a:prstGeom prst="rect">
            <a:avLst/>
          </a:prstGeom>
          <a:solidFill>
            <a:srgbClr val="2296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48"/>
          <p:cNvSpPr txBox="1"/>
          <p:nvPr/>
        </p:nvSpPr>
        <p:spPr>
          <a:xfrm>
            <a:off x="457200" y="974560"/>
            <a:ext cx="3921000" cy="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54000" marR="0" lvl="0" indent="-292100" algn="l" rtl="0">
              <a:spcBef>
                <a:spcPts val="0"/>
              </a:spcBef>
              <a:spcAft>
                <a:spcPts val="0"/>
              </a:spcAft>
              <a:buClr>
                <a:srgbClr val="24A0F6"/>
              </a:buClr>
              <a:buSzPts val="2000"/>
              <a:buFont typeface="Calibri"/>
              <a:buAutoNum type="arabicPeriod"/>
            </a:pPr>
            <a:r>
              <a:rPr lang="pt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Clique na guia </a:t>
            </a:r>
            <a:r>
              <a:rPr lang="pt" sz="2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Perfil </a:t>
            </a:r>
            <a:r>
              <a:rPr lang="pt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na barra de navegação à esquerda</a:t>
            </a:r>
            <a:endParaRPr sz="2000" dirty="0">
              <a:solidFill>
                <a:schemeClr val="dk2"/>
              </a:solidFill>
            </a:endParaRPr>
          </a:p>
        </p:txBody>
      </p:sp>
      <p:pic>
        <p:nvPicPr>
          <p:cNvPr id="357" name="Google Shape;357;p48"/>
          <p:cNvPicPr preferRelativeResize="0"/>
          <p:nvPr/>
        </p:nvPicPr>
        <p:blipFill rotWithShape="1">
          <a:blip r:embed="rId4">
            <a:alphaModFix/>
          </a:blip>
          <a:srcRect b="29991"/>
          <a:stretch/>
        </p:blipFill>
        <p:spPr>
          <a:xfrm>
            <a:off x="457200" y="1691640"/>
            <a:ext cx="4919471" cy="1537335"/>
          </a:xfrm>
          <a:prstGeom prst="rect">
            <a:avLst/>
          </a:prstGeom>
          <a:noFill/>
          <a:ln w="9525" cap="flat" cmpd="sng">
            <a:solidFill>
              <a:srgbClr val="92CAFA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58" name="Google Shape;358;p48"/>
          <p:cNvSpPr txBox="1"/>
          <p:nvPr/>
        </p:nvSpPr>
        <p:spPr>
          <a:xfrm>
            <a:off x="5662571" y="2571722"/>
            <a:ext cx="3346811" cy="6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54000" marR="0" lvl="0" indent="-292100" algn="l" rtl="0">
              <a:spcBef>
                <a:spcPts val="0"/>
              </a:spcBef>
              <a:spcAft>
                <a:spcPts val="0"/>
              </a:spcAft>
              <a:buClr>
                <a:srgbClr val="24A0F6"/>
              </a:buClr>
              <a:buSzPts val="2000"/>
              <a:buFont typeface="Calibri"/>
              <a:buAutoNum type="arabicPeriod" startAt="2"/>
            </a:pPr>
            <a:r>
              <a:rPr lang="pt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Clique na guia </a:t>
            </a:r>
            <a:r>
              <a:rPr lang="pt" sz="2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PSEA </a:t>
            </a:r>
            <a:r>
              <a:rPr lang="pt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na parte superior da tela</a:t>
            </a:r>
            <a:endParaRPr sz="2000" dirty="0">
              <a:solidFill>
                <a:schemeClr val="dk2"/>
              </a:solidFill>
            </a:endParaRPr>
          </a:p>
        </p:txBody>
      </p:sp>
      <p:pic>
        <p:nvPicPr>
          <p:cNvPr id="359" name="Google Shape;359;p48"/>
          <p:cNvPicPr preferRelativeResize="0"/>
          <p:nvPr/>
        </p:nvPicPr>
        <p:blipFill rotWithShape="1">
          <a:blip r:embed="rId5">
            <a:alphaModFix/>
          </a:blip>
          <a:srcRect b="42657"/>
          <a:stretch/>
        </p:blipFill>
        <p:spPr>
          <a:xfrm>
            <a:off x="4527791" y="3379642"/>
            <a:ext cx="4544569" cy="1698380"/>
          </a:xfrm>
          <a:prstGeom prst="rect">
            <a:avLst/>
          </a:prstGeom>
          <a:noFill/>
          <a:ln w="9525" cap="flat" cmpd="sng">
            <a:solidFill>
              <a:srgbClr val="92CAFA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773936"/>
            <a:ext cx="7735823" cy="2919353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49"/>
          <p:cNvSpPr txBox="1"/>
          <p:nvPr/>
        </p:nvSpPr>
        <p:spPr>
          <a:xfrm>
            <a:off x="458836" y="411381"/>
            <a:ext cx="8226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30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Secções </a:t>
            </a:r>
            <a:r>
              <a:rPr lang="pt" sz="3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do módulo PSEA</a:t>
            </a:r>
            <a:endParaRPr sz="1100" dirty="0">
              <a:solidFill>
                <a:schemeClr val="dk2"/>
              </a:solidFill>
            </a:endParaRPr>
          </a:p>
        </p:txBody>
      </p:sp>
      <p:sp>
        <p:nvSpPr>
          <p:cNvPr id="367" name="Google Shape;367;p49"/>
          <p:cNvSpPr txBox="1">
            <a:spLocks noGrp="1"/>
          </p:cNvSpPr>
          <p:nvPr>
            <p:ph type="sldNum" idx="12"/>
          </p:nvPr>
        </p:nvSpPr>
        <p:spPr>
          <a:xfrm>
            <a:off x="5269249" y="3505228"/>
            <a:ext cx="15432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368" name="Google Shape;368;p49" descr="A picture containing text, graphics, font, graphic de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03848" y="452974"/>
            <a:ext cx="1681317" cy="49389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49"/>
          <p:cNvSpPr/>
          <p:nvPr/>
        </p:nvSpPr>
        <p:spPr>
          <a:xfrm>
            <a:off x="128587" y="-1"/>
            <a:ext cx="57000" cy="1885800"/>
          </a:xfrm>
          <a:prstGeom prst="rect">
            <a:avLst/>
          </a:prstGeom>
          <a:solidFill>
            <a:srgbClr val="92CA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49"/>
          <p:cNvSpPr/>
          <p:nvPr/>
        </p:nvSpPr>
        <p:spPr>
          <a:xfrm>
            <a:off x="0" y="0"/>
            <a:ext cx="128400" cy="1885800"/>
          </a:xfrm>
          <a:prstGeom prst="rect">
            <a:avLst/>
          </a:prstGeom>
          <a:solidFill>
            <a:srgbClr val="2296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49"/>
          <p:cNvSpPr txBox="1"/>
          <p:nvPr/>
        </p:nvSpPr>
        <p:spPr>
          <a:xfrm>
            <a:off x="457200" y="1261875"/>
            <a:ext cx="72297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49"/>
          <p:cNvSpPr/>
          <p:nvPr/>
        </p:nvSpPr>
        <p:spPr>
          <a:xfrm>
            <a:off x="1808156" y="2130552"/>
            <a:ext cx="1060200" cy="215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800">
                <a:solidFill>
                  <a:schemeClr val="dk2"/>
                </a:solidFill>
              </a:rPr>
              <a:t>Nome do parceiro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373" name="Google Shape;373;p49"/>
          <p:cNvSpPr/>
          <p:nvPr/>
        </p:nvSpPr>
        <p:spPr>
          <a:xfrm>
            <a:off x="1511625" y="2926781"/>
            <a:ext cx="216000" cy="216000"/>
          </a:xfrm>
          <a:prstGeom prst="ellipse">
            <a:avLst/>
          </a:prstGeom>
          <a:solidFill>
            <a:srgbClr val="674EA7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0500" tIns="67500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49"/>
          <p:cNvSpPr/>
          <p:nvPr/>
        </p:nvSpPr>
        <p:spPr>
          <a:xfrm>
            <a:off x="1511625" y="3364181"/>
            <a:ext cx="216000" cy="216000"/>
          </a:xfrm>
          <a:prstGeom prst="ellipse">
            <a:avLst/>
          </a:prstGeom>
          <a:solidFill>
            <a:srgbClr val="674EA7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0500" tIns="67500" rIns="68575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49"/>
          <p:cNvSpPr/>
          <p:nvPr/>
        </p:nvSpPr>
        <p:spPr>
          <a:xfrm>
            <a:off x="1511625" y="3710719"/>
            <a:ext cx="216000" cy="216000"/>
          </a:xfrm>
          <a:prstGeom prst="ellipse">
            <a:avLst/>
          </a:prstGeom>
          <a:solidFill>
            <a:srgbClr val="674EA7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0500" tIns="67500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49"/>
          <p:cNvSpPr/>
          <p:nvPr/>
        </p:nvSpPr>
        <p:spPr>
          <a:xfrm>
            <a:off x="1511625" y="4057275"/>
            <a:ext cx="216000" cy="216000"/>
          </a:xfrm>
          <a:prstGeom prst="ellipse">
            <a:avLst/>
          </a:prstGeom>
          <a:solidFill>
            <a:srgbClr val="674EA7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0500" tIns="67500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49"/>
          <p:cNvSpPr txBox="1"/>
          <p:nvPr/>
        </p:nvSpPr>
        <p:spPr>
          <a:xfrm>
            <a:off x="457200" y="1261872"/>
            <a:ext cx="7860000" cy="4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000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O módulo PSEA consiste em </a:t>
            </a:r>
            <a:r>
              <a:rPr lang="pt" sz="2000" b="1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4 </a:t>
            </a:r>
            <a:r>
              <a:rPr lang="pt" sz="2000" b="1" dirty="0" smtClean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secções </a:t>
            </a:r>
            <a:r>
              <a:rPr lang="pt" sz="2000" b="1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separadas</a:t>
            </a:r>
            <a:r>
              <a:rPr lang="pt" sz="2000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4A0F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50"/>
          <p:cNvSpPr txBox="1">
            <a:spLocks noGrp="1"/>
          </p:cNvSpPr>
          <p:nvPr>
            <p:ph type="sldNum" idx="12"/>
          </p:nvPr>
        </p:nvSpPr>
        <p:spPr>
          <a:xfrm>
            <a:off x="4970824" y="3575447"/>
            <a:ext cx="15432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385" name="Google Shape;385;p50"/>
          <p:cNvSpPr txBox="1"/>
          <p:nvPr/>
        </p:nvSpPr>
        <p:spPr>
          <a:xfrm>
            <a:off x="1371600" y="1545750"/>
            <a:ext cx="6409800" cy="20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pt" sz="3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Secção </a:t>
            </a:r>
            <a:r>
              <a:rPr lang="pt" sz="3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100" dirty="0"/>
          </a:p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pt" sz="3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Perguntas introdutórias do PSEA</a:t>
            </a:r>
            <a:endParaRPr sz="3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6" name="Google Shape;386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3848" y="458405"/>
            <a:ext cx="1681319" cy="493973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50"/>
          <p:cNvSpPr/>
          <p:nvPr/>
        </p:nvSpPr>
        <p:spPr>
          <a:xfrm>
            <a:off x="0" y="0"/>
            <a:ext cx="138600" cy="4645200"/>
          </a:xfrm>
          <a:prstGeom prst="snip1Rect">
            <a:avLst>
              <a:gd name="adj" fmla="val 16667"/>
            </a:avLst>
          </a:prstGeom>
          <a:solidFill>
            <a:srgbClr val="92CA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1"/>
          <p:cNvSpPr txBox="1"/>
          <p:nvPr/>
        </p:nvSpPr>
        <p:spPr>
          <a:xfrm>
            <a:off x="457200" y="2350008"/>
            <a:ext cx="27159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"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Para cada pergunta, clique em </a:t>
            </a:r>
            <a:r>
              <a:rPr lang="pt" sz="2000" b="1" i="0" u="none" strike="noStrike" cap="none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“Sim” </a:t>
            </a:r>
            <a:r>
              <a:rPr lang="pt"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ou </a:t>
            </a:r>
            <a:r>
              <a:rPr lang="pt" sz="2000" b="1" i="0" u="none" strike="noStrike" cap="none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“Não”</a:t>
            </a:r>
            <a:r>
              <a:rPr lang="pt"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"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 campo de resposta</a:t>
            </a:r>
            <a:endParaRPr sz="20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51"/>
          <p:cNvSpPr txBox="1"/>
          <p:nvPr/>
        </p:nvSpPr>
        <p:spPr>
          <a:xfrm>
            <a:off x="458836" y="411381"/>
            <a:ext cx="8226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3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Perguntas introdutórias do PSEA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395" name="Google Shape;395;p51"/>
          <p:cNvSpPr txBox="1">
            <a:spLocks noGrp="1"/>
          </p:cNvSpPr>
          <p:nvPr>
            <p:ph type="sldNum" idx="12"/>
          </p:nvPr>
        </p:nvSpPr>
        <p:spPr>
          <a:xfrm>
            <a:off x="4970824" y="3575447"/>
            <a:ext cx="15432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396" name="Google Shape;396;p51" descr="A picture containing text, graphics, font, graphic de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3848" y="452974"/>
            <a:ext cx="1681317" cy="493895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51"/>
          <p:cNvSpPr/>
          <p:nvPr/>
        </p:nvSpPr>
        <p:spPr>
          <a:xfrm>
            <a:off x="114299" y="-1"/>
            <a:ext cx="57000" cy="1885800"/>
          </a:xfrm>
          <a:prstGeom prst="rect">
            <a:avLst/>
          </a:prstGeom>
          <a:solidFill>
            <a:srgbClr val="92CA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51"/>
          <p:cNvSpPr/>
          <p:nvPr/>
        </p:nvSpPr>
        <p:spPr>
          <a:xfrm>
            <a:off x="-14287" y="0"/>
            <a:ext cx="128400" cy="1885800"/>
          </a:xfrm>
          <a:prstGeom prst="rect">
            <a:avLst/>
          </a:prstGeom>
          <a:solidFill>
            <a:srgbClr val="2296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51"/>
          <p:cNvSpPr txBox="1"/>
          <p:nvPr/>
        </p:nvSpPr>
        <p:spPr>
          <a:xfrm>
            <a:off x="457200" y="1261872"/>
            <a:ext cx="67071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A0F6"/>
              </a:buClr>
              <a:buSzPts val="1400"/>
              <a:buFont typeface="Arial"/>
              <a:buNone/>
            </a:pPr>
            <a:r>
              <a:rPr lang="pt" sz="2000" b="1" dirty="0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Questão 1</a:t>
            </a:r>
            <a:r>
              <a:rPr lang="pt" sz="2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Você tem </a:t>
            </a:r>
            <a:r>
              <a:rPr lang="pt" sz="20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contacto </a:t>
            </a:r>
            <a:r>
              <a:rPr lang="pt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 os beneficiários?</a:t>
            </a: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rgbClr val="24A0F6"/>
              </a:buClr>
              <a:buSzPts val="1400"/>
              <a:buFont typeface="Arial"/>
              <a:buNone/>
            </a:pPr>
            <a:r>
              <a:rPr lang="pt" sz="2000" b="1" dirty="0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Questão 2 </a:t>
            </a:r>
            <a:r>
              <a:rPr lang="pt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Você foi avaliado em PSEA por outra agência da ONU nos últimos cinco anos?</a:t>
            </a:r>
            <a:endParaRPr sz="2000" dirty="0">
              <a:solidFill>
                <a:schemeClr val="dk2"/>
              </a:solidFill>
            </a:endParaRPr>
          </a:p>
        </p:txBody>
      </p:sp>
      <p:pic>
        <p:nvPicPr>
          <p:cNvPr id="400" name="Google Shape;400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96000" y="2311033"/>
            <a:ext cx="6048000" cy="2815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2"/>
          <p:cNvSpPr txBox="1"/>
          <p:nvPr/>
        </p:nvSpPr>
        <p:spPr>
          <a:xfrm>
            <a:off x="457200" y="2112275"/>
            <a:ext cx="7303200" cy="21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Os beneficiários da assistência são indivíduos que são destinatários </a:t>
            </a:r>
            <a:r>
              <a:rPr lang="pt" sz="20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directos </a:t>
            </a:r>
            <a:r>
              <a:rPr lang="pt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ou </a:t>
            </a:r>
            <a:r>
              <a:rPr lang="pt" sz="20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indirectos </a:t>
            </a:r>
            <a:r>
              <a:rPr lang="pt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da </a:t>
            </a:r>
            <a:r>
              <a:rPr lang="pt" sz="20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acção </a:t>
            </a:r>
            <a:r>
              <a:rPr lang="pt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 um parceiro ou da ONU</a:t>
            </a: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Os beneficiários estão tipicamente em situações de vulnerabilidade e dependência em relação ao pessoal do parceiro ou da agência da ONU</a:t>
            </a: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52"/>
          <p:cNvSpPr txBox="1"/>
          <p:nvPr/>
        </p:nvSpPr>
        <p:spPr>
          <a:xfrm>
            <a:off x="458836" y="411381"/>
            <a:ext cx="8226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3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Perguntas introdutórias do PSEA</a:t>
            </a:r>
            <a:endParaRPr sz="1100">
              <a:solidFill>
                <a:schemeClr val="dk2"/>
              </a:solidFill>
            </a:endParaRPr>
          </a:p>
        </p:txBody>
      </p:sp>
      <p:pic>
        <p:nvPicPr>
          <p:cNvPr id="408" name="Google Shape;408;p52" descr="A picture containing text, graphics, font, graphic de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3848" y="452974"/>
            <a:ext cx="1681317" cy="493895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52"/>
          <p:cNvSpPr/>
          <p:nvPr/>
        </p:nvSpPr>
        <p:spPr>
          <a:xfrm>
            <a:off x="114299" y="-1"/>
            <a:ext cx="57000" cy="1885800"/>
          </a:xfrm>
          <a:prstGeom prst="rect">
            <a:avLst/>
          </a:prstGeom>
          <a:solidFill>
            <a:srgbClr val="92CA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52"/>
          <p:cNvSpPr/>
          <p:nvPr/>
        </p:nvSpPr>
        <p:spPr>
          <a:xfrm>
            <a:off x="-14287" y="0"/>
            <a:ext cx="128400" cy="1885800"/>
          </a:xfrm>
          <a:prstGeom prst="rect">
            <a:avLst/>
          </a:prstGeom>
          <a:solidFill>
            <a:srgbClr val="2296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52"/>
          <p:cNvSpPr txBox="1"/>
          <p:nvPr/>
        </p:nvSpPr>
        <p:spPr>
          <a:xfrm>
            <a:off x="458836" y="1261872"/>
            <a:ext cx="670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A0F6"/>
              </a:buClr>
              <a:buSzPts val="1400"/>
              <a:buFont typeface="Arial"/>
              <a:buNone/>
            </a:pPr>
            <a:r>
              <a:rPr lang="pt" sz="2000" b="1" dirty="0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Pergunta 1 </a:t>
            </a:r>
            <a:r>
              <a:rPr lang="pt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Você tem </a:t>
            </a:r>
            <a:r>
              <a:rPr lang="pt" sz="20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contacto </a:t>
            </a:r>
            <a:r>
              <a:rPr lang="pt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 os beneficiários?</a:t>
            </a: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3"/>
          <p:cNvSpPr txBox="1"/>
          <p:nvPr/>
        </p:nvSpPr>
        <p:spPr>
          <a:xfrm>
            <a:off x="457200" y="2112264"/>
            <a:ext cx="2716800" cy="21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Selecione </a:t>
            </a:r>
            <a:r>
              <a:rPr lang="pt" sz="2000" dirty="0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“ </a:t>
            </a:r>
            <a:r>
              <a:rPr lang="pt" sz="2000" b="1" dirty="0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Sim </a:t>
            </a:r>
            <a:r>
              <a:rPr lang="pt" sz="2000" dirty="0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pt" sz="2000" dirty="0">
                <a:solidFill>
                  <a:srgbClr val="0C5AD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se QUALQUER parte da organização ou </a:t>
            </a:r>
            <a:r>
              <a:rPr lang="pt" sz="20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da sua equipa </a:t>
            </a:r>
            <a:r>
              <a:rPr lang="pt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interage, trabalha e/ou serve ou procura ajudar os beneficiários da assistência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53"/>
          <p:cNvSpPr txBox="1"/>
          <p:nvPr/>
        </p:nvSpPr>
        <p:spPr>
          <a:xfrm>
            <a:off x="458836" y="411381"/>
            <a:ext cx="8226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3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Perguntas introdutórias do PSEA</a:t>
            </a:r>
            <a:endParaRPr sz="1100">
              <a:solidFill>
                <a:schemeClr val="dk2"/>
              </a:solidFill>
            </a:endParaRPr>
          </a:p>
        </p:txBody>
      </p:sp>
      <p:pic>
        <p:nvPicPr>
          <p:cNvPr id="419" name="Google Shape;419;p53" descr="A picture containing text, graphics, font, graphic de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3848" y="452974"/>
            <a:ext cx="1681317" cy="493895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53"/>
          <p:cNvSpPr/>
          <p:nvPr/>
        </p:nvSpPr>
        <p:spPr>
          <a:xfrm>
            <a:off x="114299" y="-1"/>
            <a:ext cx="57000" cy="1885800"/>
          </a:xfrm>
          <a:prstGeom prst="rect">
            <a:avLst/>
          </a:prstGeom>
          <a:solidFill>
            <a:srgbClr val="92CA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53"/>
          <p:cNvSpPr/>
          <p:nvPr/>
        </p:nvSpPr>
        <p:spPr>
          <a:xfrm>
            <a:off x="-14287" y="0"/>
            <a:ext cx="128400" cy="1885800"/>
          </a:xfrm>
          <a:prstGeom prst="rect">
            <a:avLst/>
          </a:prstGeom>
          <a:solidFill>
            <a:srgbClr val="2296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53"/>
          <p:cNvSpPr txBox="1"/>
          <p:nvPr/>
        </p:nvSpPr>
        <p:spPr>
          <a:xfrm>
            <a:off x="458836" y="1261872"/>
            <a:ext cx="670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A0F6"/>
              </a:buClr>
              <a:buSzPts val="1400"/>
              <a:buFont typeface="Arial"/>
              <a:buNone/>
            </a:pPr>
            <a:r>
              <a:rPr lang="pt" sz="2000" b="1" dirty="0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Pergunta 1 </a:t>
            </a:r>
            <a:r>
              <a:rPr lang="pt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Você tem </a:t>
            </a:r>
            <a:r>
              <a:rPr lang="pt" sz="20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contacto </a:t>
            </a:r>
            <a:r>
              <a:rPr lang="pt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 os beneficiários?</a:t>
            </a: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3" name="Google Shape;423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2112" y="2112264"/>
            <a:ext cx="5934454" cy="2368379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53"/>
          <p:cNvSpPr/>
          <p:nvPr/>
        </p:nvSpPr>
        <p:spPr>
          <a:xfrm>
            <a:off x="8343125" y="2624927"/>
            <a:ext cx="682200" cy="220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4"/>
          <p:cNvSpPr txBox="1"/>
          <p:nvPr/>
        </p:nvSpPr>
        <p:spPr>
          <a:xfrm>
            <a:off x="457200" y="2112264"/>
            <a:ext cx="2716800" cy="21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Se você </a:t>
            </a:r>
            <a:r>
              <a:rPr lang="pt" sz="20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seleccionar </a:t>
            </a:r>
            <a:r>
              <a:rPr lang="pt" sz="2000" b="1" dirty="0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“Não”</a:t>
            </a:r>
            <a:r>
              <a:rPr lang="pt" sz="2000" b="1" dirty="0">
                <a:solidFill>
                  <a:srgbClr val="0C5AD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você é perguntado se gostaria de opcionalmente concluir a autoavaliação</a:t>
            </a:r>
            <a:endParaRPr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" sz="20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 sua </a:t>
            </a:r>
            <a:r>
              <a:rPr lang="pt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classificação será "Sem </a:t>
            </a:r>
            <a:r>
              <a:rPr lang="pt" sz="20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contacto </a:t>
            </a:r>
            <a:r>
              <a:rPr lang="pt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com os beneficiários"</a:t>
            </a:r>
            <a:endParaRPr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54"/>
          <p:cNvSpPr txBox="1"/>
          <p:nvPr/>
        </p:nvSpPr>
        <p:spPr>
          <a:xfrm>
            <a:off x="458836" y="411381"/>
            <a:ext cx="8226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3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Perguntas introdutórias do PSEA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432" name="Google Shape;432;p54"/>
          <p:cNvSpPr txBox="1">
            <a:spLocks noGrp="1"/>
          </p:cNvSpPr>
          <p:nvPr>
            <p:ph type="sldNum" idx="12"/>
          </p:nvPr>
        </p:nvSpPr>
        <p:spPr>
          <a:xfrm>
            <a:off x="4970824" y="3575447"/>
            <a:ext cx="15432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433" name="Google Shape;433;p54" descr="A picture containing text, graphics, font, graphic de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3848" y="452974"/>
            <a:ext cx="1681317" cy="493895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54"/>
          <p:cNvSpPr/>
          <p:nvPr/>
        </p:nvSpPr>
        <p:spPr>
          <a:xfrm>
            <a:off x="114299" y="-1"/>
            <a:ext cx="57000" cy="1885800"/>
          </a:xfrm>
          <a:prstGeom prst="rect">
            <a:avLst/>
          </a:prstGeom>
          <a:solidFill>
            <a:srgbClr val="92CA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54"/>
          <p:cNvSpPr/>
          <p:nvPr/>
        </p:nvSpPr>
        <p:spPr>
          <a:xfrm>
            <a:off x="-14287" y="0"/>
            <a:ext cx="128400" cy="1885800"/>
          </a:xfrm>
          <a:prstGeom prst="rect">
            <a:avLst/>
          </a:prstGeom>
          <a:solidFill>
            <a:srgbClr val="2296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6" name="Google Shape;436;p54"/>
          <p:cNvPicPr preferRelativeResize="0"/>
          <p:nvPr/>
        </p:nvPicPr>
        <p:blipFill rotWithShape="1">
          <a:blip r:embed="rId4">
            <a:alphaModFix/>
          </a:blip>
          <a:srcRect l="19736"/>
          <a:stretch/>
        </p:blipFill>
        <p:spPr>
          <a:xfrm>
            <a:off x="3182112" y="2112264"/>
            <a:ext cx="5577841" cy="2589063"/>
          </a:xfrm>
          <a:prstGeom prst="rect">
            <a:avLst/>
          </a:prstGeom>
          <a:noFill/>
          <a:ln w="9525" cap="flat" cmpd="sng">
            <a:solidFill>
              <a:srgbClr val="92CAFA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37" name="Google Shape;437;p54"/>
          <p:cNvSpPr/>
          <p:nvPr/>
        </p:nvSpPr>
        <p:spPr>
          <a:xfrm>
            <a:off x="3470100" y="3362825"/>
            <a:ext cx="2716800" cy="2739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54"/>
          <p:cNvSpPr/>
          <p:nvPr/>
        </p:nvSpPr>
        <p:spPr>
          <a:xfrm>
            <a:off x="7772400" y="2718725"/>
            <a:ext cx="761700" cy="918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54"/>
          <p:cNvSpPr txBox="1"/>
          <p:nvPr/>
        </p:nvSpPr>
        <p:spPr>
          <a:xfrm>
            <a:off x="458836" y="1261872"/>
            <a:ext cx="670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A0F6"/>
              </a:buClr>
              <a:buSzPts val="1400"/>
              <a:buFont typeface="Arial"/>
              <a:buNone/>
            </a:pPr>
            <a:r>
              <a:rPr lang="pt" sz="2000" b="1" dirty="0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Pergunta 1 </a:t>
            </a:r>
            <a:r>
              <a:rPr lang="pt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Você tem </a:t>
            </a:r>
            <a:r>
              <a:rPr lang="pt" sz="20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contacto </a:t>
            </a:r>
            <a:r>
              <a:rPr lang="pt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 os beneficiários?</a:t>
            </a: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5"/>
          <p:cNvSpPr txBox="1">
            <a:spLocks noGrp="1"/>
          </p:cNvSpPr>
          <p:nvPr>
            <p:ph type="title"/>
          </p:nvPr>
        </p:nvSpPr>
        <p:spPr>
          <a:xfrm>
            <a:off x="457200" y="411480"/>
            <a:ext cx="82296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pt" sz="3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Perguntas introdutórias do PSEA</a:t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55"/>
          <p:cNvSpPr txBox="1"/>
          <p:nvPr/>
        </p:nvSpPr>
        <p:spPr>
          <a:xfrm>
            <a:off x="457200" y="1261872"/>
            <a:ext cx="7876500" cy="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" sz="2000" b="1" i="0" u="none" strike="noStrike" cap="none" dirty="0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Questão 2</a:t>
            </a:r>
            <a:r>
              <a:rPr lang="pt" sz="20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" sz="2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“Você foi avaliado </a:t>
            </a:r>
            <a:r>
              <a:rPr lang="pt" sz="20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pt" sz="20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" sz="2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PSEA por outra agência da ONU nos últimos cinco anos?”</a:t>
            </a:r>
            <a:endParaRPr sz="20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6" name="Google Shape;446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2100" y="2112264"/>
            <a:ext cx="5961902" cy="2661193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55"/>
          <p:cNvSpPr txBox="1"/>
          <p:nvPr/>
        </p:nvSpPr>
        <p:spPr>
          <a:xfrm>
            <a:off x="335756" y="2094462"/>
            <a:ext cx="2724900" cy="304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6575" rIns="68575" bIns="36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" sz="2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 </a:t>
            </a:r>
            <a:r>
              <a:rPr lang="pt" sz="20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 PI</a:t>
            </a:r>
            <a:r>
              <a:rPr lang="pt" sz="20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" sz="2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NÃO </a:t>
            </a:r>
            <a:r>
              <a:rPr lang="pt" sz="20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FOI </a:t>
            </a:r>
            <a:r>
              <a:rPr lang="pt" sz="2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AVALIADO ANTERIORMENTE</a:t>
            </a:r>
            <a:endParaRPr sz="20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" sz="2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Selecione </a:t>
            </a:r>
            <a:r>
              <a:rPr lang="pt" sz="2000" b="0" i="0" u="none" strike="noStrike" cap="none" dirty="0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“ </a:t>
            </a:r>
            <a:r>
              <a:rPr lang="pt" sz="2000" b="1" i="0" u="none" strike="noStrike" cap="none" dirty="0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Não </a:t>
            </a:r>
            <a:r>
              <a:rPr lang="pt" sz="2000" b="0" i="0" u="none" strike="noStrike" cap="none" dirty="0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pt" sz="2000" b="0" i="0" u="none" strike="noStrike" cap="none" dirty="0">
                <a:solidFill>
                  <a:srgbClr val="0C5AD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0" i="0" u="none" strike="noStrike" cap="none" dirty="0">
              <a:solidFill>
                <a:srgbClr val="0C5AD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Clique </a:t>
            </a:r>
            <a:r>
              <a:rPr lang="pt" sz="2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em </a:t>
            </a:r>
            <a:r>
              <a:rPr lang="pt" sz="2000" b="1" dirty="0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“ENVIAR”</a:t>
            </a:r>
            <a:endParaRPr sz="2000" b="1" dirty="0">
              <a:solidFill>
                <a:srgbClr val="24A0F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Vá </a:t>
            </a:r>
            <a:r>
              <a:rPr lang="pt" sz="2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para a próxima </a:t>
            </a:r>
            <a:r>
              <a:rPr lang="pt" sz="20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secção </a:t>
            </a:r>
            <a:r>
              <a:rPr lang="pt" sz="2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para concluir a autoavaliação</a:t>
            </a:r>
            <a:endParaRPr sz="20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55"/>
          <p:cNvSpPr/>
          <p:nvPr/>
        </p:nvSpPr>
        <p:spPr>
          <a:xfrm>
            <a:off x="114299" y="-1"/>
            <a:ext cx="57000" cy="1885800"/>
          </a:xfrm>
          <a:prstGeom prst="rect">
            <a:avLst/>
          </a:prstGeom>
          <a:solidFill>
            <a:srgbClr val="92CA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55"/>
          <p:cNvSpPr/>
          <p:nvPr/>
        </p:nvSpPr>
        <p:spPr>
          <a:xfrm>
            <a:off x="-14287" y="0"/>
            <a:ext cx="128400" cy="1885800"/>
          </a:xfrm>
          <a:prstGeom prst="rect">
            <a:avLst/>
          </a:prstGeom>
          <a:solidFill>
            <a:srgbClr val="2296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0" name="Google Shape;450;p55" descr="A picture containing text, graphics, font, graphic de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03848" y="452974"/>
            <a:ext cx="1681317" cy="493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8"/>
          <p:cNvSpPr/>
          <p:nvPr/>
        </p:nvSpPr>
        <p:spPr>
          <a:xfrm>
            <a:off x="114299" y="-1"/>
            <a:ext cx="57000" cy="1885800"/>
          </a:xfrm>
          <a:prstGeom prst="rect">
            <a:avLst/>
          </a:prstGeom>
          <a:solidFill>
            <a:srgbClr val="92CA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8"/>
          <p:cNvSpPr txBox="1"/>
          <p:nvPr/>
        </p:nvSpPr>
        <p:spPr>
          <a:xfrm>
            <a:off x="458836" y="411381"/>
            <a:ext cx="8226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30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Fazer </a:t>
            </a:r>
            <a:r>
              <a:rPr lang="pt" sz="3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perguntas</a:t>
            </a:r>
            <a:endParaRPr sz="1100" dirty="0">
              <a:solidFill>
                <a:schemeClr val="dk2"/>
              </a:solidFill>
            </a:endParaRPr>
          </a:p>
        </p:txBody>
      </p:sp>
      <p:sp>
        <p:nvSpPr>
          <p:cNvPr id="208" name="Google Shape;208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209" name="Google Shape;209;p38" descr="A picture containing text, graphics, font, graphic de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3848" y="452974"/>
            <a:ext cx="1681317" cy="49389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8"/>
          <p:cNvSpPr/>
          <p:nvPr/>
        </p:nvSpPr>
        <p:spPr>
          <a:xfrm>
            <a:off x="-14287" y="0"/>
            <a:ext cx="128400" cy="1885800"/>
          </a:xfrm>
          <a:prstGeom prst="rect">
            <a:avLst/>
          </a:prstGeom>
          <a:solidFill>
            <a:srgbClr val="2296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8"/>
          <p:cNvSpPr txBox="1"/>
          <p:nvPr/>
        </p:nvSpPr>
        <p:spPr>
          <a:xfrm>
            <a:off x="7138093" y="4228901"/>
            <a:ext cx="1541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Foto: OCHA</a:t>
            </a:r>
            <a:endParaRPr sz="1100"/>
          </a:p>
        </p:txBody>
      </p:sp>
      <p:pic>
        <p:nvPicPr>
          <p:cNvPr id="212" name="Google Shape;21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219" y="1827300"/>
            <a:ext cx="8033476" cy="212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6"/>
          <p:cNvSpPr txBox="1">
            <a:spLocks noGrp="1"/>
          </p:cNvSpPr>
          <p:nvPr>
            <p:ph type="body" idx="1"/>
          </p:nvPr>
        </p:nvSpPr>
        <p:spPr>
          <a:xfrm>
            <a:off x="300037" y="2261775"/>
            <a:ext cx="2715900" cy="2669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pt" sz="1800" dirty="0">
                <a:solidFill>
                  <a:schemeClr val="dk2"/>
                </a:solidFill>
                <a:sym typeface="Calibri"/>
              </a:rPr>
              <a:t>Se </a:t>
            </a:r>
            <a:r>
              <a:rPr lang="pt" sz="1800" dirty="0" smtClean="0">
                <a:solidFill>
                  <a:schemeClr val="dk2"/>
                </a:solidFill>
              </a:rPr>
              <a:t>o PI</a:t>
            </a:r>
            <a:r>
              <a:rPr lang="pt" sz="1800" dirty="0" smtClean="0">
                <a:solidFill>
                  <a:schemeClr val="dk2"/>
                </a:solidFill>
                <a:sym typeface="Calibri"/>
              </a:rPr>
              <a:t> </a:t>
            </a:r>
            <a:r>
              <a:rPr lang="pt" sz="1800" b="1" dirty="0">
                <a:solidFill>
                  <a:schemeClr val="dk2"/>
                </a:solidFill>
              </a:rPr>
              <a:t>FOI </a:t>
            </a:r>
            <a:r>
              <a:rPr lang="pt" sz="1800" dirty="0">
                <a:solidFill>
                  <a:schemeClr val="dk2"/>
                </a:solidFill>
                <a:sym typeface="Calibri"/>
              </a:rPr>
              <a:t>avaliado anteriormente nos últimos 5 anos e </a:t>
            </a:r>
            <a:r>
              <a:rPr lang="pt" sz="1800" dirty="0" smtClean="0">
                <a:solidFill>
                  <a:schemeClr val="dk2"/>
                </a:solidFill>
                <a:sym typeface="Calibri"/>
              </a:rPr>
              <a:t>a sua </a:t>
            </a:r>
            <a:r>
              <a:rPr lang="pt" sz="1800" dirty="0">
                <a:solidFill>
                  <a:schemeClr val="dk2"/>
                </a:solidFill>
                <a:sym typeface="Calibri"/>
              </a:rPr>
              <a:t>avaliação anterior não foi migrada</a:t>
            </a:r>
            <a:endParaRPr sz="1800" dirty="0">
              <a:solidFill>
                <a:schemeClr val="dk2"/>
              </a:solidFill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pt" sz="1800" dirty="0">
                <a:solidFill>
                  <a:schemeClr val="dk2"/>
                </a:solidFill>
              </a:rPr>
              <a:t>Selecione </a:t>
            </a:r>
            <a:r>
              <a:rPr lang="pt" sz="1800" dirty="0">
                <a:solidFill>
                  <a:srgbClr val="24A0F6"/>
                </a:solidFill>
                <a:sym typeface="Calibri"/>
              </a:rPr>
              <a:t>“ </a:t>
            </a:r>
            <a:r>
              <a:rPr lang="pt" sz="1800" b="1" dirty="0">
                <a:solidFill>
                  <a:srgbClr val="24A0F6"/>
                </a:solidFill>
                <a:sym typeface="Calibri"/>
              </a:rPr>
              <a:t>Sim </a:t>
            </a:r>
            <a:r>
              <a:rPr lang="pt" sz="1800" dirty="0">
                <a:solidFill>
                  <a:srgbClr val="24A0F6"/>
                </a:solidFill>
                <a:sym typeface="Calibri"/>
              </a:rPr>
              <a:t>” </a:t>
            </a:r>
            <a:r>
              <a:rPr lang="pt" sz="1800" dirty="0">
                <a:solidFill>
                  <a:schemeClr val="dk2"/>
                </a:solidFill>
                <a:sym typeface="Calibri"/>
              </a:rPr>
              <a:t>_ </a:t>
            </a:r>
            <a:endParaRPr sz="1800" dirty="0">
              <a:solidFill>
                <a:schemeClr val="dk2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None/>
            </a:pPr>
            <a:r>
              <a:rPr lang="pt" sz="1800" dirty="0">
                <a:solidFill>
                  <a:schemeClr val="dk2"/>
                </a:solidFill>
              </a:rPr>
              <a:t>Clique </a:t>
            </a:r>
            <a:r>
              <a:rPr lang="pt" sz="1800" dirty="0">
                <a:solidFill>
                  <a:schemeClr val="dk2"/>
                </a:solidFill>
                <a:sym typeface="Calibri"/>
              </a:rPr>
              <a:t>em </a:t>
            </a:r>
            <a:r>
              <a:rPr lang="pt" sz="1800" dirty="0">
                <a:solidFill>
                  <a:srgbClr val="24A0F6"/>
                </a:solidFill>
                <a:sym typeface="Calibri"/>
              </a:rPr>
              <a:t>“ </a:t>
            </a:r>
            <a:r>
              <a:rPr lang="pt" sz="1800" b="1" dirty="0">
                <a:solidFill>
                  <a:srgbClr val="24A0F6"/>
                </a:solidFill>
                <a:sym typeface="Calibri"/>
              </a:rPr>
              <a:t>CARREGAR UM DOCUMENTO”</a:t>
            </a:r>
            <a:endParaRPr sz="1800" b="1" dirty="0">
              <a:solidFill>
                <a:srgbClr val="24A0F6"/>
              </a:solidFill>
              <a:sym typeface="Calibri"/>
            </a:endParaRPr>
          </a:p>
        </p:txBody>
      </p:sp>
      <p:sp>
        <p:nvSpPr>
          <p:cNvPr id="457" name="Google Shape;457;p56"/>
          <p:cNvSpPr txBox="1">
            <a:spLocks noGrp="1"/>
          </p:cNvSpPr>
          <p:nvPr>
            <p:ph type="title"/>
          </p:nvPr>
        </p:nvSpPr>
        <p:spPr>
          <a:xfrm>
            <a:off x="457200" y="411480"/>
            <a:ext cx="82296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pt" sz="3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Perguntas introdutórias do PSEA</a:t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8" name="Google Shape;458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2112" y="2112264"/>
            <a:ext cx="5961888" cy="2935916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56"/>
          <p:cNvSpPr/>
          <p:nvPr/>
        </p:nvSpPr>
        <p:spPr>
          <a:xfrm>
            <a:off x="114299" y="-1"/>
            <a:ext cx="57000" cy="1885800"/>
          </a:xfrm>
          <a:prstGeom prst="rect">
            <a:avLst/>
          </a:prstGeom>
          <a:solidFill>
            <a:srgbClr val="92CA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56"/>
          <p:cNvSpPr/>
          <p:nvPr/>
        </p:nvSpPr>
        <p:spPr>
          <a:xfrm>
            <a:off x="-14287" y="0"/>
            <a:ext cx="128400" cy="1885800"/>
          </a:xfrm>
          <a:prstGeom prst="rect">
            <a:avLst/>
          </a:prstGeom>
          <a:solidFill>
            <a:srgbClr val="2296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1" name="Google Shape;461;p56" descr="A picture containing text, graphics, font, graphic de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03848" y="452974"/>
            <a:ext cx="1681317" cy="493895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56"/>
          <p:cNvSpPr txBox="1"/>
          <p:nvPr/>
        </p:nvSpPr>
        <p:spPr>
          <a:xfrm>
            <a:off x="457200" y="1261872"/>
            <a:ext cx="7876500" cy="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" sz="2000" b="1" i="0" u="none" strike="noStrike" cap="none" dirty="0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Questão 2</a:t>
            </a:r>
            <a:r>
              <a:rPr lang="pt" sz="20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" sz="2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“Você foi avaliado no PSEA por outra agência da ONU nos últimos cinco anos?”</a:t>
            </a:r>
            <a:endParaRPr sz="20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3100" y="1215000"/>
            <a:ext cx="4482000" cy="2197537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57"/>
          <p:cNvSpPr txBox="1">
            <a:spLocks noGrp="1"/>
          </p:cNvSpPr>
          <p:nvPr>
            <p:ph type="body" idx="1"/>
          </p:nvPr>
        </p:nvSpPr>
        <p:spPr>
          <a:xfrm>
            <a:off x="257063" y="1215000"/>
            <a:ext cx="2745900" cy="3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" sz="1800" b="1" dirty="0">
                <a:solidFill>
                  <a:schemeClr val="dk2"/>
                </a:solidFill>
              </a:rPr>
              <a:t>Carregar </a:t>
            </a:r>
            <a:r>
              <a:rPr lang="pt" sz="1800" b="1" dirty="0">
                <a:solidFill>
                  <a:schemeClr val="dk2"/>
                </a:solidFill>
                <a:highlight>
                  <a:schemeClr val="lt1"/>
                </a:highlight>
              </a:rPr>
              <a:t>um documento</a:t>
            </a:r>
            <a:endParaRPr sz="1800" b="1" dirty="0">
              <a:solidFill>
                <a:schemeClr val="dk2"/>
              </a:solidFill>
              <a:highlight>
                <a:schemeClr val="lt1"/>
              </a:highlight>
            </a:endParaRPr>
          </a:p>
          <a:p>
            <a:pPr marL="400050" lvl="0" indent="-241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AutoNum type="alphaUcParenBoth"/>
            </a:pPr>
            <a:r>
              <a:rPr lang="pt" sz="1800" dirty="0" smtClean="0">
                <a:solidFill>
                  <a:schemeClr val="dk2"/>
                </a:solidFill>
                <a:highlight>
                  <a:schemeClr val="lt1"/>
                </a:highlight>
                <a:sym typeface="Calibri"/>
              </a:rPr>
              <a:t>Selecione </a:t>
            </a:r>
            <a:r>
              <a:rPr lang="pt" sz="1800" b="1" dirty="0">
                <a:solidFill>
                  <a:srgbClr val="24A0F6"/>
                </a:solidFill>
                <a:highlight>
                  <a:schemeClr val="lt1"/>
                </a:highlight>
                <a:sym typeface="Calibri"/>
              </a:rPr>
              <a:t>o TIPO de </a:t>
            </a:r>
            <a:r>
              <a:rPr lang="pt" sz="1800" b="1" dirty="0" smtClean="0">
                <a:solidFill>
                  <a:srgbClr val="24A0F6"/>
                </a:solidFill>
                <a:highlight>
                  <a:schemeClr val="lt1"/>
                </a:highlight>
                <a:sym typeface="Calibri"/>
              </a:rPr>
              <a:t>documento</a:t>
            </a:r>
            <a:endParaRPr sz="1800" b="1" dirty="0">
              <a:solidFill>
                <a:srgbClr val="24A0F6"/>
              </a:solidFill>
              <a:sym typeface="Calibri"/>
            </a:endParaRPr>
          </a:p>
          <a:p>
            <a:pPr marL="40005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AutoNum type="alphaUcParenBoth"/>
            </a:pPr>
            <a:r>
              <a:rPr lang="pt" sz="1800" dirty="0">
                <a:solidFill>
                  <a:schemeClr val="dk2"/>
                </a:solidFill>
                <a:highlight>
                  <a:schemeClr val="lt1"/>
                </a:highlight>
              </a:rPr>
              <a:t>Clique</a:t>
            </a:r>
            <a:r>
              <a:rPr lang="pt" sz="1800" dirty="0">
                <a:sym typeface="Calibri"/>
              </a:rPr>
              <a:t> </a:t>
            </a:r>
            <a:r>
              <a:rPr lang="pt" sz="1800" b="1" dirty="0">
                <a:solidFill>
                  <a:srgbClr val="24A0F6"/>
                </a:solidFill>
                <a:highlight>
                  <a:schemeClr val="lt1"/>
                </a:highlight>
              </a:rPr>
              <a:t>"</a:t>
            </a:r>
            <a:r>
              <a:rPr lang="pt" sz="1800" b="1" dirty="0" smtClean="0">
                <a:solidFill>
                  <a:srgbClr val="24A0F6"/>
                </a:solidFill>
                <a:highlight>
                  <a:schemeClr val="lt1"/>
                </a:highlight>
              </a:rPr>
              <a:t>SELECIONE </a:t>
            </a:r>
            <a:r>
              <a:rPr lang="pt" sz="1800" b="1" dirty="0">
                <a:solidFill>
                  <a:srgbClr val="24A0F6"/>
                </a:solidFill>
                <a:highlight>
                  <a:schemeClr val="lt1"/>
                </a:highlight>
              </a:rPr>
              <a:t>UM ARQUIVO"</a:t>
            </a:r>
            <a:r>
              <a:rPr lang="pt" sz="1800" dirty="0">
                <a:sym typeface="Calibri"/>
              </a:rPr>
              <a:t>  </a:t>
            </a:r>
            <a:r>
              <a:rPr lang="pt" sz="1800" dirty="0">
                <a:solidFill>
                  <a:schemeClr val="dk2"/>
                </a:solidFill>
                <a:highlight>
                  <a:schemeClr val="lt1"/>
                </a:highlight>
              </a:rPr>
              <a:t>e carregue um arquivo do seu computador</a:t>
            </a:r>
            <a:endParaRPr sz="1800" dirty="0">
              <a:solidFill>
                <a:schemeClr val="dk2"/>
              </a:solidFill>
              <a:highlight>
                <a:schemeClr val="lt1"/>
              </a:highlight>
            </a:endParaRPr>
          </a:p>
          <a:p>
            <a:pPr marL="40005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AutoNum type="alphaUcParenBoth"/>
            </a:pPr>
            <a:r>
              <a:rPr lang="pt" sz="1800" dirty="0">
                <a:solidFill>
                  <a:schemeClr val="dk2"/>
                </a:solidFill>
                <a:highlight>
                  <a:schemeClr val="lt1"/>
                </a:highlight>
              </a:rPr>
              <a:t>Adicionar </a:t>
            </a:r>
            <a:r>
              <a:rPr lang="pt" sz="1800" b="1" dirty="0">
                <a:solidFill>
                  <a:srgbClr val="24A0F6"/>
                </a:solidFill>
                <a:highlight>
                  <a:schemeClr val="lt1"/>
                </a:highlight>
              </a:rPr>
              <a:t>Descrição </a:t>
            </a:r>
            <a:r>
              <a:rPr lang="pt" sz="1800" dirty="0">
                <a:solidFill>
                  <a:schemeClr val="dk2"/>
                </a:solidFill>
                <a:highlight>
                  <a:schemeClr val="lt1"/>
                </a:highlight>
              </a:rPr>
              <a:t>(obrigatório se o tipo de arquivo for “Outro)</a:t>
            </a:r>
            <a:endParaRPr sz="1800" dirty="0">
              <a:solidFill>
                <a:schemeClr val="dk2"/>
              </a:solidFill>
              <a:highlight>
                <a:schemeClr val="lt1"/>
              </a:highlight>
            </a:endParaRPr>
          </a:p>
          <a:p>
            <a:pPr marL="40005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AutoNum type="alphaUcParenBoth"/>
            </a:pPr>
            <a:r>
              <a:rPr lang="pt" sz="1800" dirty="0">
                <a:solidFill>
                  <a:schemeClr val="dk2"/>
                </a:solidFill>
                <a:highlight>
                  <a:schemeClr val="lt1"/>
                </a:highlight>
              </a:rPr>
              <a:t>Clique em </a:t>
            </a:r>
            <a:r>
              <a:rPr lang="pt" sz="1800" b="1" dirty="0">
                <a:solidFill>
                  <a:srgbClr val="24A0F6"/>
                </a:solidFill>
                <a:highlight>
                  <a:schemeClr val="lt1"/>
                </a:highlight>
              </a:rPr>
              <a:t>“SALVAR”</a:t>
            </a:r>
            <a:endParaRPr sz="1800" b="1" dirty="0">
              <a:sym typeface="Calibri"/>
            </a:endParaRPr>
          </a:p>
        </p:txBody>
      </p:sp>
      <p:sp>
        <p:nvSpPr>
          <p:cNvPr id="470" name="Google Shape;470;p57"/>
          <p:cNvSpPr txBox="1">
            <a:spLocks noGrp="1"/>
          </p:cNvSpPr>
          <p:nvPr>
            <p:ph type="title"/>
          </p:nvPr>
        </p:nvSpPr>
        <p:spPr>
          <a:xfrm>
            <a:off x="457200" y="411480"/>
            <a:ext cx="82296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pt" sz="3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Perguntas introdutórias do PSEA</a:t>
            </a:r>
            <a:endParaRPr sz="3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1" name="Google Shape;471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64325" y="2825888"/>
            <a:ext cx="4978800" cy="2177208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57"/>
          <p:cNvSpPr/>
          <p:nvPr/>
        </p:nvSpPr>
        <p:spPr>
          <a:xfrm>
            <a:off x="114299" y="-1"/>
            <a:ext cx="57000" cy="1885800"/>
          </a:xfrm>
          <a:prstGeom prst="rect">
            <a:avLst/>
          </a:prstGeom>
          <a:solidFill>
            <a:srgbClr val="92CA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57"/>
          <p:cNvSpPr/>
          <p:nvPr/>
        </p:nvSpPr>
        <p:spPr>
          <a:xfrm>
            <a:off x="-14287" y="0"/>
            <a:ext cx="128400" cy="1885800"/>
          </a:xfrm>
          <a:prstGeom prst="rect">
            <a:avLst/>
          </a:prstGeom>
          <a:solidFill>
            <a:srgbClr val="2296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4" name="Google Shape;474;p57" descr="A picture containing text, graphics, font, graphic desig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03848" y="452974"/>
            <a:ext cx="1681317" cy="493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8"/>
          <p:cNvSpPr txBox="1">
            <a:spLocks noGrp="1"/>
          </p:cNvSpPr>
          <p:nvPr>
            <p:ph type="title"/>
          </p:nvPr>
        </p:nvSpPr>
        <p:spPr>
          <a:xfrm>
            <a:off x="457200" y="411480"/>
            <a:ext cx="82296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pt" sz="3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Perguntas introdutórias do PSEA</a:t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0" name="Google Shape;480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540" y="1215000"/>
            <a:ext cx="5699029" cy="3635705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58"/>
          <p:cNvSpPr/>
          <p:nvPr/>
        </p:nvSpPr>
        <p:spPr>
          <a:xfrm>
            <a:off x="3683503" y="3192202"/>
            <a:ext cx="388443" cy="32659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" sz="1000" b="1" i="0" u="none" strike="noStrike" cap="none">
                <a:solidFill>
                  <a:srgbClr val="FFFFFF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B</a:t>
            </a:r>
            <a:endParaRPr sz="1000" i="0" u="none" strike="noStrike" cap="none">
              <a:solidFill>
                <a:schemeClr val="dk1"/>
              </a:solidFill>
              <a:highlight>
                <a:srgbClr val="FF0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58"/>
          <p:cNvSpPr/>
          <p:nvPr/>
        </p:nvSpPr>
        <p:spPr>
          <a:xfrm>
            <a:off x="4892524" y="3192198"/>
            <a:ext cx="387216" cy="32659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" sz="1000" b="1" i="0" u="none" strike="noStrike" cap="none">
                <a:solidFill>
                  <a:srgbClr val="FFFFFF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C</a:t>
            </a:r>
            <a:endParaRPr sz="1000" i="0" u="none" strike="noStrike" cap="none">
              <a:solidFill>
                <a:schemeClr val="dk1"/>
              </a:solidFill>
              <a:highlight>
                <a:srgbClr val="FF0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58"/>
          <p:cNvSpPr/>
          <p:nvPr/>
        </p:nvSpPr>
        <p:spPr>
          <a:xfrm>
            <a:off x="5238204" y="4217798"/>
            <a:ext cx="387216" cy="28582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" sz="1000" b="1" i="0" u="none" strike="noStrike" cap="none">
                <a:solidFill>
                  <a:srgbClr val="FFFFFF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D</a:t>
            </a:r>
            <a:endParaRPr sz="1000" i="0" u="none" strike="noStrike" cap="none">
              <a:solidFill>
                <a:schemeClr val="dk1"/>
              </a:solidFill>
              <a:highlight>
                <a:srgbClr val="FF0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58"/>
          <p:cNvSpPr/>
          <p:nvPr/>
        </p:nvSpPr>
        <p:spPr>
          <a:xfrm>
            <a:off x="457201" y="3777392"/>
            <a:ext cx="938503" cy="43377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" sz="1000" b="1" i="0" u="none" strike="noStrike" cap="none">
                <a:solidFill>
                  <a:srgbClr val="FFFFFF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E - Orientação</a:t>
            </a:r>
            <a:endParaRPr sz="1000" i="0" u="none" strike="noStrike" cap="none">
              <a:solidFill>
                <a:schemeClr val="dk1"/>
              </a:solidFill>
              <a:highlight>
                <a:srgbClr val="FF0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58"/>
          <p:cNvSpPr/>
          <p:nvPr/>
        </p:nvSpPr>
        <p:spPr>
          <a:xfrm>
            <a:off x="1432762" y="3904837"/>
            <a:ext cx="938503" cy="178895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58"/>
          <p:cNvSpPr/>
          <p:nvPr/>
        </p:nvSpPr>
        <p:spPr>
          <a:xfrm>
            <a:off x="5690118" y="4217798"/>
            <a:ext cx="354261" cy="285829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58"/>
          <p:cNvSpPr/>
          <p:nvPr/>
        </p:nvSpPr>
        <p:spPr>
          <a:xfrm>
            <a:off x="1205669" y="3423236"/>
            <a:ext cx="387216" cy="32357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" sz="1000" b="1" i="0" u="none" strike="noStrike" cap="none">
                <a:solidFill>
                  <a:srgbClr val="FFFFFF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A</a:t>
            </a:r>
            <a:endParaRPr sz="700" i="0" u="none" strike="noStrike" cap="none">
              <a:solidFill>
                <a:schemeClr val="dk1"/>
              </a:solidFill>
              <a:highlight>
                <a:srgbClr val="FF0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58"/>
          <p:cNvSpPr txBox="1"/>
          <p:nvPr/>
        </p:nvSpPr>
        <p:spPr>
          <a:xfrm>
            <a:off x="6162564" y="1147505"/>
            <a:ext cx="2981400" cy="3700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Depois de carregar uma avaliação anterior</a:t>
            </a:r>
            <a:endParaRPr sz="18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AutoNum type="alphaUcParenBoth"/>
            </a:pPr>
            <a:r>
              <a:rPr lang="pt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Adicionar </a:t>
            </a:r>
            <a:r>
              <a:rPr lang="pt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nome da agência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AutoNum type="alphaUcParenBoth"/>
            </a:pPr>
            <a:r>
              <a:rPr lang="p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Clique </a:t>
            </a:r>
            <a:r>
              <a:rPr lang="pt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 ícone de calendário para adicionar a </a:t>
            </a:r>
            <a:r>
              <a:rPr lang="pt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data em que a </a:t>
            </a:r>
            <a:r>
              <a:rPr lang="pt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avaliação foi concluída</a:t>
            </a:r>
            <a:endParaRPr sz="18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AutoNum type="alphaUcParenBoth"/>
            </a:pPr>
            <a:r>
              <a:rPr lang="pt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Selecione </a:t>
            </a:r>
            <a:r>
              <a:rPr lang="pt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 avaliação</a:t>
            </a:r>
            <a:endParaRPr sz="18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AutoNum type="alphaUcParenBoth"/>
            </a:pPr>
            <a:r>
              <a:rPr lang="pt" sz="1800" b="1" i="0" u="none" strike="noStrike" cap="none" dirty="0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"ENVIAR"</a:t>
            </a:r>
            <a:endParaRPr sz="1800" b="1" i="0" u="none" strike="noStrike" cap="none" dirty="0">
              <a:solidFill>
                <a:srgbClr val="24A0F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Ver</a:t>
            </a:r>
            <a:r>
              <a:rPr lang="p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(E)</a:t>
            </a:r>
            <a:r>
              <a:rPr lang="p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orientação para informações detalhadas</a:t>
            </a:r>
            <a:endParaRPr sz="18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58"/>
          <p:cNvSpPr/>
          <p:nvPr/>
        </p:nvSpPr>
        <p:spPr>
          <a:xfrm>
            <a:off x="114299" y="-1"/>
            <a:ext cx="57000" cy="1885800"/>
          </a:xfrm>
          <a:prstGeom prst="rect">
            <a:avLst/>
          </a:prstGeom>
          <a:solidFill>
            <a:srgbClr val="92CA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58"/>
          <p:cNvSpPr/>
          <p:nvPr/>
        </p:nvSpPr>
        <p:spPr>
          <a:xfrm>
            <a:off x="-14287" y="0"/>
            <a:ext cx="128400" cy="1885800"/>
          </a:xfrm>
          <a:prstGeom prst="rect">
            <a:avLst/>
          </a:prstGeom>
          <a:solidFill>
            <a:srgbClr val="2296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1" name="Google Shape;491;p58" descr="A picture containing text, graphics, font, graphic de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03848" y="452974"/>
            <a:ext cx="1681317" cy="493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59"/>
          <p:cNvSpPr txBox="1"/>
          <p:nvPr/>
        </p:nvSpPr>
        <p:spPr>
          <a:xfrm>
            <a:off x="457200" y="2626008"/>
            <a:ext cx="8686800" cy="1656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6350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" sz="18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As s</a:t>
            </a:r>
            <a:r>
              <a:rPr lang="pt" sz="18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uas </a:t>
            </a:r>
            <a:r>
              <a:rPr lang="pt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respostas permanecerão editáveis até que a agência da ONU conclua a análise</a:t>
            </a:r>
            <a:endParaRPr sz="18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Clique em </a:t>
            </a:r>
            <a:r>
              <a:rPr lang="pt" sz="1800" b="0" i="0" u="none" strike="noStrike" cap="none" dirty="0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“ENVIAR” </a:t>
            </a:r>
            <a:r>
              <a:rPr lang="pt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sempre que fizer alterações</a:t>
            </a:r>
            <a:endParaRPr sz="18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Esta </a:t>
            </a:r>
            <a:r>
              <a:rPr lang="pt" sz="1800" b="1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secção </a:t>
            </a:r>
            <a:r>
              <a:rPr lang="pt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não é mais editável depois que uma agência da ONU </a:t>
            </a:r>
            <a:r>
              <a:rPr lang="pt" sz="1800" b="1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confirmar </a:t>
            </a:r>
            <a:r>
              <a:rPr lang="pt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as informações</a:t>
            </a:r>
            <a:endParaRPr sz="18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59"/>
          <p:cNvSpPr txBox="1">
            <a:spLocks noGrp="1"/>
          </p:cNvSpPr>
          <p:nvPr>
            <p:ph type="title"/>
          </p:nvPr>
        </p:nvSpPr>
        <p:spPr>
          <a:xfrm>
            <a:off x="457200" y="411480"/>
            <a:ext cx="82296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pt" sz="3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Qual é o próximo</a:t>
            </a:r>
            <a:endParaRPr sz="30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59"/>
          <p:cNvSpPr txBox="1"/>
          <p:nvPr/>
        </p:nvSpPr>
        <p:spPr>
          <a:xfrm>
            <a:off x="455565" y="4210876"/>
            <a:ext cx="8229600" cy="623217"/>
          </a:xfrm>
          <a:prstGeom prst="rect">
            <a:avLst/>
          </a:prstGeom>
          <a:solidFill>
            <a:srgbClr val="E4E4E4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Observação:</a:t>
            </a:r>
            <a:r>
              <a:rPr lang="pt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 ONU pode fornecer uma classificação de capacidade PSEA de </a:t>
            </a:r>
            <a:r>
              <a:rPr lang="pt" sz="1800" b="1" i="0" u="none" strike="noStrike" cap="none" dirty="0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“avaliação inválida” </a:t>
            </a:r>
            <a:r>
              <a:rPr lang="pt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 tiver mais de 5 anos ou não atender aos critérios estabelecidos</a:t>
            </a:r>
            <a:endParaRPr sz="18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59"/>
          <p:cNvSpPr/>
          <p:nvPr/>
        </p:nvSpPr>
        <p:spPr>
          <a:xfrm>
            <a:off x="114299" y="-1"/>
            <a:ext cx="57000" cy="1885800"/>
          </a:xfrm>
          <a:prstGeom prst="rect">
            <a:avLst/>
          </a:prstGeom>
          <a:solidFill>
            <a:srgbClr val="92CA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59"/>
          <p:cNvSpPr/>
          <p:nvPr/>
        </p:nvSpPr>
        <p:spPr>
          <a:xfrm>
            <a:off x="-14287" y="0"/>
            <a:ext cx="128400" cy="1885800"/>
          </a:xfrm>
          <a:prstGeom prst="rect">
            <a:avLst/>
          </a:prstGeom>
          <a:solidFill>
            <a:srgbClr val="2296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1" name="Google Shape;501;p59" descr="A picture containing text, graphics, font, graphic de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3848" y="452974"/>
            <a:ext cx="1681317" cy="4938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2" name="Google Shape;502;p59"/>
          <p:cNvGrpSpPr/>
          <p:nvPr/>
        </p:nvGrpSpPr>
        <p:grpSpPr>
          <a:xfrm>
            <a:off x="457200" y="1513245"/>
            <a:ext cx="2966078" cy="1313337"/>
            <a:chOff x="457200" y="1513245"/>
            <a:chExt cx="2966078" cy="1313337"/>
          </a:xfrm>
        </p:grpSpPr>
        <p:sp>
          <p:nvSpPr>
            <p:cNvPr id="503" name="Google Shape;503;p59"/>
            <p:cNvSpPr/>
            <p:nvPr/>
          </p:nvSpPr>
          <p:spPr>
            <a:xfrm>
              <a:off x="457200" y="1513245"/>
              <a:ext cx="2966078" cy="1313337"/>
            </a:xfrm>
            <a:prstGeom prst="chevron">
              <a:avLst>
                <a:gd name="adj" fmla="val 50000"/>
              </a:avLst>
            </a:prstGeom>
            <a:solidFill>
              <a:srgbClr val="99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59"/>
            <p:cNvSpPr txBox="1"/>
            <p:nvPr/>
          </p:nvSpPr>
          <p:spPr>
            <a:xfrm>
              <a:off x="1050401" y="1513245"/>
              <a:ext cx="1779647" cy="1313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21325" rIns="21325" bIns="21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pt" sz="160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1. </a:t>
              </a:r>
              <a:r>
                <a:rPr lang="pt" sz="1600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As s</a:t>
              </a:r>
              <a:r>
                <a:rPr lang="pt" sz="1600" i="0" u="none" strike="noStrike" cap="none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uas </a:t>
              </a:r>
              <a:r>
                <a:rPr lang="pt" sz="160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respostas </a:t>
              </a:r>
              <a:r>
                <a:rPr lang="pt" sz="1600" i="0" u="none" strike="noStrike" cap="none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tornam-se </a:t>
              </a:r>
              <a:r>
                <a:rPr lang="pt" sz="160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visíveis para a ONU</a:t>
              </a:r>
              <a:endParaRPr sz="15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5" name="Google Shape;505;p59"/>
          <p:cNvGrpSpPr/>
          <p:nvPr/>
        </p:nvGrpSpPr>
        <p:grpSpPr>
          <a:xfrm>
            <a:off x="3126602" y="1513245"/>
            <a:ext cx="2966078" cy="1313337"/>
            <a:chOff x="3126602" y="1513245"/>
            <a:chExt cx="2966078" cy="1313337"/>
          </a:xfrm>
        </p:grpSpPr>
        <p:sp>
          <p:nvSpPr>
            <p:cNvPr id="506" name="Google Shape;506;p59"/>
            <p:cNvSpPr/>
            <p:nvPr/>
          </p:nvSpPr>
          <p:spPr>
            <a:xfrm>
              <a:off x="3126602" y="1513245"/>
              <a:ext cx="2966078" cy="1313337"/>
            </a:xfrm>
            <a:prstGeom prst="chevron">
              <a:avLst>
                <a:gd name="adj" fmla="val 50000"/>
              </a:avLst>
            </a:prstGeom>
            <a:solidFill>
              <a:srgbClr val="229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59"/>
            <p:cNvSpPr txBox="1"/>
            <p:nvPr/>
          </p:nvSpPr>
          <p:spPr>
            <a:xfrm>
              <a:off x="3719802" y="1513245"/>
              <a:ext cx="1779647" cy="1313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21325" rIns="21325" bIns="21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pt" sz="16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2. A ONU </a:t>
              </a:r>
              <a:r>
                <a:rPr lang="pt"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pode </a:t>
              </a:r>
              <a:r>
                <a:rPr lang="pt" sz="16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revisar </a:t>
              </a:r>
              <a:r>
                <a:rPr lang="pt"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 </a:t>
              </a:r>
              <a:r>
                <a:rPr lang="pt" sz="16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confirmar as informações*</a:t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8" name="Google Shape;508;p59"/>
          <p:cNvGrpSpPr/>
          <p:nvPr/>
        </p:nvGrpSpPr>
        <p:grpSpPr>
          <a:xfrm>
            <a:off x="5796002" y="1513245"/>
            <a:ext cx="2966078" cy="1313337"/>
            <a:chOff x="5796002" y="1513245"/>
            <a:chExt cx="2966078" cy="1313337"/>
          </a:xfrm>
        </p:grpSpPr>
        <p:sp>
          <p:nvSpPr>
            <p:cNvPr id="509" name="Google Shape;509;p59"/>
            <p:cNvSpPr/>
            <p:nvPr/>
          </p:nvSpPr>
          <p:spPr>
            <a:xfrm>
              <a:off x="5796002" y="1513245"/>
              <a:ext cx="2966078" cy="1313337"/>
            </a:xfrm>
            <a:prstGeom prst="chevron">
              <a:avLst>
                <a:gd name="adj" fmla="val 50000"/>
              </a:avLst>
            </a:prstGeom>
            <a:solidFill>
              <a:srgbClr val="99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59"/>
            <p:cNvSpPr txBox="1"/>
            <p:nvPr/>
          </p:nvSpPr>
          <p:spPr>
            <a:xfrm>
              <a:off x="6389203" y="1513245"/>
              <a:ext cx="1779647" cy="1313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21325" rIns="21325" bIns="21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pt" sz="16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3. </a:t>
              </a:r>
              <a:r>
                <a:rPr lang="pt" sz="1600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 s</a:t>
              </a:r>
              <a:r>
                <a:rPr lang="pt" sz="1600" b="0" i="0" u="none" strike="noStrike" cap="none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ua </a:t>
              </a:r>
              <a:r>
                <a:rPr lang="pt" sz="16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tela </a:t>
              </a:r>
              <a:r>
                <a:rPr lang="pt" sz="16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é </a:t>
              </a:r>
              <a:r>
                <a:rPr lang="pt" sz="1600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actualizada </a:t>
              </a:r>
              <a:r>
                <a:rPr lang="pt" sz="16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para </a:t>
              </a:r>
              <a:r>
                <a:rPr lang="pt" sz="1600" b="0" i="0" u="none" strike="noStrike" cap="none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reflectir </a:t>
              </a:r>
              <a:r>
                <a:rPr lang="pt" sz="16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 classificação da ONU</a:t>
              </a:r>
              <a:endParaRPr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Google Shape;516;p60" descr="A picture containing text, graphics, font, graphic de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3848" y="452974"/>
            <a:ext cx="1681317" cy="493895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60"/>
          <p:cNvSpPr/>
          <p:nvPr/>
        </p:nvSpPr>
        <p:spPr>
          <a:xfrm>
            <a:off x="114299" y="-1"/>
            <a:ext cx="57000" cy="1885800"/>
          </a:xfrm>
          <a:prstGeom prst="rect">
            <a:avLst/>
          </a:prstGeom>
          <a:solidFill>
            <a:srgbClr val="92CA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60"/>
          <p:cNvSpPr/>
          <p:nvPr/>
        </p:nvSpPr>
        <p:spPr>
          <a:xfrm>
            <a:off x="-14287" y="0"/>
            <a:ext cx="128400" cy="1885800"/>
          </a:xfrm>
          <a:prstGeom prst="rect">
            <a:avLst/>
          </a:prstGeom>
          <a:solidFill>
            <a:srgbClr val="2296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60"/>
          <p:cNvSpPr txBox="1"/>
          <p:nvPr/>
        </p:nvSpPr>
        <p:spPr>
          <a:xfrm>
            <a:off x="458836" y="411381"/>
            <a:ext cx="8226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3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Perguntas introdutórias do PSEA</a:t>
            </a:r>
            <a:endParaRPr sz="30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60"/>
          <p:cNvSpPr txBox="1"/>
          <p:nvPr/>
        </p:nvSpPr>
        <p:spPr>
          <a:xfrm>
            <a:off x="458836" y="942381"/>
            <a:ext cx="7635600" cy="40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000" b="1" dirty="0">
                <a:latin typeface="Calibri"/>
                <a:ea typeface="Calibri"/>
                <a:cs typeface="Calibri"/>
                <a:sym typeface="Calibri"/>
              </a:rPr>
              <a:t>Opções para migração de avaliações anteriores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49250" algn="l" rtl="0">
              <a:spcBef>
                <a:spcPts val="800"/>
              </a:spcBef>
              <a:spcAft>
                <a:spcPts val="0"/>
              </a:spcAft>
              <a:buSzPts val="1900"/>
              <a:buFont typeface="Calibri"/>
              <a:buAutoNum type="arabicParenR"/>
            </a:pPr>
            <a:r>
              <a:rPr lang="pt" sz="1900" dirty="0">
                <a:latin typeface="Calibri"/>
                <a:ea typeface="Calibri"/>
                <a:cs typeface="Calibri"/>
                <a:sym typeface="Calibri"/>
              </a:rPr>
              <a:t>A UNICC migrará as avaliações anteriores para o módulo PSEA</a:t>
            </a:r>
            <a:endParaRPr sz="1900" dirty="0">
              <a:latin typeface="Calibri"/>
              <a:ea typeface="Calibri"/>
              <a:cs typeface="Calibri"/>
              <a:sym typeface="Calibri"/>
            </a:endParaRPr>
          </a:p>
          <a:p>
            <a:pPr marL="12573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1900" dirty="0">
                <a:latin typeface="Calibri"/>
                <a:ea typeface="Calibri"/>
                <a:cs typeface="Calibri"/>
                <a:sym typeface="Calibri"/>
              </a:rPr>
              <a:t>A migração inclui:</a:t>
            </a:r>
            <a:endParaRPr sz="1900" dirty="0">
              <a:latin typeface="Calibri"/>
              <a:ea typeface="Calibri"/>
              <a:cs typeface="Calibri"/>
              <a:sym typeface="Calibri"/>
            </a:endParaRPr>
          </a:p>
          <a:p>
            <a:pPr marL="1714500" lvl="0" indent="1143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1900" dirty="0">
                <a:latin typeface="Calibri"/>
                <a:ea typeface="Calibri"/>
                <a:cs typeface="Calibri"/>
                <a:sym typeface="Calibri"/>
              </a:rPr>
              <a:t>data da avaliação anterior</a:t>
            </a:r>
            <a:endParaRPr sz="1900" dirty="0">
              <a:latin typeface="Calibri"/>
              <a:ea typeface="Calibri"/>
              <a:cs typeface="Calibri"/>
              <a:sym typeface="Calibri"/>
            </a:endParaRPr>
          </a:p>
          <a:p>
            <a:pPr marL="1714500" lvl="0" indent="1143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1900" dirty="0">
                <a:latin typeface="Calibri"/>
                <a:ea typeface="Calibri"/>
                <a:cs typeface="Calibri"/>
                <a:sym typeface="Calibri"/>
              </a:rPr>
              <a:t>agência que marcou</a:t>
            </a:r>
            <a:endParaRPr sz="1900" dirty="0">
              <a:latin typeface="Calibri"/>
              <a:ea typeface="Calibri"/>
              <a:cs typeface="Calibri"/>
              <a:sym typeface="Calibri"/>
            </a:endParaRPr>
          </a:p>
          <a:p>
            <a:pPr marL="1714500" lvl="0" indent="1143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1900" dirty="0">
                <a:latin typeface="Calibri"/>
                <a:ea typeface="Calibri"/>
                <a:cs typeface="Calibri"/>
                <a:sym typeface="Calibri"/>
              </a:rPr>
              <a:t>Classificação de capacidade PSEA</a:t>
            </a:r>
            <a:endParaRPr sz="1900" dirty="0">
              <a:latin typeface="Calibri"/>
              <a:ea typeface="Calibri"/>
              <a:cs typeface="Calibri"/>
              <a:sym typeface="Calibri"/>
            </a:endParaRPr>
          </a:p>
          <a:p>
            <a:pPr marL="12573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1900" dirty="0">
                <a:latin typeface="Calibri"/>
                <a:ea typeface="Calibri"/>
                <a:cs typeface="Calibri"/>
                <a:sym typeface="Calibri"/>
              </a:rPr>
              <a:t>As avaliações feitas antes da ferramenta harmonizada serão convertidas e migradas</a:t>
            </a:r>
            <a:endParaRPr sz="1900" dirty="0">
              <a:latin typeface="Calibri"/>
              <a:ea typeface="Calibri"/>
              <a:cs typeface="Calibri"/>
              <a:sym typeface="Calibri"/>
            </a:endParaRPr>
          </a:p>
          <a:p>
            <a:pPr marL="12573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1900" dirty="0">
                <a:latin typeface="Calibri"/>
                <a:ea typeface="Calibri"/>
                <a:cs typeface="Calibri"/>
                <a:sym typeface="Calibri"/>
              </a:rPr>
              <a:t>Migração prevista para ocorrer nas próximas semanas</a:t>
            </a:r>
            <a:endParaRPr sz="19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Calibri"/>
              <a:buAutoNum type="arabicParenR"/>
            </a:pPr>
            <a:r>
              <a:rPr lang="pt" sz="1900" dirty="0">
                <a:latin typeface="Calibri"/>
                <a:ea typeface="Calibri"/>
                <a:cs typeface="Calibri"/>
                <a:sym typeface="Calibri"/>
              </a:rPr>
              <a:t>Parceiros (ou ONU) podem fazer upload de avaliações agora</a:t>
            </a:r>
            <a:endParaRPr sz="19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000" dirty="0">
                <a:latin typeface="Calibri"/>
                <a:ea typeface="Calibri"/>
                <a:cs typeface="Calibri"/>
                <a:sym typeface="Calibri"/>
              </a:rPr>
              <a:t>Avaliações anteriores com classificação de risco serão convertidas em classificação de capacidade quando migradas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6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4A0F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61"/>
          <p:cNvSpPr txBox="1">
            <a:spLocks noGrp="1"/>
          </p:cNvSpPr>
          <p:nvPr>
            <p:ph type="sldNum" idx="12"/>
          </p:nvPr>
        </p:nvSpPr>
        <p:spPr>
          <a:xfrm>
            <a:off x="4970824" y="3575447"/>
            <a:ext cx="15432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528" name="Google Shape;528;p61"/>
          <p:cNvSpPr txBox="1"/>
          <p:nvPr/>
        </p:nvSpPr>
        <p:spPr>
          <a:xfrm>
            <a:off x="1369083" y="1545750"/>
            <a:ext cx="6405900" cy="20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pt" sz="3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Secção </a:t>
            </a:r>
            <a:r>
              <a:rPr lang="pt" sz="3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100" dirty="0"/>
          </a:p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pt" sz="3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Autoavaliação e Classificação Preliminares</a:t>
            </a:r>
            <a:endParaRPr sz="3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9" name="Google Shape;529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3848" y="458405"/>
            <a:ext cx="1681319" cy="493973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61"/>
          <p:cNvSpPr/>
          <p:nvPr/>
        </p:nvSpPr>
        <p:spPr>
          <a:xfrm>
            <a:off x="-1" y="0"/>
            <a:ext cx="138600" cy="5143500"/>
          </a:xfrm>
          <a:prstGeom prst="snip1Rect">
            <a:avLst>
              <a:gd name="adj" fmla="val 16667"/>
            </a:avLst>
          </a:prstGeom>
          <a:solidFill>
            <a:srgbClr val="92CA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Google Shape;536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773936"/>
            <a:ext cx="7735823" cy="2919353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62"/>
          <p:cNvSpPr txBox="1"/>
          <p:nvPr/>
        </p:nvSpPr>
        <p:spPr>
          <a:xfrm>
            <a:off x="458836" y="411381"/>
            <a:ext cx="8226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30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Secções </a:t>
            </a:r>
            <a:r>
              <a:rPr lang="pt" sz="3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do módulo PSEA</a:t>
            </a:r>
            <a:endParaRPr sz="1100" dirty="0">
              <a:solidFill>
                <a:schemeClr val="dk2"/>
              </a:solidFill>
            </a:endParaRPr>
          </a:p>
        </p:txBody>
      </p:sp>
      <p:sp>
        <p:nvSpPr>
          <p:cNvPr id="538" name="Google Shape;538;p62"/>
          <p:cNvSpPr txBox="1">
            <a:spLocks noGrp="1"/>
          </p:cNvSpPr>
          <p:nvPr>
            <p:ph type="sldNum" idx="12"/>
          </p:nvPr>
        </p:nvSpPr>
        <p:spPr>
          <a:xfrm>
            <a:off x="5269249" y="3505228"/>
            <a:ext cx="15432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pic>
        <p:nvPicPr>
          <p:cNvPr id="539" name="Google Shape;539;p62" descr="A picture containing text, graphics, font, graphic de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03848" y="452974"/>
            <a:ext cx="1681317" cy="493895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62"/>
          <p:cNvSpPr/>
          <p:nvPr/>
        </p:nvSpPr>
        <p:spPr>
          <a:xfrm>
            <a:off x="128587" y="-1"/>
            <a:ext cx="57000" cy="1885800"/>
          </a:xfrm>
          <a:prstGeom prst="rect">
            <a:avLst/>
          </a:prstGeom>
          <a:solidFill>
            <a:srgbClr val="92CA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62"/>
          <p:cNvSpPr/>
          <p:nvPr/>
        </p:nvSpPr>
        <p:spPr>
          <a:xfrm>
            <a:off x="0" y="0"/>
            <a:ext cx="128400" cy="1885800"/>
          </a:xfrm>
          <a:prstGeom prst="rect">
            <a:avLst/>
          </a:prstGeom>
          <a:solidFill>
            <a:srgbClr val="2296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62"/>
          <p:cNvSpPr txBox="1"/>
          <p:nvPr/>
        </p:nvSpPr>
        <p:spPr>
          <a:xfrm>
            <a:off x="457200" y="1261875"/>
            <a:ext cx="72297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62"/>
          <p:cNvSpPr/>
          <p:nvPr/>
        </p:nvSpPr>
        <p:spPr>
          <a:xfrm>
            <a:off x="1808156" y="2130552"/>
            <a:ext cx="1060200" cy="215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800">
                <a:solidFill>
                  <a:schemeClr val="dk2"/>
                </a:solidFill>
              </a:rPr>
              <a:t>Nome do parceiro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544" name="Google Shape;544;p62"/>
          <p:cNvSpPr/>
          <p:nvPr/>
        </p:nvSpPr>
        <p:spPr>
          <a:xfrm>
            <a:off x="1511625" y="2926781"/>
            <a:ext cx="216000" cy="216000"/>
          </a:xfrm>
          <a:prstGeom prst="ellipse">
            <a:avLst/>
          </a:prstGeom>
          <a:solidFill>
            <a:srgbClr val="674EA7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0500" tIns="67500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62"/>
          <p:cNvSpPr/>
          <p:nvPr/>
        </p:nvSpPr>
        <p:spPr>
          <a:xfrm>
            <a:off x="1511625" y="3364181"/>
            <a:ext cx="216000" cy="216000"/>
          </a:xfrm>
          <a:prstGeom prst="ellipse">
            <a:avLst/>
          </a:prstGeom>
          <a:solidFill>
            <a:srgbClr val="674EA7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0500" tIns="67500" rIns="68575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62"/>
          <p:cNvSpPr/>
          <p:nvPr/>
        </p:nvSpPr>
        <p:spPr>
          <a:xfrm>
            <a:off x="1511625" y="3710719"/>
            <a:ext cx="216000" cy="216000"/>
          </a:xfrm>
          <a:prstGeom prst="ellipse">
            <a:avLst/>
          </a:prstGeom>
          <a:solidFill>
            <a:srgbClr val="674EA7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0500" tIns="67500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62"/>
          <p:cNvSpPr/>
          <p:nvPr/>
        </p:nvSpPr>
        <p:spPr>
          <a:xfrm>
            <a:off x="1511625" y="4057275"/>
            <a:ext cx="216000" cy="216000"/>
          </a:xfrm>
          <a:prstGeom prst="ellipse">
            <a:avLst/>
          </a:prstGeom>
          <a:solidFill>
            <a:srgbClr val="674EA7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0500" tIns="67500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62"/>
          <p:cNvSpPr/>
          <p:nvPr/>
        </p:nvSpPr>
        <p:spPr>
          <a:xfrm>
            <a:off x="1339250" y="3241375"/>
            <a:ext cx="2329200" cy="407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3"/>
          <p:cNvSpPr txBox="1">
            <a:spLocks noGrp="1"/>
          </p:cNvSpPr>
          <p:nvPr>
            <p:ph type="title"/>
          </p:nvPr>
        </p:nvSpPr>
        <p:spPr>
          <a:xfrm>
            <a:off x="455565" y="745701"/>
            <a:ext cx="82296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pt" sz="3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Autoavaliação e Classificação Preliminares</a:t>
            </a:r>
            <a:endParaRPr sz="3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63"/>
          <p:cNvSpPr txBox="1"/>
          <p:nvPr/>
        </p:nvSpPr>
        <p:spPr>
          <a:xfrm>
            <a:off x="457200" y="1261872"/>
            <a:ext cx="8559000" cy="3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" sz="2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Esta </a:t>
            </a:r>
            <a:r>
              <a:rPr lang="pt" sz="20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secção </a:t>
            </a:r>
            <a:r>
              <a:rPr lang="pt" sz="2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é preenchida por </a:t>
            </a:r>
            <a:r>
              <a:rPr lang="pt" sz="20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parceiros:</a:t>
            </a:r>
            <a:endParaRPr lang="pt"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lang="pt" sz="20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" sz="20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 Que </a:t>
            </a:r>
            <a:r>
              <a:rPr lang="pt" sz="2000" b="1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têm </a:t>
            </a:r>
            <a:r>
              <a:rPr lang="pt" sz="2000" b="1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contacto </a:t>
            </a:r>
            <a:r>
              <a:rPr lang="pt" sz="2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 beneficiários e</a:t>
            </a:r>
            <a:endParaRPr sz="20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" sz="2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não foram avaliados anteriormente</a:t>
            </a:r>
            <a:endParaRPr sz="20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" sz="20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têm </a:t>
            </a:r>
            <a:r>
              <a:rPr lang="pt" sz="2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uma avaliação anterior com mais de 5 </a:t>
            </a:r>
            <a:endParaRPr sz="20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" sz="20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têm </a:t>
            </a:r>
            <a:r>
              <a:rPr lang="pt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uma avaliação anterior, mas ter </a:t>
            </a:r>
            <a:r>
              <a:rPr lang="pt" sz="2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sofrido grandes mudanças de estrutura ou recebido uma alegação de SEA </a:t>
            </a:r>
            <a:r>
              <a:rPr lang="pt" sz="20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desde então</a:t>
            </a: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" sz="2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foram solicitados por uma agência da ONU para completar a auto-avaliação novamente</a:t>
            </a:r>
            <a:endParaRPr sz="20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63"/>
          <p:cNvSpPr/>
          <p:nvPr/>
        </p:nvSpPr>
        <p:spPr>
          <a:xfrm>
            <a:off x="114299" y="-1"/>
            <a:ext cx="57000" cy="1885800"/>
          </a:xfrm>
          <a:prstGeom prst="rect">
            <a:avLst/>
          </a:prstGeom>
          <a:solidFill>
            <a:srgbClr val="92CA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63"/>
          <p:cNvSpPr/>
          <p:nvPr/>
        </p:nvSpPr>
        <p:spPr>
          <a:xfrm>
            <a:off x="-14287" y="0"/>
            <a:ext cx="128400" cy="1885800"/>
          </a:xfrm>
          <a:prstGeom prst="rect">
            <a:avLst/>
          </a:prstGeom>
          <a:solidFill>
            <a:srgbClr val="2296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8" name="Google Shape;558;p63" descr="A picture containing text, graphics, font, graphic de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2442" y="218838"/>
            <a:ext cx="1681317" cy="493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64"/>
          <p:cNvSpPr txBox="1">
            <a:spLocks noGrp="1"/>
          </p:cNvSpPr>
          <p:nvPr>
            <p:ph type="title"/>
          </p:nvPr>
        </p:nvSpPr>
        <p:spPr>
          <a:xfrm>
            <a:off x="457200" y="770180"/>
            <a:ext cx="82296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pt" sz="3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Autoavaliação e Classificação Preliminares</a:t>
            </a:r>
            <a:endParaRPr sz="3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64"/>
          <p:cNvSpPr txBox="1"/>
          <p:nvPr/>
        </p:nvSpPr>
        <p:spPr>
          <a:xfrm>
            <a:off x="457200" y="1261872"/>
            <a:ext cx="8559000" cy="3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" sz="2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Esta </a:t>
            </a:r>
            <a:r>
              <a:rPr lang="pt" sz="20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secção </a:t>
            </a:r>
            <a:r>
              <a:rPr lang="pt" sz="2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é preenchida por parceiros:</a:t>
            </a:r>
            <a:endParaRPr sz="20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" sz="20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Que </a:t>
            </a:r>
            <a:r>
              <a:rPr lang="pt" sz="20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não tem contato </a:t>
            </a:r>
            <a:r>
              <a:rPr lang="pt" sz="2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 os beneficiários, mas optou por preencher opcionalmente a autoavaliação</a:t>
            </a:r>
            <a:endParaRPr sz="20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0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0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0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0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" sz="2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 esta </a:t>
            </a:r>
            <a:r>
              <a:rPr lang="pt" sz="20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secção </a:t>
            </a:r>
            <a:r>
              <a:rPr lang="pt" sz="2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estiver acinzentada e </a:t>
            </a:r>
            <a:r>
              <a:rPr lang="pt" sz="20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quiser </a:t>
            </a:r>
            <a:r>
              <a:rPr lang="pt" sz="2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fazer uma nova autoavaliação, peça ao seu parceiro da ONU para </a:t>
            </a:r>
            <a:r>
              <a:rPr lang="pt" sz="20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 desbloquear </a:t>
            </a:r>
            <a:r>
              <a:rPr lang="pt" sz="2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para </a:t>
            </a:r>
            <a:r>
              <a:rPr lang="pt" sz="20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endParaRPr sz="20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66" name="Google Shape;566;p64"/>
          <p:cNvGraphicFramePr/>
          <p:nvPr>
            <p:extLst>
              <p:ext uri="{D42A27DB-BD31-4B8C-83A1-F6EECF244321}">
                <p14:modId xmlns:p14="http://schemas.microsoft.com/office/powerpoint/2010/main" val="3504721114"/>
              </p:ext>
            </p:extLst>
          </p:nvPr>
        </p:nvGraphicFramePr>
        <p:xfrm>
          <a:off x="714375" y="2606700"/>
          <a:ext cx="7715250" cy="1051550"/>
        </p:xfrm>
        <a:graphic>
          <a:graphicData uri="http://schemas.openxmlformats.org/drawingml/2006/table">
            <a:tbl>
              <a:tblPr>
                <a:noFill/>
                <a:tableStyleId>{F8E0527D-45BC-4A11-B582-6F20DA16951A}</a:tableStyleId>
              </a:tblPr>
              <a:tblGrid>
                <a:gridCol w="771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None/>
                      </a:pPr>
                      <a:r>
                        <a:rPr lang="pt" sz="2000" b="1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OBSERVAÇÃO</a:t>
                      </a:r>
                      <a:r>
                        <a:rPr lang="pt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pt" sz="2000" b="1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pt" sz="200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 </a:t>
                      </a:r>
                      <a:r>
                        <a:rPr lang="pt" sz="200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</a:t>
                      </a:r>
                      <a:r>
                        <a:rPr lang="pt" sz="2000" u="none" strike="noStrike" cap="none" baseline="0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PI</a:t>
                      </a:r>
                      <a:r>
                        <a:rPr lang="pt" sz="200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pt" sz="2000" b="1" u="none" strike="noStrike" cap="none" dirty="0">
                          <a:solidFill>
                            <a:srgbClr val="24A0F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não tem </a:t>
                      </a:r>
                      <a:r>
                        <a:rPr lang="pt" sz="2000" b="1" u="none" strike="noStrike" cap="none" dirty="0" smtClean="0">
                          <a:solidFill>
                            <a:srgbClr val="24A0F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contacto </a:t>
                      </a:r>
                      <a:r>
                        <a:rPr lang="pt" sz="2000" b="1" u="none" strike="noStrike" cap="none" dirty="0">
                          <a:solidFill>
                            <a:srgbClr val="24A0F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 os beneficiários</a:t>
                      </a:r>
                      <a:r>
                        <a:rPr lang="pt" sz="2000" b="1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pt" sz="200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 disse </a:t>
                      </a:r>
                      <a:r>
                        <a:rPr lang="pt" sz="2000" b="1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não à avaliação opcional: </a:t>
                      </a:r>
                      <a:r>
                        <a:rPr lang="pt" sz="200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 </a:t>
                      </a:r>
                      <a:r>
                        <a:rPr lang="pt" sz="200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preencher a </a:t>
                      </a:r>
                      <a:r>
                        <a:rPr lang="pt" sz="200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secção </a:t>
                      </a:r>
                      <a:r>
                        <a:rPr lang="pt" sz="200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 ela substituirá </a:t>
                      </a:r>
                      <a:r>
                        <a:rPr lang="pt" sz="200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sua </a:t>
                      </a:r>
                      <a:r>
                        <a:rPr lang="pt" sz="200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classificação “sem </a:t>
                      </a:r>
                      <a:r>
                        <a:rPr lang="pt" sz="2000" u="none" strike="noStrike" cap="none" dirty="0" smtClean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contacto </a:t>
                      </a:r>
                      <a:r>
                        <a:rPr lang="pt" sz="2000" u="none" strike="noStrike" cap="none" dirty="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 os beneficiários”</a:t>
                      </a:r>
                      <a:endParaRPr sz="1000" u="none" strike="noStrike" cap="none" dirty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68575" marB="68575">
                    <a:lnL w="28575" cap="flat" cmpd="sng">
                      <a:solidFill>
                        <a:srgbClr val="E4E4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4E4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4E4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4E4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67" name="Google Shape;567;p64"/>
          <p:cNvSpPr/>
          <p:nvPr/>
        </p:nvSpPr>
        <p:spPr>
          <a:xfrm>
            <a:off x="114299" y="-1"/>
            <a:ext cx="57000" cy="1885800"/>
          </a:xfrm>
          <a:prstGeom prst="rect">
            <a:avLst/>
          </a:prstGeom>
          <a:solidFill>
            <a:srgbClr val="92CA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64"/>
          <p:cNvSpPr/>
          <p:nvPr/>
        </p:nvSpPr>
        <p:spPr>
          <a:xfrm>
            <a:off x="-14287" y="0"/>
            <a:ext cx="128400" cy="1885800"/>
          </a:xfrm>
          <a:prstGeom prst="rect">
            <a:avLst/>
          </a:prstGeom>
          <a:solidFill>
            <a:srgbClr val="2296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9" name="Google Shape;569;p64" descr="A picture containing text, graphics, font, graphic de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1023" y="224374"/>
            <a:ext cx="1681317" cy="493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65"/>
          <p:cNvSpPr txBox="1"/>
          <p:nvPr/>
        </p:nvSpPr>
        <p:spPr>
          <a:xfrm>
            <a:off x="7159926" y="3812712"/>
            <a:ext cx="18375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(B) </a:t>
            </a:r>
            <a:r>
              <a:rPr lang="pt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Avaliação de pontuações/taxas dos parceiros da ONU</a:t>
            </a:r>
            <a:endParaRPr sz="18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65"/>
          <p:cNvSpPr txBox="1"/>
          <p:nvPr/>
        </p:nvSpPr>
        <p:spPr>
          <a:xfrm>
            <a:off x="5558934" y="3785616"/>
            <a:ext cx="1507500" cy="90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(A) </a:t>
            </a:r>
            <a:r>
              <a:rPr lang="pt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autoavaliação do parceiro</a:t>
            </a:r>
            <a:r>
              <a:rPr lang="p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65"/>
          <p:cNvSpPr txBox="1">
            <a:spLocks noGrp="1"/>
          </p:cNvSpPr>
          <p:nvPr>
            <p:ph type="title"/>
          </p:nvPr>
        </p:nvSpPr>
        <p:spPr>
          <a:xfrm>
            <a:off x="455565" y="629080"/>
            <a:ext cx="82296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pt" sz="3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Autoavaliação e Classificação Preliminares</a:t>
            </a:r>
            <a:r>
              <a:rPr lang="pt" sz="30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65"/>
          <p:cNvSpPr txBox="1"/>
          <p:nvPr/>
        </p:nvSpPr>
        <p:spPr>
          <a:xfrm>
            <a:off x="6203861" y="1754056"/>
            <a:ext cx="217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" sz="11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65"/>
          <p:cNvSpPr txBox="1"/>
          <p:nvPr/>
        </p:nvSpPr>
        <p:spPr>
          <a:xfrm>
            <a:off x="7780406" y="1754056"/>
            <a:ext cx="218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" sz="11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65"/>
          <p:cNvSpPr txBox="1"/>
          <p:nvPr/>
        </p:nvSpPr>
        <p:spPr>
          <a:xfrm>
            <a:off x="457200" y="1261872"/>
            <a:ext cx="2432700" cy="15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" sz="2000" b="1" dirty="0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O que é?</a:t>
            </a:r>
            <a:endParaRPr sz="2000" b="1" dirty="0">
              <a:solidFill>
                <a:srgbClr val="24A0F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" sz="2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Esta </a:t>
            </a:r>
            <a:r>
              <a:rPr lang="pt" sz="20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secção </a:t>
            </a:r>
            <a:r>
              <a:rPr lang="pt" sz="2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consiste em </a:t>
            </a:r>
            <a:r>
              <a:rPr lang="pt" sz="20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oito </a:t>
            </a:r>
            <a:r>
              <a:rPr lang="pt" sz="2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padrões básicos e tem 2 colunas - uma para </a:t>
            </a:r>
            <a:r>
              <a:rPr lang="pt" sz="20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 PI</a:t>
            </a:r>
            <a:r>
              <a:rPr lang="pt" sz="20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" sz="2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(A)</a:t>
            </a:r>
            <a:r>
              <a:rPr lang="pt" sz="20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" sz="2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pt" sz="20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uma </a:t>
            </a:r>
            <a:r>
              <a:rPr lang="pt" sz="2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para a ONU</a:t>
            </a:r>
            <a:r>
              <a:rPr lang="pt" sz="20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" sz="2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(B) </a:t>
            </a:r>
            <a:r>
              <a:rPr lang="pt" sz="2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para completar</a:t>
            </a:r>
            <a:endParaRPr sz="20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1" name="Google Shape;581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6967" y="1261872"/>
            <a:ext cx="6172368" cy="2470451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65"/>
          <p:cNvSpPr/>
          <p:nvPr/>
        </p:nvSpPr>
        <p:spPr>
          <a:xfrm>
            <a:off x="5833151" y="1772645"/>
            <a:ext cx="959100" cy="19599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65"/>
          <p:cNvSpPr/>
          <p:nvPr/>
        </p:nvSpPr>
        <p:spPr>
          <a:xfrm>
            <a:off x="7387517" y="1772645"/>
            <a:ext cx="1003950" cy="195975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65"/>
          <p:cNvSpPr txBox="1"/>
          <p:nvPr/>
        </p:nvSpPr>
        <p:spPr>
          <a:xfrm>
            <a:off x="310350" y="4128066"/>
            <a:ext cx="5159100" cy="803287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" sz="1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Observação</a:t>
            </a:r>
            <a:r>
              <a:rPr lang="pt" sz="16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pt" sz="16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Uma agência da ONU pode preencher a coluna B antes </a:t>
            </a:r>
            <a:r>
              <a:rPr lang="pt" sz="16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do PI </a:t>
            </a:r>
            <a:r>
              <a:rPr lang="pt" sz="16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concluir a coluna A para </a:t>
            </a:r>
            <a:r>
              <a:rPr lang="pt" sz="16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reflectir </a:t>
            </a:r>
            <a:r>
              <a:rPr lang="pt" sz="16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uma avaliação anterior</a:t>
            </a:r>
            <a:endParaRPr sz="16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65"/>
          <p:cNvSpPr/>
          <p:nvPr/>
        </p:nvSpPr>
        <p:spPr>
          <a:xfrm>
            <a:off x="114299" y="-1"/>
            <a:ext cx="57000" cy="1885800"/>
          </a:xfrm>
          <a:prstGeom prst="rect">
            <a:avLst/>
          </a:prstGeom>
          <a:solidFill>
            <a:srgbClr val="92CA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65"/>
          <p:cNvSpPr/>
          <p:nvPr/>
        </p:nvSpPr>
        <p:spPr>
          <a:xfrm>
            <a:off x="-14287" y="0"/>
            <a:ext cx="128400" cy="1885800"/>
          </a:xfrm>
          <a:prstGeom prst="rect">
            <a:avLst/>
          </a:prstGeom>
          <a:solidFill>
            <a:srgbClr val="2296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7" name="Google Shape;587;p65" descr="A picture containing text, graphics, font, graphic de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8018" y="193535"/>
            <a:ext cx="1681317" cy="493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9"/>
          <p:cNvSpPr/>
          <p:nvPr/>
        </p:nvSpPr>
        <p:spPr>
          <a:xfrm>
            <a:off x="114299" y="-1"/>
            <a:ext cx="57000" cy="1885800"/>
          </a:xfrm>
          <a:prstGeom prst="rect">
            <a:avLst/>
          </a:prstGeom>
          <a:solidFill>
            <a:srgbClr val="92CA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9"/>
          <p:cNvSpPr txBox="1"/>
          <p:nvPr/>
        </p:nvSpPr>
        <p:spPr>
          <a:xfrm>
            <a:off x="458836" y="411381"/>
            <a:ext cx="8226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3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220" name="Google Shape;220;p39"/>
          <p:cNvSpPr txBox="1">
            <a:spLocks noGrp="1"/>
          </p:cNvSpPr>
          <p:nvPr>
            <p:ph type="sldNum" idx="12"/>
          </p:nvPr>
        </p:nvSpPr>
        <p:spPr>
          <a:xfrm>
            <a:off x="6627765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21" name="Google Shape;221;p39" descr="A picture containing text, graphics, font, graphic de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3848" y="452974"/>
            <a:ext cx="1681317" cy="4938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2" name="Google Shape;222;p39"/>
          <p:cNvGraphicFramePr/>
          <p:nvPr/>
        </p:nvGraphicFramePr>
        <p:xfrm>
          <a:off x="457200" y="1258846"/>
          <a:ext cx="5113925" cy="3637591"/>
        </p:xfrm>
        <a:graphic>
          <a:graphicData uri="http://schemas.openxmlformats.org/drawingml/2006/table">
            <a:tbl>
              <a:tblPr>
                <a:noFill/>
                <a:tableStyleId>{B18C5E5E-D184-47E4-BE3E-EF1D50337BF8}</a:tableStyleId>
              </a:tblPr>
              <a:tblGrid>
                <a:gridCol w="45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2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8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2400" b="1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2400">
                        <a:solidFill>
                          <a:schemeClr val="dk2"/>
                        </a:solidFill>
                      </a:endParaRPr>
                    </a:p>
                  </a:txBody>
                  <a:tcPr marL="34300" marR="34300" marT="34300" marB="34300" anchor="ctr">
                    <a:lnL w="9525" cap="flat" cmpd="sng">
                      <a:solidFill>
                        <a:srgbClr val="DBDBD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BDBD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BDBD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4E4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pt" sz="2400" b="0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Visão geral da </a:t>
                      </a:r>
                      <a:r>
                        <a:rPr lang="pt" sz="24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ferramenta harmonizada</a:t>
                      </a:r>
                      <a:endParaRPr sz="2400">
                        <a:solidFill>
                          <a:schemeClr val="dk2"/>
                        </a:solidFill>
                      </a:endParaRPr>
                    </a:p>
                  </a:txBody>
                  <a:tcPr marL="34300" marR="34300" marT="34300" marB="34300" anchor="ctr">
                    <a:lnL w="9525" cap="flat" cmpd="sng">
                      <a:solidFill>
                        <a:srgbClr val="DBDBD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BDBD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BDBD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4E4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2400" b="1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2400">
                        <a:solidFill>
                          <a:schemeClr val="dk2"/>
                        </a:solidFill>
                      </a:endParaRPr>
                    </a:p>
                  </a:txBody>
                  <a:tcPr marL="34300" marR="34300" marT="34300" marB="34300" anchor="ctr">
                    <a:lnL w="9525" cap="flat" cmpd="sng">
                      <a:solidFill>
                        <a:srgbClr val="DBDBD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BDBD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4E4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4E4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pt" sz="2400" b="0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Introdução ao Módulo PSEA</a:t>
                      </a:r>
                      <a:endParaRPr sz="2400">
                        <a:solidFill>
                          <a:schemeClr val="dk2"/>
                        </a:solidFill>
                      </a:endParaRPr>
                    </a:p>
                  </a:txBody>
                  <a:tcPr marL="34300" marR="34300" marT="34300" marB="34300" anchor="ctr">
                    <a:lnL w="9525" cap="flat" cmpd="sng">
                      <a:solidFill>
                        <a:srgbClr val="DBDBD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BDBD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4E4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4E4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2400" b="1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2400">
                        <a:solidFill>
                          <a:schemeClr val="dk2"/>
                        </a:solidFill>
                      </a:endParaRPr>
                    </a:p>
                  </a:txBody>
                  <a:tcPr marL="34300" marR="34300" marT="34300" marB="34300" anchor="ctr">
                    <a:lnL w="9525" cap="flat" cmpd="sng">
                      <a:solidFill>
                        <a:srgbClr val="DBDBD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BDBD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4E4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4E4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pt" sz="2400" b="0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Como usar o Módulo PSEA</a:t>
                      </a:r>
                      <a:endParaRPr sz="2400">
                        <a:solidFill>
                          <a:schemeClr val="dk2"/>
                        </a:solidFill>
                      </a:endParaRPr>
                    </a:p>
                  </a:txBody>
                  <a:tcPr marL="34300" marR="34300" marT="34300" marB="34300" anchor="ctr">
                    <a:lnL w="9525" cap="flat" cmpd="sng">
                      <a:solidFill>
                        <a:srgbClr val="DBDBD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BDBD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4E4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4E4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2400" b="1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2400">
                        <a:solidFill>
                          <a:schemeClr val="dk2"/>
                        </a:solidFill>
                      </a:endParaRPr>
                    </a:p>
                  </a:txBody>
                  <a:tcPr marL="34300" marR="34300" marT="34300" marB="34300" anchor="ctr">
                    <a:lnL w="9525" cap="flat" cmpd="sng">
                      <a:solidFill>
                        <a:srgbClr val="DBDBD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BDBD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4E4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4E4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pt" sz="2400" b="0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Demonstração ao vivo</a:t>
                      </a:r>
                      <a:endParaRPr sz="2400">
                        <a:solidFill>
                          <a:schemeClr val="dk2"/>
                        </a:solidFill>
                      </a:endParaRPr>
                    </a:p>
                  </a:txBody>
                  <a:tcPr marL="34300" marR="34300" marT="34300" marB="34300" anchor="ctr">
                    <a:lnL w="9525" cap="flat" cmpd="sng">
                      <a:solidFill>
                        <a:srgbClr val="DBDBD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BDBD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4E4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4E4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2400" b="1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2400">
                        <a:solidFill>
                          <a:schemeClr val="dk2"/>
                        </a:solidFill>
                      </a:endParaRPr>
                    </a:p>
                  </a:txBody>
                  <a:tcPr marL="34300" marR="34300" marT="34300" marB="34300" anchor="ctr">
                    <a:lnL w="9525" cap="flat" cmpd="sng">
                      <a:solidFill>
                        <a:srgbClr val="DBDBD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BDBD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4E4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4E4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pt" sz="2400" b="0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Perguntas e respostas</a:t>
                      </a:r>
                      <a:endParaRPr sz="2400">
                        <a:solidFill>
                          <a:schemeClr val="dk2"/>
                        </a:solidFill>
                      </a:endParaRPr>
                    </a:p>
                  </a:txBody>
                  <a:tcPr marL="34300" marR="34300" marT="34300" marB="34300" anchor="ctr">
                    <a:lnL w="9525" cap="flat" cmpd="sng">
                      <a:solidFill>
                        <a:srgbClr val="DBDBD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BDBD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4E4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4E4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2400" b="1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2400">
                        <a:solidFill>
                          <a:schemeClr val="dk2"/>
                        </a:solidFill>
                      </a:endParaRPr>
                    </a:p>
                  </a:txBody>
                  <a:tcPr marL="34300" marR="34300" marT="34300" marB="34300" anchor="ctr">
                    <a:lnL w="9525" cap="flat" cmpd="sng">
                      <a:solidFill>
                        <a:srgbClr val="DBDBD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BDBD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4E4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4E4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81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A2E3A"/>
                        </a:buClr>
                        <a:buSzPts val="1500"/>
                        <a:buFont typeface="Calibri"/>
                        <a:buNone/>
                      </a:pPr>
                      <a:r>
                        <a:rPr lang="pt" sz="2400" b="0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Recursos disponíveis</a:t>
                      </a:r>
                      <a:endParaRPr sz="2400" b="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4300" marR="34300" marT="34300" marB="34300" anchor="ctr">
                    <a:lnL w="9525" cap="flat" cmpd="sng">
                      <a:solidFill>
                        <a:srgbClr val="DBDBD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BDBD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4E4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4E4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3" name="Google Shape;223;p39"/>
          <p:cNvSpPr/>
          <p:nvPr/>
        </p:nvSpPr>
        <p:spPr>
          <a:xfrm>
            <a:off x="-14287" y="0"/>
            <a:ext cx="128400" cy="1885800"/>
          </a:xfrm>
          <a:prstGeom prst="rect">
            <a:avLst/>
          </a:prstGeom>
          <a:solidFill>
            <a:srgbClr val="2296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39" descr="A picture containing text, font, graphics,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5931"/>
          <a:stretch/>
        </p:blipFill>
        <p:spPr>
          <a:xfrm>
            <a:off x="6151701" y="1258846"/>
            <a:ext cx="2526937" cy="3187292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9"/>
          <p:cNvSpPr txBox="1"/>
          <p:nvPr/>
        </p:nvSpPr>
        <p:spPr>
          <a:xfrm>
            <a:off x="7138093" y="4228901"/>
            <a:ext cx="1541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Foto: OCHA</a:t>
            </a:r>
            <a:endParaRPr sz="11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Google Shape;593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5900" y="1261872"/>
            <a:ext cx="6464133" cy="2851144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66"/>
          <p:cNvSpPr/>
          <p:nvPr/>
        </p:nvSpPr>
        <p:spPr>
          <a:xfrm>
            <a:off x="6303218" y="1280524"/>
            <a:ext cx="428625" cy="5303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" sz="1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66"/>
          <p:cNvSpPr/>
          <p:nvPr/>
        </p:nvSpPr>
        <p:spPr>
          <a:xfrm>
            <a:off x="5919952" y="2221511"/>
            <a:ext cx="1158750" cy="184162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66"/>
          <p:cNvSpPr/>
          <p:nvPr/>
        </p:nvSpPr>
        <p:spPr>
          <a:xfrm>
            <a:off x="6875358" y="2438670"/>
            <a:ext cx="849825" cy="450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" sz="1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66"/>
          <p:cNvSpPr/>
          <p:nvPr/>
        </p:nvSpPr>
        <p:spPr>
          <a:xfrm>
            <a:off x="4970097" y="2134414"/>
            <a:ext cx="944325" cy="48622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pt" sz="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 - Botão de informações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66"/>
          <p:cNvSpPr txBox="1"/>
          <p:nvPr/>
        </p:nvSpPr>
        <p:spPr>
          <a:xfrm>
            <a:off x="400014" y="1117808"/>
            <a:ext cx="2288700" cy="3603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" sz="1800" b="1" dirty="0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Como </a:t>
            </a:r>
            <a:r>
              <a:rPr lang="pt" sz="1800" b="1" dirty="0" smtClean="0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completá-la?</a:t>
            </a:r>
            <a:endParaRPr sz="1800" b="1" dirty="0">
              <a:solidFill>
                <a:srgbClr val="24A0F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(A) </a:t>
            </a:r>
            <a:r>
              <a:rPr lang="pt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Complete a autoavaliação respondendo </a:t>
            </a:r>
            <a:r>
              <a:rPr lang="pt" sz="1800" b="1" i="0" u="none" strike="noStrike" cap="none" dirty="0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“Sim” </a:t>
            </a:r>
            <a:r>
              <a:rPr lang="pt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" sz="1800" b="1" dirty="0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“Não” </a:t>
            </a:r>
            <a:r>
              <a:rPr lang="pt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ou </a:t>
            </a:r>
            <a:r>
              <a:rPr lang="pt" sz="1800" b="1" dirty="0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“N/A”</a:t>
            </a:r>
            <a:r>
              <a:rPr lang="pt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" sz="18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em</a:t>
            </a:r>
            <a:r>
              <a:rPr lang="pt" sz="18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cada padrão básico</a:t>
            </a:r>
            <a:endParaRPr sz="18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(B) </a:t>
            </a:r>
            <a:r>
              <a:rPr lang="pt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 botão de informações tem uma descrição completa</a:t>
            </a:r>
            <a:endParaRPr sz="18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(C) </a:t>
            </a:r>
            <a:r>
              <a:rPr lang="pt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Adicionar comentários</a:t>
            </a:r>
            <a:endParaRPr sz="18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66"/>
          <p:cNvSpPr txBox="1"/>
          <p:nvPr/>
        </p:nvSpPr>
        <p:spPr>
          <a:xfrm>
            <a:off x="457200" y="4572000"/>
            <a:ext cx="8622000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 qualquer momento, </a:t>
            </a:r>
            <a:r>
              <a:rPr lang="pt" sz="18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 PI </a:t>
            </a:r>
            <a:r>
              <a:rPr lang="pt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pode clicar no botão </a:t>
            </a:r>
            <a:r>
              <a:rPr lang="pt" sz="1800" b="1" dirty="0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“SALVAR PARA MAIS TARDE” </a:t>
            </a:r>
            <a:r>
              <a:rPr lang="pt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para salvar o progresso e retornar mais tarde!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66"/>
          <p:cNvSpPr/>
          <p:nvPr/>
        </p:nvSpPr>
        <p:spPr>
          <a:xfrm>
            <a:off x="114299" y="-1"/>
            <a:ext cx="57000" cy="1885800"/>
          </a:xfrm>
          <a:prstGeom prst="rect">
            <a:avLst/>
          </a:prstGeom>
          <a:solidFill>
            <a:srgbClr val="92CA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66"/>
          <p:cNvSpPr/>
          <p:nvPr/>
        </p:nvSpPr>
        <p:spPr>
          <a:xfrm>
            <a:off x="-14287" y="0"/>
            <a:ext cx="128400" cy="1885800"/>
          </a:xfrm>
          <a:prstGeom prst="rect">
            <a:avLst/>
          </a:prstGeom>
          <a:solidFill>
            <a:srgbClr val="2296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2" name="Google Shape;602;p66" descr="A picture containing text, graphics, font, graphic de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6723" y="187063"/>
            <a:ext cx="1681317" cy="493895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66"/>
          <p:cNvSpPr txBox="1">
            <a:spLocks noGrp="1"/>
          </p:cNvSpPr>
          <p:nvPr>
            <p:ph type="title"/>
          </p:nvPr>
        </p:nvSpPr>
        <p:spPr>
          <a:xfrm>
            <a:off x="455565" y="646047"/>
            <a:ext cx="82296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pt" sz="3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Autoavaliação e Classificação Preliminares</a:t>
            </a:r>
            <a:r>
              <a:rPr lang="pt" sz="30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67"/>
          <p:cNvGrpSpPr/>
          <p:nvPr/>
        </p:nvGrpSpPr>
        <p:grpSpPr>
          <a:xfrm>
            <a:off x="2745911" y="1261872"/>
            <a:ext cx="6361302" cy="2728914"/>
            <a:chOff x="152400" y="152400"/>
            <a:chExt cx="7315205" cy="2286480"/>
          </a:xfrm>
        </p:grpSpPr>
        <p:pic>
          <p:nvPicPr>
            <p:cNvPr id="610" name="Google Shape;610;p6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2400" y="152400"/>
              <a:ext cx="7315205" cy="22864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1" name="Google Shape;611;p67"/>
            <p:cNvSpPr/>
            <p:nvPr/>
          </p:nvSpPr>
          <p:spPr>
            <a:xfrm>
              <a:off x="2531075" y="1986125"/>
              <a:ext cx="411600" cy="2352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pt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67"/>
            <p:cNvSpPr/>
            <p:nvPr/>
          </p:nvSpPr>
          <p:spPr>
            <a:xfrm>
              <a:off x="1472375" y="1946825"/>
              <a:ext cx="951000" cy="3138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pt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3" name="Google Shape;613;p67"/>
          <p:cNvSpPr txBox="1"/>
          <p:nvPr/>
        </p:nvSpPr>
        <p:spPr>
          <a:xfrm>
            <a:off x="457200" y="1261872"/>
            <a:ext cx="2432700" cy="2351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pt" sz="2000" b="1" dirty="0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Como </a:t>
            </a:r>
            <a:r>
              <a:rPr lang="pt" sz="2000" b="1" dirty="0" smtClean="0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completá-la?</a:t>
            </a:r>
            <a:endParaRPr sz="2000" b="1" dirty="0">
              <a:solidFill>
                <a:srgbClr val="24A0F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" sz="20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 PI</a:t>
            </a:r>
            <a:r>
              <a:rPr lang="pt" sz="20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" sz="2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é obrigado a fazer upload de documentos de suporte para cada padrão básico atendido!</a:t>
            </a: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67"/>
          <p:cNvSpPr txBox="1"/>
          <p:nvPr/>
        </p:nvSpPr>
        <p:spPr>
          <a:xfrm>
            <a:off x="457200" y="4305789"/>
            <a:ext cx="80031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pt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Clique no botão </a:t>
            </a:r>
            <a:r>
              <a:rPr lang="pt" sz="2000" b="1" dirty="0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“UPLOAD A DOCUMENT” </a:t>
            </a:r>
            <a:r>
              <a:rPr lang="pt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🡪 outra janela se abrirá!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67"/>
          <p:cNvSpPr/>
          <p:nvPr/>
        </p:nvSpPr>
        <p:spPr>
          <a:xfrm>
            <a:off x="114299" y="-1"/>
            <a:ext cx="57000" cy="1885800"/>
          </a:xfrm>
          <a:prstGeom prst="rect">
            <a:avLst/>
          </a:prstGeom>
          <a:solidFill>
            <a:srgbClr val="92CA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67"/>
          <p:cNvSpPr/>
          <p:nvPr/>
        </p:nvSpPr>
        <p:spPr>
          <a:xfrm>
            <a:off x="-14287" y="0"/>
            <a:ext cx="128400" cy="1885800"/>
          </a:xfrm>
          <a:prstGeom prst="rect">
            <a:avLst/>
          </a:prstGeom>
          <a:solidFill>
            <a:srgbClr val="2296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7" name="Google Shape;617;p67" descr="A picture containing text, graphics, font, graphic de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75298" y="169522"/>
            <a:ext cx="1681317" cy="493895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67"/>
          <p:cNvSpPr txBox="1">
            <a:spLocks noGrp="1"/>
          </p:cNvSpPr>
          <p:nvPr>
            <p:ph type="title"/>
          </p:nvPr>
        </p:nvSpPr>
        <p:spPr>
          <a:xfrm>
            <a:off x="455565" y="573971"/>
            <a:ext cx="82296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pt" sz="3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Autoavaliação e Classificação Preliminares</a:t>
            </a:r>
            <a:r>
              <a:rPr lang="pt" sz="30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oogle Shape;624;p68"/>
          <p:cNvGrpSpPr/>
          <p:nvPr/>
        </p:nvGrpSpPr>
        <p:grpSpPr>
          <a:xfrm>
            <a:off x="2745901" y="1261872"/>
            <a:ext cx="6369342" cy="3339175"/>
            <a:chOff x="152400" y="152400"/>
            <a:chExt cx="7315197" cy="2932188"/>
          </a:xfrm>
        </p:grpSpPr>
        <p:pic>
          <p:nvPicPr>
            <p:cNvPr id="625" name="Google Shape;625;p6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2400" y="152400"/>
              <a:ext cx="7315197" cy="29321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6" name="Google Shape;626;p68"/>
            <p:cNvSpPr/>
            <p:nvPr/>
          </p:nvSpPr>
          <p:spPr>
            <a:xfrm>
              <a:off x="2929650" y="1714775"/>
              <a:ext cx="1453500" cy="10545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pt" sz="9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Selecione um ou mais</a:t>
              </a:r>
              <a:endPara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7" name="Google Shape;627;p68"/>
          <p:cNvSpPr txBox="1"/>
          <p:nvPr/>
        </p:nvSpPr>
        <p:spPr>
          <a:xfrm>
            <a:off x="300751" y="1261872"/>
            <a:ext cx="2288700" cy="31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pt" sz="1800" b="1" dirty="0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Como </a:t>
            </a:r>
            <a:r>
              <a:rPr lang="pt" sz="1800" b="1" dirty="0" smtClean="0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completá-la?</a:t>
            </a:r>
            <a:endParaRPr sz="1800" b="1" dirty="0">
              <a:solidFill>
                <a:srgbClr val="24A0F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pt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Carregar</a:t>
            </a:r>
            <a:endParaRPr sz="18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pt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Selecione um ou mais padrões básicos</a:t>
            </a:r>
            <a:endParaRPr sz="18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pt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Possível selecionar vários padrões principais por documento</a:t>
            </a:r>
            <a:endParaRPr sz="18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pt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Clique para desmarcar</a:t>
            </a:r>
            <a:endParaRPr sz="1800" b="1" dirty="0">
              <a:solidFill>
                <a:srgbClr val="24A0F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68"/>
          <p:cNvSpPr/>
          <p:nvPr/>
        </p:nvSpPr>
        <p:spPr>
          <a:xfrm>
            <a:off x="114299" y="-1"/>
            <a:ext cx="57000" cy="1885800"/>
          </a:xfrm>
          <a:prstGeom prst="rect">
            <a:avLst/>
          </a:prstGeom>
          <a:solidFill>
            <a:srgbClr val="92CA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68"/>
          <p:cNvSpPr/>
          <p:nvPr/>
        </p:nvSpPr>
        <p:spPr>
          <a:xfrm>
            <a:off x="-14287" y="0"/>
            <a:ext cx="128400" cy="1885800"/>
          </a:xfrm>
          <a:prstGeom prst="rect">
            <a:avLst/>
          </a:prstGeom>
          <a:solidFill>
            <a:srgbClr val="2296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0" name="Google Shape;630;p68" descr="A picture containing text, graphics, font, graphic de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9586" y="174072"/>
            <a:ext cx="1681317" cy="493895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68"/>
          <p:cNvSpPr txBox="1">
            <a:spLocks noGrp="1"/>
          </p:cNvSpPr>
          <p:nvPr>
            <p:ph type="title"/>
          </p:nvPr>
        </p:nvSpPr>
        <p:spPr>
          <a:xfrm>
            <a:off x="457200" y="637593"/>
            <a:ext cx="82296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pt" sz="3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Autoavaliação e Classificação Preliminares</a:t>
            </a:r>
            <a:r>
              <a:rPr lang="pt" sz="30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6" name="Google Shape;636;p69"/>
          <p:cNvGrpSpPr/>
          <p:nvPr/>
        </p:nvGrpSpPr>
        <p:grpSpPr>
          <a:xfrm>
            <a:off x="2745908" y="1261872"/>
            <a:ext cx="6330572" cy="2913397"/>
            <a:chOff x="152400" y="152400"/>
            <a:chExt cx="7315198" cy="2631557"/>
          </a:xfrm>
        </p:grpSpPr>
        <p:pic>
          <p:nvPicPr>
            <p:cNvPr id="637" name="Google Shape;637;p6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2400" y="152400"/>
              <a:ext cx="7315198" cy="26315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8" name="Google Shape;638;p69"/>
            <p:cNvSpPr/>
            <p:nvPr/>
          </p:nvSpPr>
          <p:spPr>
            <a:xfrm>
              <a:off x="5640525" y="1531750"/>
              <a:ext cx="713700" cy="3465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pt" sz="11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69"/>
            <p:cNvSpPr/>
            <p:nvPr/>
          </p:nvSpPr>
          <p:spPr>
            <a:xfrm>
              <a:off x="5469450" y="2186925"/>
              <a:ext cx="713700" cy="3465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pt" sz="11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69"/>
            <p:cNvSpPr/>
            <p:nvPr/>
          </p:nvSpPr>
          <p:spPr>
            <a:xfrm>
              <a:off x="6697225" y="2162475"/>
              <a:ext cx="568800" cy="3954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pt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1" name="Google Shape;641;p69"/>
          <p:cNvSpPr txBox="1"/>
          <p:nvPr/>
        </p:nvSpPr>
        <p:spPr>
          <a:xfrm>
            <a:off x="370394" y="1261872"/>
            <a:ext cx="2432700" cy="30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pt" sz="1800" b="1" dirty="0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Como </a:t>
            </a:r>
            <a:r>
              <a:rPr lang="pt" sz="1800" b="1" dirty="0" smtClean="0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completá-la?</a:t>
            </a:r>
            <a:endParaRPr sz="1800" b="1" dirty="0">
              <a:solidFill>
                <a:srgbClr val="24A0F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pt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Carregar (continuação)</a:t>
            </a:r>
            <a:endParaRPr sz="18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(A) </a:t>
            </a:r>
            <a:r>
              <a:rPr lang="pt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Selecione um arquivo</a:t>
            </a:r>
            <a:r>
              <a:rPr lang="p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pt" sz="18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ara </a:t>
            </a:r>
            <a:r>
              <a:rPr lang="pt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fazer upload</a:t>
            </a:r>
            <a:endParaRPr sz="18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(B)</a:t>
            </a:r>
            <a:r>
              <a:rPr lang="pt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Clique em </a:t>
            </a:r>
            <a:r>
              <a:rPr lang="pt" sz="1800" b="1" dirty="0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“SALVAR </a:t>
            </a:r>
            <a:r>
              <a:rPr lang="pt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” ou </a:t>
            </a:r>
            <a:r>
              <a:rPr lang="pt" sz="1800" b="1" dirty="0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“CANCELAR”</a:t>
            </a:r>
            <a:r>
              <a:rPr lang="p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Repita para carregar vários documentos</a:t>
            </a:r>
            <a:endParaRPr sz="18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69"/>
          <p:cNvSpPr txBox="1"/>
          <p:nvPr/>
        </p:nvSpPr>
        <p:spPr>
          <a:xfrm>
            <a:off x="457200" y="4370832"/>
            <a:ext cx="80697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pt" sz="2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Um </a:t>
            </a:r>
            <a:r>
              <a:rPr lang="pt" sz="20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documento pode suportar vários padrões principais</a:t>
            </a:r>
            <a:endParaRPr sz="20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pt" sz="20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Carregue 1 de cada vez!</a:t>
            </a:r>
            <a:endParaRPr sz="20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69"/>
          <p:cNvSpPr/>
          <p:nvPr/>
        </p:nvSpPr>
        <p:spPr>
          <a:xfrm>
            <a:off x="114299" y="-1"/>
            <a:ext cx="57000" cy="1885800"/>
          </a:xfrm>
          <a:prstGeom prst="rect">
            <a:avLst/>
          </a:prstGeom>
          <a:solidFill>
            <a:srgbClr val="92CA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Google Shape;644;p69"/>
          <p:cNvSpPr/>
          <p:nvPr/>
        </p:nvSpPr>
        <p:spPr>
          <a:xfrm>
            <a:off x="-14287" y="0"/>
            <a:ext cx="128400" cy="1885800"/>
          </a:xfrm>
          <a:prstGeom prst="rect">
            <a:avLst/>
          </a:prstGeom>
          <a:solidFill>
            <a:srgbClr val="2296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5" name="Google Shape;645;p69" descr="A picture containing text, graphics, font, graphic de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20721" y="226040"/>
            <a:ext cx="1681317" cy="493895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69"/>
          <p:cNvSpPr txBox="1">
            <a:spLocks noGrp="1"/>
          </p:cNvSpPr>
          <p:nvPr>
            <p:ph type="title"/>
          </p:nvPr>
        </p:nvSpPr>
        <p:spPr>
          <a:xfrm>
            <a:off x="457200" y="633691"/>
            <a:ext cx="82296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pt" sz="3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Autoavaliação e Classificação Preliminares</a:t>
            </a:r>
            <a:r>
              <a:rPr lang="pt" sz="30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70"/>
          <p:cNvSpPr txBox="1"/>
          <p:nvPr/>
        </p:nvSpPr>
        <p:spPr>
          <a:xfrm>
            <a:off x="457200" y="1261872"/>
            <a:ext cx="2432700" cy="30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pt" sz="2000" b="1" dirty="0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Como </a:t>
            </a:r>
            <a:r>
              <a:rPr lang="pt" sz="2000" b="1" dirty="0" smtClean="0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completá-la?</a:t>
            </a:r>
            <a:endParaRPr sz="2000" b="1" dirty="0">
              <a:solidFill>
                <a:srgbClr val="24A0F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" sz="2000" b="1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Enviar</a:t>
            </a:r>
            <a:endParaRPr sz="2000" b="1" dirty="0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" sz="2000" b="1" dirty="0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“Salvar para mais tarde” </a:t>
            </a:r>
            <a:r>
              <a:rPr lang="pt" sz="2000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a qualquer momento</a:t>
            </a:r>
            <a:endParaRPr sz="2000" dirty="0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" sz="2000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Clique em </a:t>
            </a:r>
            <a:r>
              <a:rPr lang="pt" sz="2000" b="1" dirty="0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“Enviar” </a:t>
            </a:r>
            <a:r>
              <a:rPr lang="pt" sz="2000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para </a:t>
            </a:r>
            <a:r>
              <a:rPr lang="pt" sz="2000" dirty="0" smtClean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partilhar </a:t>
            </a:r>
            <a:r>
              <a:rPr lang="pt" sz="2000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com a ONU</a:t>
            </a:r>
            <a:endParaRPr sz="2000" dirty="0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70"/>
          <p:cNvSpPr/>
          <p:nvPr/>
        </p:nvSpPr>
        <p:spPr>
          <a:xfrm>
            <a:off x="114299" y="-1"/>
            <a:ext cx="57000" cy="1885800"/>
          </a:xfrm>
          <a:prstGeom prst="rect">
            <a:avLst/>
          </a:prstGeom>
          <a:solidFill>
            <a:srgbClr val="92CA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70"/>
          <p:cNvSpPr/>
          <p:nvPr/>
        </p:nvSpPr>
        <p:spPr>
          <a:xfrm>
            <a:off x="-14287" y="0"/>
            <a:ext cx="128400" cy="1885800"/>
          </a:xfrm>
          <a:prstGeom prst="rect">
            <a:avLst/>
          </a:prstGeom>
          <a:solidFill>
            <a:srgbClr val="2296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4" name="Google Shape;654;p70" descr="A picture containing text, graphics, font, graphic de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8160" y="193364"/>
            <a:ext cx="1681317" cy="493895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70"/>
          <p:cNvSpPr txBox="1">
            <a:spLocks noGrp="1"/>
          </p:cNvSpPr>
          <p:nvPr>
            <p:ph type="title"/>
          </p:nvPr>
        </p:nvSpPr>
        <p:spPr>
          <a:xfrm>
            <a:off x="455565" y="677699"/>
            <a:ext cx="82296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pt" sz="3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Autoavaliação e Classificação Preliminares</a:t>
            </a:r>
            <a:r>
              <a:rPr lang="pt" sz="30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6" name="Google Shape;656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3200" y="1261875"/>
            <a:ext cx="6400799" cy="2521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2" name="Google Shape;662;p71"/>
          <p:cNvGrpSpPr/>
          <p:nvPr/>
        </p:nvGrpSpPr>
        <p:grpSpPr>
          <a:xfrm>
            <a:off x="2745894" y="1261872"/>
            <a:ext cx="6367090" cy="2524584"/>
            <a:chOff x="152400" y="152400"/>
            <a:chExt cx="6553201" cy="3023816"/>
          </a:xfrm>
        </p:grpSpPr>
        <p:pic>
          <p:nvPicPr>
            <p:cNvPr id="663" name="Google Shape;663;p7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2400" y="152400"/>
              <a:ext cx="6553201" cy="30238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4" name="Google Shape;664;p71"/>
            <p:cNvSpPr txBox="1"/>
            <p:nvPr/>
          </p:nvSpPr>
          <p:spPr>
            <a:xfrm>
              <a:off x="1285825" y="645566"/>
              <a:ext cx="363900" cy="31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pt" sz="11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71"/>
            <p:cNvSpPr txBox="1"/>
            <p:nvPr/>
          </p:nvSpPr>
          <p:spPr>
            <a:xfrm>
              <a:off x="3246732" y="1343794"/>
              <a:ext cx="363300" cy="31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pt" sz="11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71"/>
            <p:cNvSpPr txBox="1"/>
            <p:nvPr/>
          </p:nvSpPr>
          <p:spPr>
            <a:xfrm>
              <a:off x="5645409" y="2521941"/>
              <a:ext cx="363300" cy="31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pt" sz="11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71"/>
            <p:cNvSpPr/>
            <p:nvPr/>
          </p:nvSpPr>
          <p:spPr>
            <a:xfrm>
              <a:off x="1573525" y="719925"/>
              <a:ext cx="1481100" cy="2559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pt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71"/>
            <p:cNvSpPr/>
            <p:nvPr/>
          </p:nvSpPr>
          <p:spPr>
            <a:xfrm>
              <a:off x="1573525" y="1416025"/>
              <a:ext cx="3033600" cy="2559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pt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71"/>
            <p:cNvSpPr/>
            <p:nvPr/>
          </p:nvSpPr>
          <p:spPr>
            <a:xfrm>
              <a:off x="6009875" y="2571750"/>
              <a:ext cx="576000" cy="3009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pt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0" name="Google Shape;670;p71"/>
          <p:cNvSpPr txBox="1"/>
          <p:nvPr/>
        </p:nvSpPr>
        <p:spPr>
          <a:xfrm>
            <a:off x="457200" y="1261875"/>
            <a:ext cx="2432700" cy="39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" sz="1800" b="1" dirty="0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Qual é o próximo?</a:t>
            </a:r>
            <a:endParaRPr sz="1800" b="1" dirty="0">
              <a:solidFill>
                <a:srgbClr val="24A0F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Depois </a:t>
            </a:r>
            <a:r>
              <a:rPr lang="pt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 enviar</a:t>
            </a:r>
            <a:endParaRPr sz="18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pt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(A) </a:t>
            </a:r>
            <a:r>
              <a:rPr lang="en-US" sz="18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pt" sz="18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PI</a:t>
            </a:r>
            <a:r>
              <a:rPr lang="pt" sz="18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pode ver e baixar</a:t>
            </a:r>
            <a:r>
              <a:rPr lang="pt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" sz="1800" b="1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os </a:t>
            </a:r>
            <a:r>
              <a:rPr lang="pt" sz="18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documentos </a:t>
            </a:r>
            <a:r>
              <a:rPr lang="pt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enviados</a:t>
            </a:r>
            <a:r>
              <a:rPr lang="pt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pt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(B) </a:t>
            </a:r>
            <a:r>
              <a:rPr lang="pt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 sistema pontua </a:t>
            </a:r>
            <a:r>
              <a:rPr lang="pt" sz="18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 sua </a:t>
            </a:r>
            <a:r>
              <a:rPr lang="pt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autoavaliação</a:t>
            </a:r>
            <a:endParaRPr sz="18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pt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(C)</a:t>
            </a:r>
            <a:r>
              <a:rPr lang="pt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Clique no botão </a:t>
            </a:r>
            <a:r>
              <a:rPr lang="pt" sz="1800" b="1" dirty="0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"DESBLOQUEAR" </a:t>
            </a:r>
            <a:r>
              <a:rPr lang="pt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para fazer </a:t>
            </a:r>
            <a:r>
              <a:rPr lang="pt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alterações depois de enviar</a:t>
            </a:r>
            <a:endParaRPr sz="18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71"/>
          <p:cNvSpPr txBox="1"/>
          <p:nvPr/>
        </p:nvSpPr>
        <p:spPr>
          <a:xfrm>
            <a:off x="3114859" y="4148757"/>
            <a:ext cx="5881800" cy="795079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Observação </a:t>
            </a:r>
            <a:r>
              <a:rPr lang="pt" sz="18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As s</a:t>
            </a:r>
            <a:r>
              <a:rPr lang="pt" sz="1800" b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uas </a:t>
            </a:r>
            <a:r>
              <a:rPr lang="pt" sz="1800" b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respostas permanecerão editáveis até que uma agência da ONU avalie sua avaliação</a:t>
            </a:r>
            <a:endParaRPr sz="800" b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71"/>
          <p:cNvSpPr/>
          <p:nvPr/>
        </p:nvSpPr>
        <p:spPr>
          <a:xfrm>
            <a:off x="114299" y="-1"/>
            <a:ext cx="57000" cy="1885800"/>
          </a:xfrm>
          <a:prstGeom prst="rect">
            <a:avLst/>
          </a:prstGeom>
          <a:solidFill>
            <a:srgbClr val="92CA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71"/>
          <p:cNvSpPr/>
          <p:nvPr/>
        </p:nvSpPr>
        <p:spPr>
          <a:xfrm>
            <a:off x="-14287" y="0"/>
            <a:ext cx="128400" cy="1885800"/>
          </a:xfrm>
          <a:prstGeom prst="rect">
            <a:avLst/>
          </a:prstGeom>
          <a:solidFill>
            <a:srgbClr val="2296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4" name="Google Shape;674;p71" descr="A picture containing text, graphics, font, graphic de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39579" y="183804"/>
            <a:ext cx="1681317" cy="493895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71"/>
          <p:cNvSpPr txBox="1">
            <a:spLocks noGrp="1"/>
          </p:cNvSpPr>
          <p:nvPr>
            <p:ph type="title"/>
          </p:nvPr>
        </p:nvSpPr>
        <p:spPr>
          <a:xfrm>
            <a:off x="487238" y="677699"/>
            <a:ext cx="82296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pt" sz="3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Autoavaliação e Classificação Preliminares</a:t>
            </a:r>
            <a:r>
              <a:rPr lang="pt" sz="30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72"/>
          <p:cNvSpPr txBox="1">
            <a:spLocks noGrp="1"/>
          </p:cNvSpPr>
          <p:nvPr>
            <p:ph type="title"/>
          </p:nvPr>
        </p:nvSpPr>
        <p:spPr>
          <a:xfrm>
            <a:off x="457200" y="677699"/>
            <a:ext cx="82296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pt" sz="3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Autoavaliação e Classificação Preliminares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72"/>
          <p:cNvSpPr txBox="1"/>
          <p:nvPr/>
        </p:nvSpPr>
        <p:spPr>
          <a:xfrm>
            <a:off x="370312" y="1261800"/>
            <a:ext cx="2432700" cy="29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pt" sz="1800" b="1" dirty="0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Qual é o próximo?</a:t>
            </a:r>
            <a:endParaRPr sz="18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Instantâneos</a:t>
            </a:r>
            <a:endParaRPr sz="18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Gerado pelo sistema</a:t>
            </a:r>
            <a:endParaRPr sz="18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Avaliação de capturas de arquivo PDF</a:t>
            </a:r>
            <a:endParaRPr sz="18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Serve como controle de versão e prova de avaliação válida</a:t>
            </a:r>
            <a:endParaRPr sz="18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83" name="Google Shape;683;p72"/>
          <p:cNvGrpSpPr/>
          <p:nvPr/>
        </p:nvGrpSpPr>
        <p:grpSpPr>
          <a:xfrm>
            <a:off x="2745826" y="1261800"/>
            <a:ext cx="6397929" cy="2101393"/>
            <a:chOff x="2745900" y="1503900"/>
            <a:chExt cx="6339604" cy="2142093"/>
          </a:xfrm>
        </p:grpSpPr>
        <p:pic>
          <p:nvPicPr>
            <p:cNvPr id="684" name="Google Shape;684;p7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745900" y="1503900"/>
              <a:ext cx="6339604" cy="21420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5" name="Google Shape;685;p72"/>
            <p:cNvSpPr/>
            <p:nvPr/>
          </p:nvSpPr>
          <p:spPr>
            <a:xfrm>
              <a:off x="3698344" y="3216638"/>
              <a:ext cx="1134600" cy="4155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6" name="Google Shape;686;p72"/>
          <p:cNvSpPr/>
          <p:nvPr/>
        </p:nvSpPr>
        <p:spPr>
          <a:xfrm>
            <a:off x="114299" y="-1"/>
            <a:ext cx="57000" cy="1885800"/>
          </a:xfrm>
          <a:prstGeom prst="rect">
            <a:avLst/>
          </a:prstGeom>
          <a:solidFill>
            <a:srgbClr val="92CA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72"/>
          <p:cNvSpPr/>
          <p:nvPr/>
        </p:nvSpPr>
        <p:spPr>
          <a:xfrm>
            <a:off x="-14287" y="0"/>
            <a:ext cx="128400" cy="1885800"/>
          </a:xfrm>
          <a:prstGeom prst="rect">
            <a:avLst/>
          </a:prstGeom>
          <a:solidFill>
            <a:srgbClr val="2296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8" name="Google Shape;688;p72" descr="A picture containing text, graphics, font, graphic de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53866" y="183804"/>
            <a:ext cx="1681317" cy="493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73"/>
          <p:cNvSpPr txBox="1">
            <a:spLocks noGrp="1"/>
          </p:cNvSpPr>
          <p:nvPr>
            <p:ph type="title"/>
          </p:nvPr>
        </p:nvSpPr>
        <p:spPr>
          <a:xfrm>
            <a:off x="455565" y="551878"/>
            <a:ext cx="82296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pt" sz="3000" b="1" dirty="0">
                <a:solidFill>
                  <a:schemeClr val="dk2"/>
                </a:solidFill>
              </a:rPr>
              <a:t>Autoavaliação e Classificação Preliminares</a:t>
            </a:r>
            <a:endParaRPr sz="3000" b="1" dirty="0">
              <a:solidFill>
                <a:srgbClr val="FF0000"/>
              </a:solidFill>
            </a:endParaRPr>
          </a:p>
        </p:txBody>
      </p:sp>
      <p:sp>
        <p:nvSpPr>
          <p:cNvPr id="695" name="Google Shape;695;p73"/>
          <p:cNvSpPr txBox="1">
            <a:spLocks noGrp="1"/>
          </p:cNvSpPr>
          <p:nvPr>
            <p:ph type="body" idx="1"/>
          </p:nvPr>
        </p:nvSpPr>
        <p:spPr>
          <a:xfrm>
            <a:off x="377951" y="961758"/>
            <a:ext cx="2313600" cy="4311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pt" sz="1800" b="1" dirty="0">
                <a:solidFill>
                  <a:srgbClr val="24A0F6"/>
                </a:solidFill>
              </a:rPr>
              <a:t>Editar</a:t>
            </a:r>
            <a:endParaRPr sz="1800" b="1" dirty="0">
              <a:solidFill>
                <a:srgbClr val="24A0F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pt" sz="1800" dirty="0">
                <a:solidFill>
                  <a:schemeClr val="dk2"/>
                </a:solidFill>
              </a:rPr>
              <a:t>Pede </a:t>
            </a:r>
            <a:r>
              <a:rPr lang="pt" sz="1800" u="none" strike="noStrike" dirty="0">
                <a:solidFill>
                  <a:schemeClr val="dk2"/>
                </a:solidFill>
                <a:sym typeface="Calibri"/>
              </a:rPr>
              <a:t>ao teu parceiro da ONU para desbloquear</a:t>
            </a:r>
            <a:r>
              <a:rPr lang="pt" sz="1800" dirty="0">
                <a:solidFill>
                  <a:schemeClr val="dk2"/>
                </a:solidFill>
                <a:sym typeface="Calibri"/>
              </a:rPr>
              <a:t> </a:t>
            </a:r>
            <a:endParaRPr sz="1800" dirty="0">
              <a:solidFill>
                <a:schemeClr val="dk2"/>
              </a:solidFill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pt" sz="1800" b="1" dirty="0">
                <a:solidFill>
                  <a:schemeClr val="dk2"/>
                </a:solidFill>
              </a:rPr>
              <a:t>ou</a:t>
            </a:r>
            <a:endParaRPr sz="1800" b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pt" sz="1800" u="none" strike="noStrike" dirty="0">
                <a:solidFill>
                  <a:schemeClr val="dk2"/>
                </a:solidFill>
                <a:sym typeface="Calibri"/>
              </a:rPr>
              <a:t>Desbloqueios de parceiros da ONU</a:t>
            </a:r>
            <a:endParaRPr sz="1800" dirty="0">
              <a:solidFill>
                <a:schemeClr val="dk2"/>
              </a:solidFill>
            </a:endParaRPr>
          </a:p>
          <a:p>
            <a:pPr marL="0" lvl="0" indent="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</a:pPr>
            <a:r>
              <a:rPr lang="pt" sz="1800" dirty="0">
                <a:solidFill>
                  <a:schemeClr val="dk2"/>
                </a:solidFill>
                <a:sym typeface="Calibri"/>
              </a:rPr>
              <a:t>aparece </a:t>
            </a:r>
            <a:r>
              <a:rPr lang="pt" sz="1800" dirty="0" smtClean="0">
                <a:solidFill>
                  <a:schemeClr val="dk2"/>
                </a:solidFill>
              </a:rPr>
              <a:t>no</a:t>
            </a:r>
            <a:r>
              <a:rPr lang="pt" sz="1800" dirty="0" smtClean="0">
                <a:solidFill>
                  <a:schemeClr val="dk2"/>
                </a:solidFill>
                <a:sym typeface="Calibri"/>
              </a:rPr>
              <a:t> </a:t>
            </a:r>
            <a:r>
              <a:rPr lang="pt" sz="1800" dirty="0">
                <a:solidFill>
                  <a:schemeClr val="dk2"/>
                </a:solidFill>
                <a:sym typeface="Calibri"/>
              </a:rPr>
              <a:t>seu perfil, CSIP reverte para </a:t>
            </a:r>
            <a:r>
              <a:rPr lang="pt" sz="1800" b="1" dirty="0">
                <a:solidFill>
                  <a:srgbClr val="24A0F6"/>
                </a:solidFill>
              </a:rPr>
              <a:t>“Rascunho”</a:t>
            </a:r>
            <a:r>
              <a:rPr lang="pt" sz="1800" b="1" dirty="0">
                <a:solidFill>
                  <a:schemeClr val="dk2"/>
                </a:solidFill>
                <a:sym typeface="Calibri"/>
              </a:rPr>
              <a:t> </a:t>
            </a:r>
            <a:r>
              <a:rPr lang="pt" sz="1800" dirty="0">
                <a:solidFill>
                  <a:schemeClr val="dk2"/>
                </a:solidFill>
                <a:sym typeface="Calibri"/>
              </a:rPr>
              <a:t>e </a:t>
            </a:r>
            <a:r>
              <a:rPr lang="pt" sz="1800" dirty="0" smtClean="0">
                <a:solidFill>
                  <a:schemeClr val="dk2"/>
                </a:solidFill>
                <a:sym typeface="Calibri"/>
              </a:rPr>
              <a:t>a</a:t>
            </a:r>
            <a:r>
              <a:rPr lang="pt" sz="1800" b="1" dirty="0" smtClean="0">
                <a:solidFill>
                  <a:srgbClr val="24A0F6"/>
                </a:solidFill>
              </a:rPr>
              <a:t>“Justificação </a:t>
            </a:r>
            <a:r>
              <a:rPr lang="pt" sz="1800" b="1" dirty="0">
                <a:solidFill>
                  <a:srgbClr val="24A0F6"/>
                </a:solidFill>
              </a:rPr>
              <a:t>para desbloquear” </a:t>
            </a:r>
            <a:r>
              <a:rPr lang="pt" sz="1800" dirty="0">
                <a:solidFill>
                  <a:schemeClr val="dk2"/>
                </a:solidFill>
                <a:sym typeface="Calibri"/>
              </a:rPr>
              <a:t>fica visível</a:t>
            </a:r>
            <a:endParaRPr sz="1800" dirty="0">
              <a:solidFill>
                <a:schemeClr val="dk2"/>
              </a:solidFill>
              <a:sym typeface="Calibri"/>
            </a:endParaRPr>
          </a:p>
        </p:txBody>
      </p:sp>
      <p:pic>
        <p:nvPicPr>
          <p:cNvPr id="696" name="Google Shape;696;p73"/>
          <p:cNvPicPr preferRelativeResize="0"/>
          <p:nvPr/>
        </p:nvPicPr>
        <p:blipFill rotWithShape="1">
          <a:blip r:embed="rId3">
            <a:alphaModFix/>
          </a:blip>
          <a:srcRect r="37059" b="25523"/>
          <a:stretch/>
        </p:blipFill>
        <p:spPr>
          <a:xfrm>
            <a:off x="4056400" y="2984325"/>
            <a:ext cx="4756777" cy="215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73"/>
          <p:cNvPicPr preferRelativeResize="0"/>
          <p:nvPr/>
        </p:nvPicPr>
        <p:blipFill rotWithShape="1">
          <a:blip r:embed="rId4">
            <a:alphaModFix/>
          </a:blip>
          <a:srcRect r="38324"/>
          <a:stretch/>
        </p:blipFill>
        <p:spPr>
          <a:xfrm>
            <a:off x="2743200" y="1261872"/>
            <a:ext cx="5639665" cy="1665375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p73"/>
          <p:cNvSpPr/>
          <p:nvPr/>
        </p:nvSpPr>
        <p:spPr>
          <a:xfrm>
            <a:off x="5950931" y="4718813"/>
            <a:ext cx="2504700" cy="308100"/>
          </a:xfrm>
          <a:prstGeom prst="rect">
            <a:avLst/>
          </a:prstGeom>
          <a:solidFill>
            <a:srgbClr val="F8F8F8"/>
          </a:solidFill>
          <a:ln w="9525" cap="flat" cmpd="sng">
            <a:solidFill>
              <a:srgbClr val="F8F8F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73"/>
          <p:cNvSpPr/>
          <p:nvPr/>
        </p:nvSpPr>
        <p:spPr>
          <a:xfrm>
            <a:off x="5276103" y="4041651"/>
            <a:ext cx="2947200" cy="530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73"/>
          <p:cNvSpPr/>
          <p:nvPr/>
        </p:nvSpPr>
        <p:spPr>
          <a:xfrm>
            <a:off x="4322988" y="2101006"/>
            <a:ext cx="249000" cy="282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73"/>
          <p:cNvSpPr/>
          <p:nvPr/>
        </p:nvSpPr>
        <p:spPr>
          <a:xfrm>
            <a:off x="6886775" y="2532888"/>
            <a:ext cx="633000" cy="282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2" name="Google Shape;702;p7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951" y="3333193"/>
            <a:ext cx="370613" cy="413925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Google Shape;703;p73"/>
          <p:cNvSpPr/>
          <p:nvPr/>
        </p:nvSpPr>
        <p:spPr>
          <a:xfrm>
            <a:off x="114299" y="-1"/>
            <a:ext cx="57000" cy="1885800"/>
          </a:xfrm>
          <a:prstGeom prst="rect">
            <a:avLst/>
          </a:prstGeom>
          <a:solidFill>
            <a:srgbClr val="92CA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73"/>
          <p:cNvSpPr/>
          <p:nvPr/>
        </p:nvSpPr>
        <p:spPr>
          <a:xfrm>
            <a:off x="-14287" y="0"/>
            <a:ext cx="128400" cy="1885800"/>
          </a:xfrm>
          <a:prstGeom prst="rect">
            <a:avLst/>
          </a:prstGeom>
          <a:solidFill>
            <a:srgbClr val="2296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5" name="Google Shape;705;p73" descr="A picture containing text, graphics, font, graphic desig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03275" y="231550"/>
            <a:ext cx="1681317" cy="493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7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4A0F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74"/>
          <p:cNvSpPr txBox="1">
            <a:spLocks noGrp="1"/>
          </p:cNvSpPr>
          <p:nvPr>
            <p:ph type="sldNum" idx="12"/>
          </p:nvPr>
        </p:nvSpPr>
        <p:spPr>
          <a:xfrm>
            <a:off x="4970824" y="3575447"/>
            <a:ext cx="15432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sp>
        <p:nvSpPr>
          <p:cNvPr id="713" name="Google Shape;713;p74"/>
          <p:cNvSpPr txBox="1"/>
          <p:nvPr/>
        </p:nvSpPr>
        <p:spPr>
          <a:xfrm>
            <a:off x="1369083" y="1545750"/>
            <a:ext cx="6405900" cy="20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pt" sz="3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Secção </a:t>
            </a:r>
            <a:r>
              <a:rPr lang="pt" sz="3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100" dirty="0"/>
          </a:p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pt" sz="3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Plano de Implementação de Reforço de Capacidade</a:t>
            </a:r>
            <a:endParaRPr sz="3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4" name="Google Shape;714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3848" y="458405"/>
            <a:ext cx="1681319" cy="493973"/>
          </a:xfrm>
          <a:prstGeom prst="rect">
            <a:avLst/>
          </a:prstGeom>
          <a:noFill/>
          <a:ln>
            <a:noFill/>
          </a:ln>
        </p:spPr>
      </p:pic>
      <p:sp>
        <p:nvSpPr>
          <p:cNvPr id="715" name="Google Shape;715;p74"/>
          <p:cNvSpPr/>
          <p:nvPr/>
        </p:nvSpPr>
        <p:spPr>
          <a:xfrm>
            <a:off x="-1" y="0"/>
            <a:ext cx="138600" cy="5143500"/>
          </a:xfrm>
          <a:prstGeom prst="snip1Rect">
            <a:avLst>
              <a:gd name="adj" fmla="val 16667"/>
            </a:avLst>
          </a:prstGeom>
          <a:solidFill>
            <a:srgbClr val="92CA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" name="Google Shape;721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773936"/>
            <a:ext cx="7735823" cy="2919353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p75"/>
          <p:cNvSpPr txBox="1"/>
          <p:nvPr/>
        </p:nvSpPr>
        <p:spPr>
          <a:xfrm>
            <a:off x="458836" y="411381"/>
            <a:ext cx="8226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30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Secções </a:t>
            </a:r>
            <a:r>
              <a:rPr lang="pt" sz="3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do módulo PSEA</a:t>
            </a:r>
            <a:endParaRPr sz="1100" dirty="0">
              <a:solidFill>
                <a:schemeClr val="dk2"/>
              </a:solidFill>
            </a:endParaRPr>
          </a:p>
        </p:txBody>
      </p:sp>
      <p:sp>
        <p:nvSpPr>
          <p:cNvPr id="723" name="Google Shape;723;p75"/>
          <p:cNvSpPr txBox="1">
            <a:spLocks noGrp="1"/>
          </p:cNvSpPr>
          <p:nvPr>
            <p:ph type="sldNum" idx="12"/>
          </p:nvPr>
        </p:nvSpPr>
        <p:spPr>
          <a:xfrm>
            <a:off x="5269249" y="3505228"/>
            <a:ext cx="15432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pic>
        <p:nvPicPr>
          <p:cNvPr id="724" name="Google Shape;724;p75" descr="A picture containing text, graphics, font, graphic de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03848" y="452974"/>
            <a:ext cx="1681317" cy="493895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75"/>
          <p:cNvSpPr/>
          <p:nvPr/>
        </p:nvSpPr>
        <p:spPr>
          <a:xfrm>
            <a:off x="128587" y="-1"/>
            <a:ext cx="57000" cy="1885800"/>
          </a:xfrm>
          <a:prstGeom prst="rect">
            <a:avLst/>
          </a:prstGeom>
          <a:solidFill>
            <a:srgbClr val="92CA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75"/>
          <p:cNvSpPr/>
          <p:nvPr/>
        </p:nvSpPr>
        <p:spPr>
          <a:xfrm>
            <a:off x="0" y="0"/>
            <a:ext cx="128400" cy="1885800"/>
          </a:xfrm>
          <a:prstGeom prst="rect">
            <a:avLst/>
          </a:prstGeom>
          <a:solidFill>
            <a:srgbClr val="2296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75"/>
          <p:cNvSpPr txBox="1"/>
          <p:nvPr/>
        </p:nvSpPr>
        <p:spPr>
          <a:xfrm>
            <a:off x="457200" y="1261875"/>
            <a:ext cx="72297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75"/>
          <p:cNvSpPr/>
          <p:nvPr/>
        </p:nvSpPr>
        <p:spPr>
          <a:xfrm>
            <a:off x="1808156" y="2130552"/>
            <a:ext cx="1060200" cy="215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800">
                <a:solidFill>
                  <a:schemeClr val="dk2"/>
                </a:solidFill>
              </a:rPr>
              <a:t>Nome do parceiro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729" name="Google Shape;729;p75"/>
          <p:cNvSpPr/>
          <p:nvPr/>
        </p:nvSpPr>
        <p:spPr>
          <a:xfrm>
            <a:off x="1511625" y="2926781"/>
            <a:ext cx="216000" cy="216000"/>
          </a:xfrm>
          <a:prstGeom prst="ellipse">
            <a:avLst/>
          </a:prstGeom>
          <a:solidFill>
            <a:srgbClr val="674EA7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0500" tIns="67500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75"/>
          <p:cNvSpPr/>
          <p:nvPr/>
        </p:nvSpPr>
        <p:spPr>
          <a:xfrm>
            <a:off x="1511625" y="3364181"/>
            <a:ext cx="216000" cy="216000"/>
          </a:xfrm>
          <a:prstGeom prst="ellipse">
            <a:avLst/>
          </a:prstGeom>
          <a:solidFill>
            <a:srgbClr val="674EA7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0500" tIns="67500" rIns="68575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75"/>
          <p:cNvSpPr/>
          <p:nvPr/>
        </p:nvSpPr>
        <p:spPr>
          <a:xfrm>
            <a:off x="1511625" y="3710719"/>
            <a:ext cx="216000" cy="216000"/>
          </a:xfrm>
          <a:prstGeom prst="ellipse">
            <a:avLst/>
          </a:prstGeom>
          <a:solidFill>
            <a:srgbClr val="674EA7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0500" tIns="67500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75"/>
          <p:cNvSpPr/>
          <p:nvPr/>
        </p:nvSpPr>
        <p:spPr>
          <a:xfrm>
            <a:off x="1511625" y="4057275"/>
            <a:ext cx="216000" cy="216000"/>
          </a:xfrm>
          <a:prstGeom prst="ellipse">
            <a:avLst/>
          </a:prstGeom>
          <a:solidFill>
            <a:srgbClr val="674EA7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0500" tIns="67500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75"/>
          <p:cNvSpPr/>
          <p:nvPr/>
        </p:nvSpPr>
        <p:spPr>
          <a:xfrm>
            <a:off x="1414575" y="3614875"/>
            <a:ext cx="2603100" cy="407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0"/>
          <p:cNvSpPr txBox="1"/>
          <p:nvPr/>
        </p:nvSpPr>
        <p:spPr>
          <a:xfrm>
            <a:off x="401650" y="956102"/>
            <a:ext cx="5069100" cy="37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Descreve os requisitos para garantir salvaguardas </a:t>
            </a:r>
            <a:r>
              <a:rPr lang="pt" sz="18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 acções </a:t>
            </a:r>
            <a:r>
              <a:rPr lang="pt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adequadas ao trabalhar com </a:t>
            </a:r>
            <a:r>
              <a:rPr lang="pt" sz="18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os nossos </a:t>
            </a:r>
            <a:r>
              <a:rPr lang="pt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parceiros</a:t>
            </a:r>
            <a:endParaRPr sz="18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Dá às entidades da ONU a garantia necessária das capacidades organizacionais dos parceiros </a:t>
            </a:r>
            <a:r>
              <a:rPr lang="pt" sz="18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na PEAS</a:t>
            </a:r>
            <a:endParaRPr sz="18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Visa garantir que a ONU não faça parceria com entidades que não abordam ou respondem a instâncias de </a:t>
            </a:r>
            <a:r>
              <a:rPr lang="pt" sz="18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AES</a:t>
            </a:r>
            <a:endParaRPr sz="18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" sz="18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Adopta </a:t>
            </a:r>
            <a:r>
              <a:rPr lang="pt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uma abordagem harmonizada na implementação do protocolo </a:t>
            </a:r>
            <a:r>
              <a:rPr lang="pt" sz="18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PI </a:t>
            </a:r>
            <a:r>
              <a:rPr lang="pt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das Nações Unidas de 2018</a:t>
            </a:r>
            <a:endParaRPr sz="18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40" descr="A picture containing clothing, person, outdoor, human fa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7304"/>
          <a:stretch/>
        </p:blipFill>
        <p:spPr>
          <a:xfrm>
            <a:off x="5534500" y="1788125"/>
            <a:ext cx="3519950" cy="253155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40"/>
          <p:cNvSpPr txBox="1"/>
          <p:nvPr/>
        </p:nvSpPr>
        <p:spPr>
          <a:xfrm>
            <a:off x="291037" y="572898"/>
            <a:ext cx="8226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3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Visão geral da ferramenta de capacidade PSEA</a:t>
            </a:r>
            <a:endParaRPr sz="1100" dirty="0">
              <a:solidFill>
                <a:schemeClr val="dk2"/>
              </a:solidFill>
            </a:endParaRPr>
          </a:p>
        </p:txBody>
      </p:sp>
      <p:sp>
        <p:nvSpPr>
          <p:cNvPr id="234" name="Google Shape;234;p40"/>
          <p:cNvSpPr txBox="1">
            <a:spLocks noGrp="1"/>
          </p:cNvSpPr>
          <p:nvPr>
            <p:ph type="sldNum" idx="12"/>
          </p:nvPr>
        </p:nvSpPr>
        <p:spPr>
          <a:xfrm>
            <a:off x="4970824" y="3575447"/>
            <a:ext cx="15432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235" name="Google Shape;235;p40" descr="A picture containing text, graphics, font, graphic de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94475" y="185334"/>
            <a:ext cx="1681317" cy="49389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40"/>
          <p:cNvSpPr/>
          <p:nvPr/>
        </p:nvSpPr>
        <p:spPr>
          <a:xfrm>
            <a:off x="114299" y="-1"/>
            <a:ext cx="57000" cy="1885800"/>
          </a:xfrm>
          <a:prstGeom prst="rect">
            <a:avLst/>
          </a:prstGeom>
          <a:solidFill>
            <a:srgbClr val="92CA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40"/>
          <p:cNvSpPr/>
          <p:nvPr/>
        </p:nvSpPr>
        <p:spPr>
          <a:xfrm>
            <a:off x="-14287" y="0"/>
            <a:ext cx="128400" cy="1885800"/>
          </a:xfrm>
          <a:prstGeom prst="rect">
            <a:avLst/>
          </a:prstGeom>
          <a:solidFill>
            <a:srgbClr val="2296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40"/>
          <p:cNvSpPr txBox="1"/>
          <p:nvPr/>
        </p:nvSpPr>
        <p:spPr>
          <a:xfrm>
            <a:off x="7138093" y="4005917"/>
            <a:ext cx="1541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Foto: UNFPA</a:t>
            </a:r>
            <a:endParaRPr sz="11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76"/>
          <p:cNvSpPr txBox="1">
            <a:spLocks noGrp="1"/>
          </p:cNvSpPr>
          <p:nvPr>
            <p:ph type="title"/>
          </p:nvPr>
        </p:nvSpPr>
        <p:spPr>
          <a:xfrm>
            <a:off x="457200" y="677699"/>
            <a:ext cx="82296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pt" sz="3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Implementação do Fortalecimento da Capacidade</a:t>
            </a:r>
            <a:endParaRPr sz="30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pt" sz="3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Plano (CSIP)</a:t>
            </a:r>
            <a:endParaRPr sz="30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76"/>
          <p:cNvSpPr txBox="1"/>
          <p:nvPr/>
        </p:nvSpPr>
        <p:spPr>
          <a:xfrm>
            <a:off x="457200" y="1574768"/>
            <a:ext cx="2288700" cy="32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pt" sz="18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objectivo </a:t>
            </a:r>
            <a:r>
              <a:rPr lang="pt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do CSIP é desenvolver capacidade para prevenir e responder à </a:t>
            </a:r>
            <a:r>
              <a:rPr lang="pt" sz="18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EAS</a:t>
            </a:r>
            <a:endParaRPr sz="18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pt" sz="18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secção </a:t>
            </a:r>
            <a:r>
              <a:rPr lang="pt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fica indisponível até que um parceiro da ONU inicie o plano</a:t>
            </a:r>
            <a:endParaRPr sz="18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0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41" name="Google Shape;741;p76"/>
          <p:cNvGrpSpPr/>
          <p:nvPr/>
        </p:nvGrpSpPr>
        <p:grpSpPr>
          <a:xfrm>
            <a:off x="2745900" y="1574768"/>
            <a:ext cx="6183538" cy="2562880"/>
            <a:chOff x="103375" y="168200"/>
            <a:chExt cx="7315199" cy="2206906"/>
          </a:xfrm>
        </p:grpSpPr>
        <p:pic>
          <p:nvPicPr>
            <p:cNvPr id="742" name="Google Shape;742;p7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3375" y="168200"/>
              <a:ext cx="7315199" cy="22069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3" name="Google Shape;743;p76"/>
            <p:cNvSpPr/>
            <p:nvPr/>
          </p:nvSpPr>
          <p:spPr>
            <a:xfrm>
              <a:off x="3957050" y="1750800"/>
              <a:ext cx="617700" cy="3627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pt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4" name="Google Shape;744;p76"/>
          <p:cNvSpPr/>
          <p:nvPr/>
        </p:nvSpPr>
        <p:spPr>
          <a:xfrm>
            <a:off x="114299" y="-1"/>
            <a:ext cx="57000" cy="1885800"/>
          </a:xfrm>
          <a:prstGeom prst="rect">
            <a:avLst/>
          </a:prstGeom>
          <a:solidFill>
            <a:srgbClr val="92CA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76"/>
          <p:cNvSpPr/>
          <p:nvPr/>
        </p:nvSpPr>
        <p:spPr>
          <a:xfrm>
            <a:off x="-14287" y="0"/>
            <a:ext cx="128400" cy="1885800"/>
          </a:xfrm>
          <a:prstGeom prst="rect">
            <a:avLst/>
          </a:prstGeom>
          <a:solidFill>
            <a:srgbClr val="2296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6" name="Google Shape;746;p76" descr="A picture containing text, graphics, font, graphic de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2442" y="124097"/>
            <a:ext cx="1681317" cy="493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77"/>
          <p:cNvSpPr txBox="1"/>
          <p:nvPr/>
        </p:nvSpPr>
        <p:spPr>
          <a:xfrm>
            <a:off x="256014" y="1501165"/>
            <a:ext cx="2432700" cy="40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CSIP visível (mas não editável uma </a:t>
            </a:r>
            <a:r>
              <a:rPr lang="pt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vez CSIP iniciado pela ONU)</a:t>
            </a:r>
            <a:endParaRPr sz="18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 CSIP permanece em </a:t>
            </a:r>
            <a:r>
              <a:rPr lang="pt" sz="1800" b="1" i="0" u="none" strike="noStrike" cap="none" dirty="0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'Rascunho'</a:t>
            </a:r>
            <a:r>
              <a:rPr lang="pt" sz="18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até que </a:t>
            </a:r>
            <a:r>
              <a:rPr lang="pt" sz="18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 IP</a:t>
            </a:r>
            <a:r>
              <a:rPr lang="pt" sz="1800" b="1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pt" sz="1800" b="1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 seu </a:t>
            </a:r>
            <a:r>
              <a:rPr lang="pt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parceiro da ONU </a:t>
            </a:r>
            <a:r>
              <a:rPr lang="pt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concordem com o plano e a ONU envie</a:t>
            </a:r>
            <a:endParaRPr sz="18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 rascunho reaparece quando as alterações são feitas</a:t>
            </a:r>
            <a:endParaRPr sz="18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3" name="Google Shape;753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5900" y="1353312"/>
            <a:ext cx="6388204" cy="2161663"/>
          </a:xfrm>
          <a:prstGeom prst="rect">
            <a:avLst/>
          </a:prstGeom>
          <a:noFill/>
          <a:ln>
            <a:noFill/>
          </a:ln>
        </p:spPr>
      </p:pic>
      <p:sp>
        <p:nvSpPr>
          <p:cNvPr id="754" name="Google Shape;754;p77"/>
          <p:cNvSpPr/>
          <p:nvPr/>
        </p:nvSpPr>
        <p:spPr>
          <a:xfrm>
            <a:off x="114299" y="-1"/>
            <a:ext cx="57000" cy="1885800"/>
          </a:xfrm>
          <a:prstGeom prst="rect">
            <a:avLst/>
          </a:prstGeom>
          <a:solidFill>
            <a:srgbClr val="92CA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77"/>
          <p:cNvSpPr/>
          <p:nvPr/>
        </p:nvSpPr>
        <p:spPr>
          <a:xfrm>
            <a:off x="-14287" y="0"/>
            <a:ext cx="128400" cy="1885800"/>
          </a:xfrm>
          <a:prstGeom prst="rect">
            <a:avLst/>
          </a:prstGeom>
          <a:solidFill>
            <a:srgbClr val="2296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6" name="Google Shape;756;p77" descr="A picture containing text, graphics, font, graphic de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89611" y="150565"/>
            <a:ext cx="1681317" cy="493895"/>
          </a:xfrm>
          <a:prstGeom prst="rect">
            <a:avLst/>
          </a:prstGeom>
          <a:noFill/>
          <a:ln>
            <a:noFill/>
          </a:ln>
        </p:spPr>
      </p:pic>
      <p:sp>
        <p:nvSpPr>
          <p:cNvPr id="757" name="Google Shape;757;p77"/>
          <p:cNvSpPr txBox="1">
            <a:spLocks noGrp="1"/>
          </p:cNvSpPr>
          <p:nvPr>
            <p:ph type="title"/>
          </p:nvPr>
        </p:nvSpPr>
        <p:spPr>
          <a:xfrm>
            <a:off x="313200" y="573381"/>
            <a:ext cx="82296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pt" sz="2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Implementação do Fortalecimento da Capacidade</a:t>
            </a:r>
            <a:endParaRPr sz="28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pt" sz="2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Plano (CSIP)</a:t>
            </a:r>
            <a:endParaRPr sz="28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78"/>
          <p:cNvSpPr txBox="1"/>
          <p:nvPr/>
        </p:nvSpPr>
        <p:spPr>
          <a:xfrm>
            <a:off x="457200" y="1353312"/>
            <a:ext cx="2140200" cy="2946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CSIP usado para </a:t>
            </a:r>
            <a:r>
              <a:rPr lang="pt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definir </a:t>
            </a:r>
            <a:r>
              <a:rPr lang="pt" sz="18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actividades </a:t>
            </a:r>
            <a:r>
              <a:rPr lang="pt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para fortalecer a capacidade</a:t>
            </a:r>
            <a:endParaRPr sz="18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18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" sz="1800" b="1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Monitorar </a:t>
            </a:r>
            <a:r>
              <a:rPr lang="pt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pt" sz="18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actividades </a:t>
            </a:r>
            <a:r>
              <a:rPr lang="pt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para acompanhar o progresso</a:t>
            </a:r>
            <a:endParaRPr sz="18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64" name="Google Shape;764;p78"/>
          <p:cNvGrpSpPr/>
          <p:nvPr/>
        </p:nvGrpSpPr>
        <p:grpSpPr>
          <a:xfrm>
            <a:off x="2743405" y="1353397"/>
            <a:ext cx="6355343" cy="2937445"/>
            <a:chOff x="2743405" y="1353397"/>
            <a:chExt cx="6355343" cy="2937445"/>
          </a:xfrm>
        </p:grpSpPr>
        <p:pic>
          <p:nvPicPr>
            <p:cNvPr id="765" name="Google Shape;765;p7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743405" y="1353397"/>
              <a:ext cx="6355343" cy="29111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6" name="Google Shape;766;p78"/>
            <p:cNvSpPr/>
            <p:nvPr/>
          </p:nvSpPr>
          <p:spPr>
            <a:xfrm>
              <a:off x="3827276" y="4014542"/>
              <a:ext cx="5015700" cy="2763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78"/>
            <p:cNvSpPr/>
            <p:nvPr/>
          </p:nvSpPr>
          <p:spPr>
            <a:xfrm>
              <a:off x="3880638" y="4053856"/>
              <a:ext cx="1382700" cy="197700"/>
            </a:xfrm>
            <a:prstGeom prst="rect">
              <a:avLst/>
            </a:prstGeom>
            <a:solidFill>
              <a:srgbClr val="F4F4F4"/>
            </a:solidFill>
            <a:ln w="9525" cap="flat" cmpd="sng">
              <a:solidFill>
                <a:srgbClr val="F4F4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" sz="1000" b="0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Comentários de monitoramento</a:t>
              </a:r>
              <a:endParaRPr sz="1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78"/>
            <p:cNvSpPr/>
            <p:nvPr/>
          </p:nvSpPr>
          <p:spPr>
            <a:xfrm>
              <a:off x="7517775" y="2811048"/>
              <a:ext cx="1325100" cy="11784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" sz="10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Monitorando o CSIP</a:t>
              </a:r>
              <a:endParaRPr sz="1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78"/>
            <p:cNvSpPr/>
            <p:nvPr/>
          </p:nvSpPr>
          <p:spPr>
            <a:xfrm>
              <a:off x="3827275" y="2811048"/>
              <a:ext cx="3656700" cy="1178400"/>
            </a:xfrm>
            <a:prstGeom prst="rect">
              <a:avLst/>
            </a:pr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" sz="1000" b="1" i="0" u="none" strike="noStrike" cap="non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Construindo o CSIP</a:t>
              </a:r>
              <a:endParaRPr sz="1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0" name="Google Shape;770;p78"/>
          <p:cNvSpPr/>
          <p:nvPr/>
        </p:nvSpPr>
        <p:spPr>
          <a:xfrm>
            <a:off x="114299" y="-1"/>
            <a:ext cx="57000" cy="1885800"/>
          </a:xfrm>
          <a:prstGeom prst="rect">
            <a:avLst/>
          </a:prstGeom>
          <a:solidFill>
            <a:srgbClr val="92CA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p78"/>
          <p:cNvSpPr/>
          <p:nvPr/>
        </p:nvSpPr>
        <p:spPr>
          <a:xfrm>
            <a:off x="-14287" y="0"/>
            <a:ext cx="128400" cy="1885800"/>
          </a:xfrm>
          <a:prstGeom prst="rect">
            <a:avLst/>
          </a:prstGeom>
          <a:solidFill>
            <a:srgbClr val="2296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2" name="Google Shape;772;p78" descr="A picture containing text, graphics, font, graphic de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61558" y="130676"/>
            <a:ext cx="1681317" cy="493895"/>
          </a:xfrm>
          <a:prstGeom prst="rect">
            <a:avLst/>
          </a:prstGeom>
          <a:noFill/>
          <a:ln>
            <a:noFill/>
          </a:ln>
        </p:spPr>
      </p:pic>
      <p:sp>
        <p:nvSpPr>
          <p:cNvPr id="773" name="Google Shape;773;p78"/>
          <p:cNvSpPr txBox="1">
            <a:spLocks noGrp="1"/>
          </p:cNvSpPr>
          <p:nvPr>
            <p:ph type="title"/>
          </p:nvPr>
        </p:nvSpPr>
        <p:spPr>
          <a:xfrm>
            <a:off x="455565" y="545165"/>
            <a:ext cx="82296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pt" sz="2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Implementação do Fortalecimento da Capacidade</a:t>
            </a:r>
            <a:endParaRPr sz="28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pt" sz="2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Plano (CSIP)</a:t>
            </a:r>
            <a:endParaRPr sz="28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9" name="Google Shape;779;p79"/>
          <p:cNvGrpSpPr/>
          <p:nvPr/>
        </p:nvGrpSpPr>
        <p:grpSpPr>
          <a:xfrm>
            <a:off x="228600" y="2414016"/>
            <a:ext cx="8915400" cy="2585814"/>
            <a:chOff x="228600" y="1503900"/>
            <a:chExt cx="8915400" cy="2585814"/>
          </a:xfrm>
        </p:grpSpPr>
        <p:pic>
          <p:nvPicPr>
            <p:cNvPr id="780" name="Google Shape;780;p7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8600" y="1503900"/>
              <a:ext cx="8915400" cy="2585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1" name="Google Shape;781;p79"/>
            <p:cNvSpPr/>
            <p:nvPr/>
          </p:nvSpPr>
          <p:spPr>
            <a:xfrm>
              <a:off x="2194856" y="2150513"/>
              <a:ext cx="693600" cy="2883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pt"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CS1</a:t>
              </a: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79"/>
            <p:cNvSpPr/>
            <p:nvPr/>
          </p:nvSpPr>
          <p:spPr>
            <a:xfrm>
              <a:off x="3296588" y="2150513"/>
              <a:ext cx="693600" cy="2883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pt"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CS2</a:t>
              </a: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79"/>
            <p:cNvSpPr/>
            <p:nvPr/>
          </p:nvSpPr>
          <p:spPr>
            <a:xfrm>
              <a:off x="4752038" y="2150513"/>
              <a:ext cx="693600" cy="2883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pt"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CS3</a:t>
              </a: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79"/>
            <p:cNvSpPr/>
            <p:nvPr/>
          </p:nvSpPr>
          <p:spPr>
            <a:xfrm>
              <a:off x="5809556" y="2150513"/>
              <a:ext cx="693600" cy="2883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pt"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CS4</a:t>
              </a: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79"/>
            <p:cNvSpPr/>
            <p:nvPr/>
          </p:nvSpPr>
          <p:spPr>
            <a:xfrm>
              <a:off x="6704963" y="2150513"/>
              <a:ext cx="693600" cy="2883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pt"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CS5</a:t>
              </a: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79"/>
            <p:cNvSpPr/>
            <p:nvPr/>
          </p:nvSpPr>
          <p:spPr>
            <a:xfrm>
              <a:off x="7600369" y="2150513"/>
              <a:ext cx="693600" cy="2883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pt"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CS6</a:t>
              </a: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79"/>
            <p:cNvSpPr/>
            <p:nvPr/>
          </p:nvSpPr>
          <p:spPr>
            <a:xfrm>
              <a:off x="8754300" y="2608575"/>
              <a:ext cx="88500" cy="5601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8" name="Google Shape;788;p79"/>
          <p:cNvSpPr/>
          <p:nvPr/>
        </p:nvSpPr>
        <p:spPr>
          <a:xfrm>
            <a:off x="114299" y="-1"/>
            <a:ext cx="57000" cy="1885800"/>
          </a:xfrm>
          <a:prstGeom prst="rect">
            <a:avLst/>
          </a:prstGeom>
          <a:solidFill>
            <a:srgbClr val="92CA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9" name="Google Shape;789;p79"/>
          <p:cNvSpPr/>
          <p:nvPr/>
        </p:nvSpPr>
        <p:spPr>
          <a:xfrm>
            <a:off x="-14287" y="0"/>
            <a:ext cx="128400" cy="1885800"/>
          </a:xfrm>
          <a:prstGeom prst="rect">
            <a:avLst/>
          </a:prstGeom>
          <a:solidFill>
            <a:srgbClr val="2296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0" name="Google Shape;790;p79" descr="A picture containing text, graphics, font, graphic de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91384" y="124639"/>
            <a:ext cx="1681317" cy="493895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p79"/>
          <p:cNvSpPr txBox="1">
            <a:spLocks noGrp="1"/>
          </p:cNvSpPr>
          <p:nvPr>
            <p:ph type="title"/>
          </p:nvPr>
        </p:nvSpPr>
        <p:spPr>
          <a:xfrm>
            <a:off x="457200" y="557760"/>
            <a:ext cx="82296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pt" sz="2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Implementação do Fortalecimento da Capacidade</a:t>
            </a:r>
            <a:endParaRPr sz="28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pt" sz="2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Plano (CSIP)</a:t>
            </a:r>
            <a:endParaRPr sz="28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2" name="Google Shape;792;p79"/>
          <p:cNvSpPr txBox="1"/>
          <p:nvPr/>
        </p:nvSpPr>
        <p:spPr>
          <a:xfrm>
            <a:off x="457200" y="1353312"/>
            <a:ext cx="6300300" cy="13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575" rIns="91425" bIns="36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Cada padrão principal tem </a:t>
            </a:r>
            <a:r>
              <a:rPr lang="pt" sz="20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 sua </a:t>
            </a:r>
            <a:r>
              <a:rPr lang="pt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própria guia</a:t>
            </a: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Clique na respectiva guia para ver os detalhes</a:t>
            </a: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Use a seta para a direita para rolar</a:t>
            </a: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80"/>
          <p:cNvSpPr txBox="1"/>
          <p:nvPr/>
        </p:nvSpPr>
        <p:spPr>
          <a:xfrm>
            <a:off x="400014" y="1646193"/>
            <a:ext cx="2288700" cy="24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 sistema pré-preenche as classificações com base na autoavaliação</a:t>
            </a:r>
            <a:endParaRPr sz="18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" sz="1800" b="1" i="0" u="none" strike="noStrike" cap="none" dirty="0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“Sim” </a:t>
            </a:r>
            <a:r>
              <a:rPr lang="pt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 </a:t>
            </a:r>
            <a:r>
              <a:rPr lang="pt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 padrão principal for atendido</a:t>
            </a:r>
            <a:r>
              <a:rPr lang="pt" sz="1800" b="1" dirty="0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p80"/>
          <p:cNvSpPr/>
          <p:nvPr/>
        </p:nvSpPr>
        <p:spPr>
          <a:xfrm>
            <a:off x="114299" y="-1"/>
            <a:ext cx="57000" cy="1885800"/>
          </a:xfrm>
          <a:prstGeom prst="rect">
            <a:avLst/>
          </a:prstGeom>
          <a:solidFill>
            <a:srgbClr val="92CA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0" name="Google Shape;800;p80"/>
          <p:cNvSpPr/>
          <p:nvPr/>
        </p:nvSpPr>
        <p:spPr>
          <a:xfrm>
            <a:off x="-14287" y="0"/>
            <a:ext cx="128400" cy="1885800"/>
          </a:xfrm>
          <a:prstGeom prst="rect">
            <a:avLst/>
          </a:prstGeom>
          <a:solidFill>
            <a:srgbClr val="2296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1" name="Google Shape;801;p80" descr="A picture containing text, graphics, font, graphic de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7190" y="75629"/>
            <a:ext cx="1681317" cy="493895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80"/>
          <p:cNvSpPr txBox="1">
            <a:spLocks noGrp="1"/>
          </p:cNvSpPr>
          <p:nvPr>
            <p:ph type="title"/>
          </p:nvPr>
        </p:nvSpPr>
        <p:spPr>
          <a:xfrm>
            <a:off x="438042" y="569524"/>
            <a:ext cx="82296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pt" sz="2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Implementação do Fortalecimento da Capacidade</a:t>
            </a:r>
            <a:endParaRPr sz="28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pt" sz="2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Plano (CSIP)</a:t>
            </a:r>
            <a:endParaRPr sz="28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03" name="Google Shape;803;p80"/>
          <p:cNvGrpSpPr/>
          <p:nvPr/>
        </p:nvGrpSpPr>
        <p:grpSpPr>
          <a:xfrm>
            <a:off x="2745900" y="1353312"/>
            <a:ext cx="6369348" cy="2849923"/>
            <a:chOff x="2745900" y="1503887"/>
            <a:chExt cx="6369348" cy="2849923"/>
          </a:xfrm>
        </p:grpSpPr>
        <p:grpSp>
          <p:nvGrpSpPr>
            <p:cNvPr id="804" name="Google Shape;804;p80"/>
            <p:cNvGrpSpPr/>
            <p:nvPr/>
          </p:nvGrpSpPr>
          <p:grpSpPr>
            <a:xfrm>
              <a:off x="2745900" y="1503887"/>
              <a:ext cx="6369348" cy="2849923"/>
              <a:chOff x="0" y="44575"/>
              <a:chExt cx="7315204" cy="2856780"/>
            </a:xfrm>
          </p:grpSpPr>
          <p:pic>
            <p:nvPicPr>
              <p:cNvPr id="805" name="Google Shape;805;p80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0" y="44575"/>
                <a:ext cx="7315204" cy="285678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06" name="Google Shape;806;p80"/>
              <p:cNvSpPr/>
              <p:nvPr/>
            </p:nvSpPr>
            <p:spPr>
              <a:xfrm>
                <a:off x="5913000" y="1113625"/>
                <a:ext cx="421500" cy="264600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pt" sz="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80"/>
              <p:cNvSpPr/>
              <p:nvPr/>
            </p:nvSpPr>
            <p:spPr>
              <a:xfrm>
                <a:off x="1952725" y="545050"/>
                <a:ext cx="245100" cy="264600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pt" sz="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08" name="Google Shape;808;p80"/>
            <p:cNvSpPr/>
            <p:nvPr/>
          </p:nvSpPr>
          <p:spPr>
            <a:xfrm>
              <a:off x="4465288" y="2003161"/>
              <a:ext cx="213300" cy="2640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pt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3" name="Google Shape;813;p81"/>
          <p:cNvGrpSpPr/>
          <p:nvPr/>
        </p:nvGrpSpPr>
        <p:grpSpPr>
          <a:xfrm>
            <a:off x="2745900" y="1353312"/>
            <a:ext cx="6409578" cy="3351728"/>
            <a:chOff x="0" y="0"/>
            <a:chExt cx="7315199" cy="3368233"/>
          </a:xfrm>
        </p:grpSpPr>
        <p:pic>
          <p:nvPicPr>
            <p:cNvPr id="814" name="Google Shape;814;p8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7315199" cy="33682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5" name="Google Shape;815;p81"/>
            <p:cNvSpPr/>
            <p:nvPr/>
          </p:nvSpPr>
          <p:spPr>
            <a:xfrm>
              <a:off x="5373075" y="427375"/>
              <a:ext cx="274500" cy="3138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pt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81"/>
            <p:cNvSpPr/>
            <p:nvPr/>
          </p:nvSpPr>
          <p:spPr>
            <a:xfrm>
              <a:off x="5256225" y="1084175"/>
              <a:ext cx="607800" cy="2646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pt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81"/>
            <p:cNvSpPr/>
            <p:nvPr/>
          </p:nvSpPr>
          <p:spPr>
            <a:xfrm>
              <a:off x="5971825" y="1084175"/>
              <a:ext cx="421500" cy="2646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pt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8" name="Google Shape;818;p81"/>
          <p:cNvSpPr txBox="1"/>
          <p:nvPr/>
        </p:nvSpPr>
        <p:spPr>
          <a:xfrm>
            <a:off x="340314" y="1660481"/>
            <a:ext cx="2348400" cy="3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 o padrão básico NÃO for </a:t>
            </a:r>
            <a:r>
              <a:rPr lang="pt" sz="18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atendido</a:t>
            </a:r>
            <a:r>
              <a:rPr lang="pt" sz="18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um triângulo vermelho aparecerá e a classificação será </a:t>
            </a:r>
            <a:r>
              <a:rPr lang="pt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“ </a:t>
            </a:r>
            <a:r>
              <a:rPr lang="pt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Não </a:t>
            </a:r>
            <a:r>
              <a:rPr lang="pt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18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 classificação muda para </a:t>
            </a:r>
            <a:r>
              <a:rPr lang="pt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“ </a:t>
            </a:r>
            <a:r>
              <a:rPr lang="pt" sz="18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Sim </a:t>
            </a:r>
            <a:r>
              <a:rPr lang="pt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pt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após </a:t>
            </a:r>
            <a:r>
              <a:rPr lang="pt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 conclusão </a:t>
            </a:r>
            <a:r>
              <a:rPr lang="pt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das </a:t>
            </a:r>
            <a:r>
              <a:rPr lang="pt" sz="18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actividades </a:t>
            </a:r>
            <a:r>
              <a:rPr lang="pt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necessárias</a:t>
            </a:r>
            <a:endParaRPr sz="18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9" name="Google Shape;819;p81"/>
          <p:cNvSpPr/>
          <p:nvPr/>
        </p:nvSpPr>
        <p:spPr>
          <a:xfrm>
            <a:off x="114299" y="-1"/>
            <a:ext cx="57000" cy="1885800"/>
          </a:xfrm>
          <a:prstGeom prst="rect">
            <a:avLst/>
          </a:prstGeom>
          <a:solidFill>
            <a:srgbClr val="92CA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0" name="Google Shape;820;p81"/>
          <p:cNvSpPr/>
          <p:nvPr/>
        </p:nvSpPr>
        <p:spPr>
          <a:xfrm>
            <a:off x="-14287" y="0"/>
            <a:ext cx="128400" cy="1885800"/>
          </a:xfrm>
          <a:prstGeom prst="rect">
            <a:avLst/>
          </a:prstGeom>
          <a:solidFill>
            <a:srgbClr val="2296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1" name="Google Shape;821;p81" descr="A picture containing text, graphics, font, graphic de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88114" y="160091"/>
            <a:ext cx="1681317" cy="493895"/>
          </a:xfrm>
          <a:prstGeom prst="rect">
            <a:avLst/>
          </a:prstGeom>
          <a:noFill/>
          <a:ln>
            <a:noFill/>
          </a:ln>
        </p:spPr>
      </p:pic>
      <p:sp>
        <p:nvSpPr>
          <p:cNvPr id="822" name="Google Shape;822;p81"/>
          <p:cNvSpPr txBox="1">
            <a:spLocks noGrp="1"/>
          </p:cNvSpPr>
          <p:nvPr>
            <p:ph type="title"/>
          </p:nvPr>
        </p:nvSpPr>
        <p:spPr>
          <a:xfrm>
            <a:off x="457200" y="578883"/>
            <a:ext cx="82296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pt" sz="2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Implementação do Fortalecimento da Capacidade</a:t>
            </a:r>
            <a:endParaRPr sz="28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pt" sz="2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Plano (CSIP)</a:t>
            </a:r>
            <a:endParaRPr sz="28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82"/>
          <p:cNvSpPr/>
          <p:nvPr/>
        </p:nvSpPr>
        <p:spPr>
          <a:xfrm>
            <a:off x="114299" y="-1"/>
            <a:ext cx="57000" cy="1885800"/>
          </a:xfrm>
          <a:prstGeom prst="rect">
            <a:avLst/>
          </a:prstGeom>
          <a:solidFill>
            <a:srgbClr val="92CA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9" name="Google Shape;829;p82"/>
          <p:cNvSpPr/>
          <p:nvPr/>
        </p:nvSpPr>
        <p:spPr>
          <a:xfrm>
            <a:off x="-14287" y="0"/>
            <a:ext cx="128400" cy="1885800"/>
          </a:xfrm>
          <a:prstGeom prst="rect">
            <a:avLst/>
          </a:prstGeom>
          <a:solidFill>
            <a:srgbClr val="2296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0" name="Google Shape;830;p82" descr="A picture containing text, graphics, font, graphic de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8114" y="77939"/>
            <a:ext cx="1681317" cy="493895"/>
          </a:xfrm>
          <a:prstGeom prst="rect">
            <a:avLst/>
          </a:prstGeom>
          <a:noFill/>
          <a:ln>
            <a:noFill/>
          </a:ln>
        </p:spPr>
      </p:pic>
      <p:sp>
        <p:nvSpPr>
          <p:cNvPr id="831" name="Google Shape;831;p82"/>
          <p:cNvSpPr txBox="1">
            <a:spLocks noGrp="1"/>
          </p:cNvSpPr>
          <p:nvPr>
            <p:ph type="title"/>
          </p:nvPr>
        </p:nvSpPr>
        <p:spPr>
          <a:xfrm>
            <a:off x="455565" y="560884"/>
            <a:ext cx="82296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pt" sz="2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Implementação do Fortalecimento da Capacidade</a:t>
            </a:r>
            <a:endParaRPr sz="28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pt" sz="2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Plano (CSIP)</a:t>
            </a:r>
            <a:endParaRPr sz="28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2" name="Google Shape;832;p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4357" y="1353312"/>
            <a:ext cx="8005759" cy="3570733"/>
          </a:xfrm>
          <a:prstGeom prst="rect">
            <a:avLst/>
          </a:prstGeom>
          <a:noFill/>
          <a:ln>
            <a:noFill/>
          </a:ln>
        </p:spPr>
      </p:pic>
      <p:sp>
        <p:nvSpPr>
          <p:cNvPr id="833" name="Google Shape;833;p82"/>
          <p:cNvSpPr/>
          <p:nvPr/>
        </p:nvSpPr>
        <p:spPr>
          <a:xfrm>
            <a:off x="7195724" y="2089412"/>
            <a:ext cx="246900" cy="281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82"/>
          <p:cNvSpPr/>
          <p:nvPr/>
        </p:nvSpPr>
        <p:spPr>
          <a:xfrm>
            <a:off x="4470805" y="3319676"/>
            <a:ext cx="396900" cy="281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82"/>
          <p:cNvSpPr/>
          <p:nvPr/>
        </p:nvSpPr>
        <p:spPr>
          <a:xfrm>
            <a:off x="2953283" y="4576503"/>
            <a:ext cx="396900" cy="281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82"/>
          <p:cNvSpPr/>
          <p:nvPr/>
        </p:nvSpPr>
        <p:spPr>
          <a:xfrm>
            <a:off x="2953283" y="4111055"/>
            <a:ext cx="396900" cy="281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82"/>
          <p:cNvSpPr/>
          <p:nvPr/>
        </p:nvSpPr>
        <p:spPr>
          <a:xfrm>
            <a:off x="2044594" y="2020212"/>
            <a:ext cx="2364600" cy="994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82"/>
          <p:cNvSpPr/>
          <p:nvPr/>
        </p:nvSpPr>
        <p:spPr>
          <a:xfrm>
            <a:off x="4630144" y="2020606"/>
            <a:ext cx="818100" cy="994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82"/>
          <p:cNvSpPr/>
          <p:nvPr/>
        </p:nvSpPr>
        <p:spPr>
          <a:xfrm>
            <a:off x="5501119" y="2020212"/>
            <a:ext cx="818100" cy="994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82"/>
          <p:cNvSpPr txBox="1"/>
          <p:nvPr/>
        </p:nvSpPr>
        <p:spPr>
          <a:xfrm>
            <a:off x="5943600" y="3508037"/>
            <a:ext cx="2110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000" b="1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O que há na guia de cada padrão principal?</a:t>
            </a:r>
            <a:endParaRPr sz="2000" b="1">
              <a:solidFill>
                <a:srgbClr val="24A0F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83"/>
          <p:cNvSpPr txBox="1"/>
          <p:nvPr/>
        </p:nvSpPr>
        <p:spPr>
          <a:xfrm>
            <a:off x="6075000" y="2025000"/>
            <a:ext cx="2952600" cy="2808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" sz="20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pt" sz="19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napshot (Instantâneo)</a:t>
            </a:r>
            <a:endParaRPr sz="19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pt" sz="19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 sistema gera um instantâneo PDF </a:t>
            </a:r>
            <a:r>
              <a:rPr lang="pt" sz="19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quando o </a:t>
            </a:r>
            <a:r>
              <a:rPr lang="pt" sz="19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CSIP </a:t>
            </a:r>
            <a:r>
              <a:rPr lang="pt" sz="1900" b="1" dirty="0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pt" sz="1900" b="1" dirty="0" smtClean="0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Enviado/Actualizado</a:t>
            </a:r>
            <a:r>
              <a:rPr lang="pt" sz="1900" b="1" dirty="0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1900" b="1" dirty="0">
              <a:solidFill>
                <a:srgbClr val="24A0F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pt" sz="19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 parceiro pode baixar e </a:t>
            </a:r>
            <a:r>
              <a:rPr lang="pt" sz="19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partilhar </a:t>
            </a:r>
            <a:r>
              <a:rPr lang="pt" sz="19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 agências da ONU que não têm acesso ao UNPP</a:t>
            </a:r>
            <a:endParaRPr sz="19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7" name="Google Shape;847;p83"/>
          <p:cNvSpPr/>
          <p:nvPr/>
        </p:nvSpPr>
        <p:spPr>
          <a:xfrm>
            <a:off x="114299" y="-1"/>
            <a:ext cx="57000" cy="1885800"/>
          </a:xfrm>
          <a:prstGeom prst="rect">
            <a:avLst/>
          </a:prstGeom>
          <a:solidFill>
            <a:srgbClr val="92CA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8" name="Google Shape;848;p83"/>
          <p:cNvSpPr/>
          <p:nvPr/>
        </p:nvSpPr>
        <p:spPr>
          <a:xfrm>
            <a:off x="-14287" y="0"/>
            <a:ext cx="128400" cy="1885800"/>
          </a:xfrm>
          <a:prstGeom prst="rect">
            <a:avLst/>
          </a:prstGeom>
          <a:solidFill>
            <a:srgbClr val="2296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9" name="Google Shape;849;p83" descr="A picture containing text, graphics, font, graphic de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6283" y="125408"/>
            <a:ext cx="1681317" cy="493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Google Shape;850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000" y="1404000"/>
            <a:ext cx="5535001" cy="3597751"/>
          </a:xfrm>
          <a:prstGeom prst="rect">
            <a:avLst/>
          </a:prstGeom>
          <a:noFill/>
          <a:ln>
            <a:noFill/>
          </a:ln>
        </p:spPr>
      </p:pic>
      <p:sp>
        <p:nvSpPr>
          <p:cNvPr id="851" name="Google Shape;851;p83"/>
          <p:cNvSpPr txBox="1">
            <a:spLocks noGrp="1"/>
          </p:cNvSpPr>
          <p:nvPr>
            <p:ph type="title"/>
          </p:nvPr>
        </p:nvSpPr>
        <p:spPr>
          <a:xfrm>
            <a:off x="401850" y="498754"/>
            <a:ext cx="82269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pt" sz="2800" b="1" dirty="0">
                <a:solidFill>
                  <a:schemeClr val="dk2"/>
                </a:solidFill>
              </a:rPr>
              <a:t>Implementação do Fortalecimento da Capacidade</a:t>
            </a:r>
            <a:endParaRPr sz="2800" b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pt" sz="2800" b="1" dirty="0">
                <a:solidFill>
                  <a:schemeClr val="dk2"/>
                </a:solidFill>
              </a:rPr>
              <a:t>Plano (CSIP)</a:t>
            </a:r>
            <a:endParaRPr sz="28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84"/>
          <p:cNvSpPr txBox="1"/>
          <p:nvPr/>
        </p:nvSpPr>
        <p:spPr>
          <a:xfrm>
            <a:off x="313200" y="1840040"/>
            <a:ext cx="2432700" cy="3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 classificação muda para </a:t>
            </a:r>
            <a:r>
              <a:rPr lang="pt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“ </a:t>
            </a:r>
            <a:r>
              <a:rPr lang="pt" sz="18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Sim </a:t>
            </a:r>
            <a:r>
              <a:rPr lang="pt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pt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pt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 vermelho </a:t>
            </a:r>
            <a:r>
              <a:rPr lang="pt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desaparece após </a:t>
            </a:r>
            <a:r>
              <a:rPr lang="pt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 conclusão </a:t>
            </a:r>
            <a:r>
              <a:rPr lang="pt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das </a:t>
            </a:r>
            <a:r>
              <a:rPr lang="pt" sz="18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actividades </a:t>
            </a:r>
            <a:r>
              <a:rPr lang="pt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necessárias</a:t>
            </a:r>
            <a:endParaRPr sz="18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 CSIP será </a:t>
            </a:r>
            <a:r>
              <a:rPr lang="pt" sz="18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actualizado </a:t>
            </a:r>
            <a:r>
              <a:rPr lang="pt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 a autoavaliação mudar</a:t>
            </a:r>
            <a:endParaRPr sz="18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7" name="Google Shape;857;p84"/>
          <p:cNvGrpSpPr/>
          <p:nvPr/>
        </p:nvGrpSpPr>
        <p:grpSpPr>
          <a:xfrm>
            <a:off x="2745900" y="1353312"/>
            <a:ext cx="6320327" cy="3588104"/>
            <a:chOff x="0" y="-138957"/>
            <a:chExt cx="7530474" cy="3310975"/>
          </a:xfrm>
        </p:grpSpPr>
        <p:pic>
          <p:nvPicPr>
            <p:cNvPr id="858" name="Google Shape;858;p8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-138957"/>
              <a:ext cx="7530474" cy="3310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9" name="Google Shape;859;p84"/>
            <p:cNvSpPr/>
            <p:nvPr/>
          </p:nvSpPr>
          <p:spPr>
            <a:xfrm>
              <a:off x="5628725" y="2366618"/>
              <a:ext cx="1794000" cy="6471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pt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84"/>
            <p:cNvSpPr/>
            <p:nvPr/>
          </p:nvSpPr>
          <p:spPr>
            <a:xfrm>
              <a:off x="5555675" y="529068"/>
              <a:ext cx="602400" cy="2496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pt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84"/>
            <p:cNvSpPr/>
            <p:nvPr/>
          </p:nvSpPr>
          <p:spPr>
            <a:xfrm>
              <a:off x="5001350" y="-44832"/>
              <a:ext cx="274500" cy="2550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pt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84"/>
            <p:cNvSpPr/>
            <p:nvPr/>
          </p:nvSpPr>
          <p:spPr>
            <a:xfrm>
              <a:off x="6216900" y="526368"/>
              <a:ext cx="402000" cy="2550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pt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63" name="Google Shape;863;p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88025" y="2131477"/>
            <a:ext cx="355114" cy="345125"/>
          </a:xfrm>
          <a:prstGeom prst="rect">
            <a:avLst/>
          </a:prstGeom>
          <a:noFill/>
          <a:ln>
            <a:noFill/>
          </a:ln>
        </p:spPr>
      </p:pic>
      <p:sp>
        <p:nvSpPr>
          <p:cNvPr id="864" name="Google Shape;864;p84"/>
          <p:cNvSpPr/>
          <p:nvPr/>
        </p:nvSpPr>
        <p:spPr>
          <a:xfrm>
            <a:off x="114299" y="-1"/>
            <a:ext cx="57000" cy="1885800"/>
          </a:xfrm>
          <a:prstGeom prst="rect">
            <a:avLst/>
          </a:prstGeom>
          <a:solidFill>
            <a:srgbClr val="92CA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5" name="Google Shape;865;p84"/>
          <p:cNvSpPr/>
          <p:nvPr/>
        </p:nvSpPr>
        <p:spPr>
          <a:xfrm>
            <a:off x="-14287" y="0"/>
            <a:ext cx="128400" cy="1885800"/>
          </a:xfrm>
          <a:prstGeom prst="rect">
            <a:avLst/>
          </a:prstGeom>
          <a:solidFill>
            <a:srgbClr val="2296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6" name="Google Shape;866;p84" descr="A picture containing text, graphics, font, graphic desig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91784" y="106516"/>
            <a:ext cx="1681317" cy="493895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Google Shape;867;p84"/>
          <p:cNvSpPr txBox="1">
            <a:spLocks noGrp="1"/>
          </p:cNvSpPr>
          <p:nvPr>
            <p:ph type="title"/>
          </p:nvPr>
        </p:nvSpPr>
        <p:spPr>
          <a:xfrm>
            <a:off x="457200" y="556739"/>
            <a:ext cx="82296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pt" sz="2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Implementação do Fortalecimento da Capacidade</a:t>
            </a:r>
            <a:endParaRPr sz="28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pt" sz="2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Plano (CSIP)</a:t>
            </a:r>
            <a:endParaRPr sz="28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8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4A0F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4" name="Google Shape;874;p85"/>
          <p:cNvSpPr txBox="1">
            <a:spLocks noGrp="1"/>
          </p:cNvSpPr>
          <p:nvPr>
            <p:ph type="sldNum" idx="12"/>
          </p:nvPr>
        </p:nvSpPr>
        <p:spPr>
          <a:xfrm>
            <a:off x="4970824" y="3575447"/>
            <a:ext cx="15432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49</a:t>
            </a:fld>
            <a:endParaRPr/>
          </a:p>
        </p:txBody>
      </p:sp>
      <p:sp>
        <p:nvSpPr>
          <p:cNvPr id="875" name="Google Shape;875;p85"/>
          <p:cNvSpPr txBox="1"/>
          <p:nvPr/>
        </p:nvSpPr>
        <p:spPr>
          <a:xfrm>
            <a:off x="1369083" y="1545750"/>
            <a:ext cx="6405900" cy="20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pt" sz="3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Secção </a:t>
            </a:r>
            <a:r>
              <a:rPr lang="pt" sz="3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100" dirty="0"/>
          </a:p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pt" sz="3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Classificação PSEA</a:t>
            </a:r>
            <a:endParaRPr sz="3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6" name="Google Shape;876;p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3848" y="458405"/>
            <a:ext cx="1681319" cy="493973"/>
          </a:xfrm>
          <a:prstGeom prst="rect">
            <a:avLst/>
          </a:prstGeom>
          <a:noFill/>
          <a:ln>
            <a:noFill/>
          </a:ln>
        </p:spPr>
      </p:pic>
      <p:sp>
        <p:nvSpPr>
          <p:cNvPr id="877" name="Google Shape;877;p85"/>
          <p:cNvSpPr/>
          <p:nvPr/>
        </p:nvSpPr>
        <p:spPr>
          <a:xfrm>
            <a:off x="-1" y="0"/>
            <a:ext cx="138600" cy="5143500"/>
          </a:xfrm>
          <a:prstGeom prst="snip1Rect">
            <a:avLst>
              <a:gd name="adj" fmla="val 16667"/>
            </a:avLst>
          </a:prstGeom>
          <a:solidFill>
            <a:srgbClr val="92CA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1"/>
          <p:cNvSpPr txBox="1"/>
          <p:nvPr/>
        </p:nvSpPr>
        <p:spPr>
          <a:xfrm>
            <a:off x="457200" y="1261872"/>
            <a:ext cx="5065800" cy="3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" sz="2000" b="1" dirty="0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lang="pt" sz="2000" b="1" dirty="0" smtClean="0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" sz="2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 ferramenta de avaliação de </a:t>
            </a:r>
            <a:r>
              <a:rPr lang="pt" sz="20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PIs </a:t>
            </a:r>
            <a:endParaRPr sz="20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Um roteiro que permite a identificação de áreas-chave nas quais concentrar </a:t>
            </a:r>
            <a:r>
              <a:rPr lang="pt" sz="20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os nossos </a:t>
            </a:r>
            <a:r>
              <a:rPr lang="pt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esforços conjuntos!</a:t>
            </a: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2296F3"/>
              </a:buClr>
              <a:buSzPts val="800"/>
              <a:buFont typeface="Arial"/>
              <a:buNone/>
            </a:pPr>
            <a:r>
              <a:rPr lang="pt" sz="2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 que a ferramenta de avaliação de PI </a:t>
            </a:r>
            <a:r>
              <a:rPr lang="pt" sz="2000" b="1" dirty="0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NÃO É</a:t>
            </a:r>
            <a:endParaRPr sz="2000" dirty="0">
              <a:solidFill>
                <a:srgbClr val="24A0F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NÃO é uma ferramenta de auditoria</a:t>
            </a: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NÃO é usado para julgar as capacidades do parceiro</a:t>
            </a: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NÃO é um fardo ou </a:t>
            </a:r>
            <a:r>
              <a:rPr lang="pt" sz="20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um desafio </a:t>
            </a:r>
            <a:r>
              <a:rPr lang="pt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para o parceiro.</a:t>
            </a: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41" descr="A person holding a child in her arms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r="3362"/>
          <a:stretch/>
        </p:blipFill>
        <p:spPr>
          <a:xfrm>
            <a:off x="5532120" y="1792224"/>
            <a:ext cx="3520440" cy="2427251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1"/>
          <p:cNvSpPr txBox="1"/>
          <p:nvPr/>
        </p:nvSpPr>
        <p:spPr>
          <a:xfrm>
            <a:off x="362972" y="763517"/>
            <a:ext cx="8226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3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Visão geral da ferramenta de capacidade PSEA</a:t>
            </a:r>
            <a:endParaRPr sz="1100" dirty="0">
              <a:solidFill>
                <a:schemeClr val="dk2"/>
              </a:solidFill>
            </a:endParaRPr>
          </a:p>
        </p:txBody>
      </p:sp>
      <p:sp>
        <p:nvSpPr>
          <p:cNvPr id="247" name="Google Shape;247;p41"/>
          <p:cNvSpPr txBox="1">
            <a:spLocks noGrp="1"/>
          </p:cNvSpPr>
          <p:nvPr>
            <p:ph type="sldNum" idx="12"/>
          </p:nvPr>
        </p:nvSpPr>
        <p:spPr>
          <a:xfrm>
            <a:off x="4970824" y="3575447"/>
            <a:ext cx="46176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248" name="Google Shape;248;p41" descr="A picture containing text, graphics, font, graphic de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17699" y="215882"/>
            <a:ext cx="1681317" cy="49389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41"/>
          <p:cNvSpPr/>
          <p:nvPr/>
        </p:nvSpPr>
        <p:spPr>
          <a:xfrm>
            <a:off x="114299" y="-1"/>
            <a:ext cx="57000" cy="1885800"/>
          </a:xfrm>
          <a:prstGeom prst="rect">
            <a:avLst/>
          </a:prstGeom>
          <a:solidFill>
            <a:srgbClr val="92CA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41"/>
          <p:cNvSpPr/>
          <p:nvPr/>
        </p:nvSpPr>
        <p:spPr>
          <a:xfrm>
            <a:off x="-14287" y="0"/>
            <a:ext cx="128400" cy="1885800"/>
          </a:xfrm>
          <a:prstGeom prst="rect">
            <a:avLst/>
          </a:prstGeom>
          <a:solidFill>
            <a:srgbClr val="2296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41"/>
          <p:cNvSpPr txBox="1"/>
          <p:nvPr/>
        </p:nvSpPr>
        <p:spPr>
          <a:xfrm>
            <a:off x="7138093" y="4021733"/>
            <a:ext cx="1541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Foto: UNICEF</a:t>
            </a:r>
            <a:endParaRPr sz="11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3" name="Google Shape;883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773936"/>
            <a:ext cx="7735823" cy="2919353"/>
          </a:xfrm>
          <a:prstGeom prst="rect">
            <a:avLst/>
          </a:prstGeom>
          <a:noFill/>
          <a:ln>
            <a:noFill/>
          </a:ln>
        </p:spPr>
      </p:pic>
      <p:sp>
        <p:nvSpPr>
          <p:cNvPr id="884" name="Google Shape;884;p86"/>
          <p:cNvSpPr txBox="1"/>
          <p:nvPr/>
        </p:nvSpPr>
        <p:spPr>
          <a:xfrm>
            <a:off x="458836" y="411381"/>
            <a:ext cx="8226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30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Secções </a:t>
            </a:r>
            <a:r>
              <a:rPr lang="pt" sz="3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do módulo PSEA</a:t>
            </a:r>
            <a:endParaRPr sz="1100" dirty="0">
              <a:solidFill>
                <a:schemeClr val="dk2"/>
              </a:solidFill>
            </a:endParaRPr>
          </a:p>
        </p:txBody>
      </p:sp>
      <p:sp>
        <p:nvSpPr>
          <p:cNvPr id="885" name="Google Shape;885;p86"/>
          <p:cNvSpPr txBox="1">
            <a:spLocks noGrp="1"/>
          </p:cNvSpPr>
          <p:nvPr>
            <p:ph type="sldNum" idx="12"/>
          </p:nvPr>
        </p:nvSpPr>
        <p:spPr>
          <a:xfrm>
            <a:off x="5269249" y="3505228"/>
            <a:ext cx="15432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50</a:t>
            </a:fld>
            <a:endParaRPr/>
          </a:p>
        </p:txBody>
      </p:sp>
      <p:pic>
        <p:nvPicPr>
          <p:cNvPr id="886" name="Google Shape;886;p86" descr="A picture containing text, graphics, font, graphic de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03848" y="452974"/>
            <a:ext cx="1681317" cy="493895"/>
          </a:xfrm>
          <a:prstGeom prst="rect">
            <a:avLst/>
          </a:prstGeom>
          <a:noFill/>
          <a:ln>
            <a:noFill/>
          </a:ln>
        </p:spPr>
      </p:pic>
      <p:sp>
        <p:nvSpPr>
          <p:cNvPr id="887" name="Google Shape;887;p86"/>
          <p:cNvSpPr/>
          <p:nvPr/>
        </p:nvSpPr>
        <p:spPr>
          <a:xfrm>
            <a:off x="128587" y="-1"/>
            <a:ext cx="57000" cy="1885800"/>
          </a:xfrm>
          <a:prstGeom prst="rect">
            <a:avLst/>
          </a:prstGeom>
          <a:solidFill>
            <a:srgbClr val="92CA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8" name="Google Shape;888;p86"/>
          <p:cNvSpPr/>
          <p:nvPr/>
        </p:nvSpPr>
        <p:spPr>
          <a:xfrm>
            <a:off x="0" y="0"/>
            <a:ext cx="128400" cy="1885800"/>
          </a:xfrm>
          <a:prstGeom prst="rect">
            <a:avLst/>
          </a:prstGeom>
          <a:solidFill>
            <a:srgbClr val="2296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9" name="Google Shape;889;p86"/>
          <p:cNvSpPr txBox="1"/>
          <p:nvPr/>
        </p:nvSpPr>
        <p:spPr>
          <a:xfrm>
            <a:off x="457200" y="1261875"/>
            <a:ext cx="72297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0" name="Google Shape;890;p86"/>
          <p:cNvSpPr/>
          <p:nvPr/>
        </p:nvSpPr>
        <p:spPr>
          <a:xfrm>
            <a:off x="1808156" y="2130552"/>
            <a:ext cx="1060200" cy="215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800">
                <a:solidFill>
                  <a:schemeClr val="dk2"/>
                </a:solidFill>
              </a:rPr>
              <a:t>Nome do parceiro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891" name="Google Shape;891;p86"/>
          <p:cNvSpPr/>
          <p:nvPr/>
        </p:nvSpPr>
        <p:spPr>
          <a:xfrm>
            <a:off x="1511625" y="2926781"/>
            <a:ext cx="216000" cy="216000"/>
          </a:xfrm>
          <a:prstGeom prst="ellipse">
            <a:avLst/>
          </a:prstGeom>
          <a:solidFill>
            <a:srgbClr val="674EA7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0500" tIns="67500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2" name="Google Shape;892;p86"/>
          <p:cNvSpPr/>
          <p:nvPr/>
        </p:nvSpPr>
        <p:spPr>
          <a:xfrm>
            <a:off x="1511625" y="3364181"/>
            <a:ext cx="216000" cy="216000"/>
          </a:xfrm>
          <a:prstGeom prst="ellipse">
            <a:avLst/>
          </a:prstGeom>
          <a:solidFill>
            <a:srgbClr val="674EA7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0500" tIns="67500" rIns="68575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" name="Google Shape;893;p86"/>
          <p:cNvSpPr/>
          <p:nvPr/>
        </p:nvSpPr>
        <p:spPr>
          <a:xfrm>
            <a:off x="1511625" y="3710719"/>
            <a:ext cx="216000" cy="216000"/>
          </a:xfrm>
          <a:prstGeom prst="ellipse">
            <a:avLst/>
          </a:prstGeom>
          <a:solidFill>
            <a:srgbClr val="674EA7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0500" tIns="67500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4" name="Google Shape;894;p86"/>
          <p:cNvSpPr/>
          <p:nvPr/>
        </p:nvSpPr>
        <p:spPr>
          <a:xfrm>
            <a:off x="1511625" y="4057275"/>
            <a:ext cx="216000" cy="216000"/>
          </a:xfrm>
          <a:prstGeom prst="ellipse">
            <a:avLst/>
          </a:prstGeom>
          <a:solidFill>
            <a:srgbClr val="674EA7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0500" tIns="67500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" name="Google Shape;895;p86"/>
          <p:cNvSpPr/>
          <p:nvPr/>
        </p:nvSpPr>
        <p:spPr>
          <a:xfrm>
            <a:off x="1375750" y="3961425"/>
            <a:ext cx="2603100" cy="407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" name="Google Shape;901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353312"/>
            <a:ext cx="8485632" cy="3494084"/>
          </a:xfrm>
          <a:prstGeom prst="rect">
            <a:avLst/>
          </a:prstGeom>
          <a:noFill/>
          <a:ln>
            <a:noFill/>
          </a:ln>
        </p:spPr>
      </p:pic>
      <p:sp>
        <p:nvSpPr>
          <p:cNvPr id="902" name="Google Shape;902;p87"/>
          <p:cNvSpPr txBox="1">
            <a:spLocks noGrp="1"/>
          </p:cNvSpPr>
          <p:nvPr>
            <p:ph type="title"/>
          </p:nvPr>
        </p:nvSpPr>
        <p:spPr>
          <a:xfrm>
            <a:off x="484625" y="434730"/>
            <a:ext cx="82296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pt" sz="3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Classificação PSEA</a:t>
            </a:r>
            <a:endParaRPr sz="3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3" name="Google Shape;903;p87"/>
          <p:cNvSpPr/>
          <p:nvPr/>
        </p:nvSpPr>
        <p:spPr>
          <a:xfrm>
            <a:off x="114299" y="-1"/>
            <a:ext cx="57000" cy="1885800"/>
          </a:xfrm>
          <a:prstGeom prst="rect">
            <a:avLst/>
          </a:prstGeom>
          <a:solidFill>
            <a:srgbClr val="92CA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4" name="Google Shape;904;p87"/>
          <p:cNvSpPr/>
          <p:nvPr/>
        </p:nvSpPr>
        <p:spPr>
          <a:xfrm>
            <a:off x="-14287" y="0"/>
            <a:ext cx="128400" cy="1885800"/>
          </a:xfrm>
          <a:prstGeom prst="rect">
            <a:avLst/>
          </a:prstGeom>
          <a:solidFill>
            <a:srgbClr val="2296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5" name="Google Shape;905;p87" descr="A picture containing text, graphics, font, graphic de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03848" y="452974"/>
            <a:ext cx="1681317" cy="4938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6" name="Google Shape;906;p87"/>
          <p:cNvGrpSpPr/>
          <p:nvPr/>
        </p:nvGrpSpPr>
        <p:grpSpPr>
          <a:xfrm>
            <a:off x="2020088" y="3679098"/>
            <a:ext cx="6922744" cy="1024866"/>
            <a:chOff x="1728250" y="3529417"/>
            <a:chExt cx="9230325" cy="1366488"/>
          </a:xfrm>
        </p:grpSpPr>
        <p:sp>
          <p:nvSpPr>
            <p:cNvPr id="907" name="Google Shape;907;p87"/>
            <p:cNvSpPr txBox="1"/>
            <p:nvPr/>
          </p:nvSpPr>
          <p:spPr>
            <a:xfrm>
              <a:off x="4920175" y="3529417"/>
              <a:ext cx="6038400" cy="13664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" sz="1800" b="1" i="0" u="none" strike="noStrike" cap="none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Nota: </a:t>
              </a:r>
              <a:r>
                <a:rPr lang="pt" sz="1800" b="0" i="0" u="none" strike="noStrike" cap="none" dirty="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a </a:t>
              </a:r>
              <a:r>
                <a:rPr lang="pt" sz="1800" b="1" dirty="0">
                  <a:solidFill>
                    <a:srgbClr val="24A0F6"/>
                  </a:solidFill>
                  <a:latin typeface="Calibri"/>
                  <a:ea typeface="Calibri"/>
                  <a:cs typeface="Calibri"/>
                  <a:sym typeface="Calibri"/>
                </a:rPr>
                <a:t>“determinação final” </a:t>
              </a:r>
              <a:r>
                <a:rPr lang="pt" sz="1800" b="0" i="0" u="none" strike="noStrike" cap="none" dirty="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pode mudar periodicamente com base em mudanças na avaliação ou no CSIP</a:t>
              </a:r>
              <a:endParaRPr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87"/>
            <p:cNvSpPr/>
            <p:nvPr/>
          </p:nvSpPr>
          <p:spPr>
            <a:xfrm>
              <a:off x="1728250" y="3529417"/>
              <a:ext cx="2484300" cy="9576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9" name="Google Shape;909;p87"/>
          <p:cNvSpPr txBox="1"/>
          <p:nvPr/>
        </p:nvSpPr>
        <p:spPr>
          <a:xfrm>
            <a:off x="1990525" y="2028500"/>
            <a:ext cx="6486600" cy="8004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000" b="1" dirty="0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pt" sz="2000" b="1" dirty="0" smtClean="0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secção </a:t>
            </a:r>
            <a:r>
              <a:rPr lang="pt" sz="2000" b="1" dirty="0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Classificação PSEA </a:t>
            </a:r>
            <a:r>
              <a:rPr lang="pt" sz="2000" b="1" dirty="0" smtClean="0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reflecte </a:t>
            </a:r>
            <a:r>
              <a:rPr lang="pt" sz="2000" b="1" dirty="0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a classificação em diferentes pontos ao longo do processo</a:t>
            </a:r>
            <a:endParaRPr sz="2000" b="1" dirty="0">
              <a:solidFill>
                <a:srgbClr val="24A0F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88"/>
          <p:cNvSpPr txBox="1">
            <a:spLocks noGrp="1"/>
          </p:cNvSpPr>
          <p:nvPr>
            <p:ph type="title"/>
          </p:nvPr>
        </p:nvSpPr>
        <p:spPr>
          <a:xfrm>
            <a:off x="457200" y="411480"/>
            <a:ext cx="82296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pt" sz="3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Classificação PSEA</a:t>
            </a:r>
            <a:endParaRPr sz="3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5" name="Google Shape;915;p88"/>
          <p:cNvSpPr/>
          <p:nvPr/>
        </p:nvSpPr>
        <p:spPr>
          <a:xfrm>
            <a:off x="457200" y="1353312"/>
            <a:ext cx="8157900" cy="3804000"/>
          </a:xfrm>
          <a:prstGeom prst="rect">
            <a:avLst/>
          </a:prstGeom>
          <a:solidFill>
            <a:srgbClr val="F4F4F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pt" sz="1600" b="1" i="0" u="none" strike="noStrike" cap="none" dirty="0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Avaliação preliminar</a:t>
            </a:r>
            <a:endParaRPr sz="1600" b="0" i="0" u="none" strike="noStrike" cap="none" dirty="0">
              <a:solidFill>
                <a:srgbClr val="24A0F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" sz="16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Reflecte </a:t>
            </a:r>
            <a:r>
              <a:rPr lang="pt" sz="16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 pontuação inicial da autoavaliação da </a:t>
            </a:r>
            <a:r>
              <a:rPr lang="pt" sz="16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secção </a:t>
            </a:r>
            <a:r>
              <a:rPr lang="pt" sz="16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 ou 2</a:t>
            </a:r>
            <a:endParaRPr sz="16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" sz="1600" b="1" dirty="0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Determinação Final</a:t>
            </a:r>
            <a:endParaRPr sz="1600" b="1" dirty="0">
              <a:solidFill>
                <a:srgbClr val="24A0F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" sz="16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 sistema gera automaticamente a determinação final:</a:t>
            </a:r>
            <a:endParaRPr sz="16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" sz="16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 não houver </a:t>
            </a:r>
            <a:r>
              <a:rPr lang="pt" sz="16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contacto </a:t>
            </a:r>
            <a:r>
              <a:rPr lang="pt" sz="16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 os beneficiários</a:t>
            </a:r>
            <a:endParaRPr sz="16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" sz="16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 CS 8 </a:t>
            </a:r>
            <a:r>
              <a:rPr lang="pt" sz="16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pt" sz="16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Não</a:t>
            </a:r>
            <a:endParaRPr sz="16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" sz="16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6-9 meses após o envio do CSIP</a:t>
            </a:r>
            <a:endParaRPr sz="16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" sz="16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Sempre que a capacidade total é atingida</a:t>
            </a:r>
            <a:endParaRPr sz="16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" sz="1600" b="1" dirty="0">
                <a:solidFill>
                  <a:srgbClr val="24A0F6"/>
                </a:solidFill>
                <a:latin typeface="Calibri"/>
                <a:ea typeface="Calibri"/>
                <a:cs typeface="Calibri"/>
                <a:sym typeface="Calibri"/>
              </a:rPr>
              <a:t>Histórico de avaliações</a:t>
            </a:r>
            <a:endParaRPr sz="1600" b="1" dirty="0">
              <a:solidFill>
                <a:srgbClr val="24A0F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" sz="16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Mostra o histórico de todas as classificações de capacidade do PSEA recebidas no UNPP</a:t>
            </a:r>
            <a:endParaRPr sz="16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" sz="16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Inclui o estágio em que a classificação foi atribuída, a agência da ONU que concedeu a classificação, a data e, se aplicável, a justificativa para desbloquear a classificação</a:t>
            </a:r>
            <a:endParaRPr sz="16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6" name="Google Shape;916;p88"/>
          <p:cNvSpPr/>
          <p:nvPr/>
        </p:nvSpPr>
        <p:spPr>
          <a:xfrm>
            <a:off x="114299" y="-1"/>
            <a:ext cx="57000" cy="1885800"/>
          </a:xfrm>
          <a:prstGeom prst="rect">
            <a:avLst/>
          </a:prstGeom>
          <a:solidFill>
            <a:srgbClr val="92CA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7" name="Google Shape;917;p88"/>
          <p:cNvSpPr/>
          <p:nvPr/>
        </p:nvSpPr>
        <p:spPr>
          <a:xfrm>
            <a:off x="-14287" y="0"/>
            <a:ext cx="128400" cy="1885800"/>
          </a:xfrm>
          <a:prstGeom prst="rect">
            <a:avLst/>
          </a:prstGeom>
          <a:solidFill>
            <a:srgbClr val="2296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8" name="Google Shape;918;p88" descr="A picture containing text, graphics, font, graphic de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3848" y="452974"/>
            <a:ext cx="1681317" cy="493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89"/>
          <p:cNvSpPr txBox="1">
            <a:spLocks noGrp="1"/>
          </p:cNvSpPr>
          <p:nvPr>
            <p:ph type="title"/>
          </p:nvPr>
        </p:nvSpPr>
        <p:spPr>
          <a:xfrm>
            <a:off x="457200" y="411480"/>
            <a:ext cx="82296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pt" sz="3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Classificação PSEA</a:t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4" name="Google Shape;924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353312"/>
            <a:ext cx="8955617" cy="3540488"/>
          </a:xfrm>
          <a:prstGeom prst="rect">
            <a:avLst/>
          </a:prstGeom>
          <a:noFill/>
          <a:ln>
            <a:noFill/>
          </a:ln>
        </p:spPr>
      </p:pic>
      <p:sp>
        <p:nvSpPr>
          <p:cNvPr id="925" name="Google Shape;925;p89"/>
          <p:cNvSpPr/>
          <p:nvPr/>
        </p:nvSpPr>
        <p:spPr>
          <a:xfrm>
            <a:off x="4787925" y="2884362"/>
            <a:ext cx="37359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Nota </a:t>
            </a:r>
            <a:r>
              <a:rPr lang="pt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 Avaliações com mais de 5 anos expirarão automaticamente</a:t>
            </a:r>
            <a:endParaRPr sz="18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6" name="Google Shape;926;p89"/>
          <p:cNvSpPr/>
          <p:nvPr/>
        </p:nvSpPr>
        <p:spPr>
          <a:xfrm>
            <a:off x="2159888" y="2935043"/>
            <a:ext cx="2490600" cy="746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89"/>
          <p:cNvSpPr/>
          <p:nvPr/>
        </p:nvSpPr>
        <p:spPr>
          <a:xfrm>
            <a:off x="114299" y="-1"/>
            <a:ext cx="57000" cy="1885800"/>
          </a:xfrm>
          <a:prstGeom prst="rect">
            <a:avLst/>
          </a:prstGeom>
          <a:solidFill>
            <a:srgbClr val="92CA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8" name="Google Shape;928;p89"/>
          <p:cNvSpPr/>
          <p:nvPr/>
        </p:nvSpPr>
        <p:spPr>
          <a:xfrm>
            <a:off x="-14287" y="0"/>
            <a:ext cx="128400" cy="1885800"/>
          </a:xfrm>
          <a:prstGeom prst="rect">
            <a:avLst/>
          </a:prstGeom>
          <a:solidFill>
            <a:srgbClr val="2296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9" name="Google Shape;929;p89" descr="A picture containing text, graphics, font, graphic de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03848" y="452974"/>
            <a:ext cx="1681317" cy="493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90"/>
          <p:cNvSpPr/>
          <p:nvPr/>
        </p:nvSpPr>
        <p:spPr>
          <a:xfrm>
            <a:off x="5745575" y="0"/>
            <a:ext cx="3398400" cy="5143500"/>
          </a:xfrm>
          <a:prstGeom prst="rect">
            <a:avLst/>
          </a:prstGeom>
          <a:solidFill>
            <a:srgbClr val="24A0F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90"/>
          <p:cNvSpPr/>
          <p:nvPr/>
        </p:nvSpPr>
        <p:spPr>
          <a:xfrm>
            <a:off x="114299" y="-1"/>
            <a:ext cx="57000" cy="1885800"/>
          </a:xfrm>
          <a:prstGeom prst="rect">
            <a:avLst/>
          </a:prstGeom>
          <a:solidFill>
            <a:srgbClr val="92CA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7" name="Google Shape;937;p90"/>
          <p:cNvSpPr/>
          <p:nvPr/>
        </p:nvSpPr>
        <p:spPr>
          <a:xfrm>
            <a:off x="-14287" y="0"/>
            <a:ext cx="128400" cy="1885800"/>
          </a:xfrm>
          <a:prstGeom prst="rect">
            <a:avLst/>
          </a:prstGeom>
          <a:solidFill>
            <a:srgbClr val="2296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8" name="Google Shape;938;p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3848" y="458405"/>
            <a:ext cx="1681319" cy="493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9" name="Google Shape;939;p90" descr="A picture containing text, logo, font, symbol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299" y="1297"/>
            <a:ext cx="5143502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940" name="Google Shape;940;p90"/>
          <p:cNvSpPr/>
          <p:nvPr/>
        </p:nvSpPr>
        <p:spPr>
          <a:xfrm>
            <a:off x="114299" y="-1"/>
            <a:ext cx="57000" cy="1885800"/>
          </a:xfrm>
          <a:prstGeom prst="rect">
            <a:avLst/>
          </a:prstGeom>
          <a:solidFill>
            <a:srgbClr val="92CA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1" name="Google Shape;941;p90"/>
          <p:cNvSpPr/>
          <p:nvPr/>
        </p:nvSpPr>
        <p:spPr>
          <a:xfrm>
            <a:off x="-14287" y="0"/>
            <a:ext cx="128400" cy="1885800"/>
          </a:xfrm>
          <a:prstGeom prst="rect">
            <a:avLst/>
          </a:prstGeom>
          <a:solidFill>
            <a:srgbClr val="2296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7" name="Google Shape;947;p91"/>
          <p:cNvPicPr preferRelativeResize="0"/>
          <p:nvPr/>
        </p:nvPicPr>
        <p:blipFill rotWithShape="1">
          <a:blip r:embed="rId3">
            <a:alphaModFix/>
          </a:blip>
          <a:srcRect b="23483"/>
          <a:stretch/>
        </p:blipFill>
        <p:spPr>
          <a:xfrm>
            <a:off x="320050" y="1097275"/>
            <a:ext cx="8677648" cy="3893725"/>
          </a:xfrm>
          <a:prstGeom prst="rect">
            <a:avLst/>
          </a:prstGeom>
          <a:noFill/>
          <a:ln>
            <a:noFill/>
          </a:ln>
        </p:spPr>
      </p:pic>
      <p:sp>
        <p:nvSpPr>
          <p:cNvPr id="948" name="Google Shape;948;p91"/>
          <p:cNvSpPr txBox="1">
            <a:spLocks noGrp="1"/>
          </p:cNvSpPr>
          <p:nvPr>
            <p:ph type="title"/>
          </p:nvPr>
        </p:nvSpPr>
        <p:spPr>
          <a:xfrm>
            <a:off x="459000" y="410400"/>
            <a:ext cx="82269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pt" sz="3000" b="1">
                <a:solidFill>
                  <a:schemeClr val="dk2"/>
                </a:solidFill>
              </a:rPr>
              <a:t>Recursos PSEA</a:t>
            </a:r>
            <a:endParaRPr sz="3000">
              <a:solidFill>
                <a:schemeClr val="dk2"/>
              </a:solidFill>
            </a:endParaRPr>
          </a:p>
        </p:txBody>
      </p:sp>
      <p:sp>
        <p:nvSpPr>
          <p:cNvPr id="949" name="Google Shape;949;p91"/>
          <p:cNvSpPr/>
          <p:nvPr/>
        </p:nvSpPr>
        <p:spPr>
          <a:xfrm>
            <a:off x="114299" y="-1"/>
            <a:ext cx="57000" cy="1885800"/>
          </a:xfrm>
          <a:prstGeom prst="rect">
            <a:avLst/>
          </a:prstGeom>
          <a:solidFill>
            <a:srgbClr val="92CA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0" name="Google Shape;950;p91"/>
          <p:cNvSpPr/>
          <p:nvPr/>
        </p:nvSpPr>
        <p:spPr>
          <a:xfrm>
            <a:off x="-14287" y="0"/>
            <a:ext cx="128400" cy="1885800"/>
          </a:xfrm>
          <a:prstGeom prst="rect">
            <a:avLst/>
          </a:prstGeom>
          <a:solidFill>
            <a:srgbClr val="2296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1" name="Google Shape;951;p91" descr="A picture containing text, graphics, font, graphic de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03848" y="452974"/>
            <a:ext cx="1681317" cy="493895"/>
          </a:xfrm>
          <a:prstGeom prst="rect">
            <a:avLst/>
          </a:prstGeom>
          <a:noFill/>
          <a:ln>
            <a:noFill/>
          </a:ln>
        </p:spPr>
      </p:pic>
      <p:sp>
        <p:nvSpPr>
          <p:cNvPr id="952" name="Google Shape;952;p91"/>
          <p:cNvSpPr/>
          <p:nvPr/>
        </p:nvSpPr>
        <p:spPr>
          <a:xfrm>
            <a:off x="466175" y="2719200"/>
            <a:ext cx="2414100" cy="1744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92"/>
          <p:cNvSpPr/>
          <p:nvPr/>
        </p:nvSpPr>
        <p:spPr>
          <a:xfrm>
            <a:off x="114300" y="0"/>
            <a:ext cx="6627900" cy="5143500"/>
          </a:xfrm>
          <a:prstGeom prst="rect">
            <a:avLst/>
          </a:prstGeom>
          <a:solidFill>
            <a:srgbClr val="92CA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9" name="Google Shape;959;p92"/>
          <p:cNvSpPr/>
          <p:nvPr/>
        </p:nvSpPr>
        <p:spPr>
          <a:xfrm>
            <a:off x="0" y="0"/>
            <a:ext cx="6627900" cy="5151600"/>
          </a:xfrm>
          <a:prstGeom prst="rect">
            <a:avLst/>
          </a:prstGeom>
          <a:solidFill>
            <a:srgbClr val="2296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0" name="Google Shape;960;p92"/>
          <p:cNvSpPr txBox="1">
            <a:spLocks noGrp="1"/>
          </p:cNvSpPr>
          <p:nvPr>
            <p:ph type="sldNum" idx="12"/>
          </p:nvPr>
        </p:nvSpPr>
        <p:spPr>
          <a:xfrm>
            <a:off x="4970824" y="3575447"/>
            <a:ext cx="15432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56</a:t>
            </a:fld>
            <a:endParaRPr/>
          </a:p>
        </p:txBody>
      </p:sp>
      <p:pic>
        <p:nvPicPr>
          <p:cNvPr id="961" name="Google Shape;961;p92" descr="A picture containing text, graphics, font, graphic de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6934" y="520274"/>
            <a:ext cx="1668234" cy="490051"/>
          </a:xfrm>
          <a:prstGeom prst="rect">
            <a:avLst/>
          </a:prstGeom>
          <a:noFill/>
          <a:ln>
            <a:noFill/>
          </a:ln>
        </p:spPr>
      </p:pic>
      <p:sp>
        <p:nvSpPr>
          <p:cNvPr id="962" name="Google Shape;962;p92"/>
          <p:cNvSpPr txBox="1"/>
          <p:nvPr/>
        </p:nvSpPr>
        <p:spPr>
          <a:xfrm>
            <a:off x="422498" y="1246636"/>
            <a:ext cx="54762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3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Alguma pergunta?</a:t>
            </a:r>
            <a:endParaRPr sz="1100" dirty="0"/>
          </a:p>
        </p:txBody>
      </p:sp>
      <p:sp>
        <p:nvSpPr>
          <p:cNvPr id="963" name="Google Shape;963;p92"/>
          <p:cNvSpPr txBox="1"/>
          <p:nvPr/>
        </p:nvSpPr>
        <p:spPr>
          <a:xfrm>
            <a:off x="2215324" y="2399850"/>
            <a:ext cx="4298700" cy="234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" sz="25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Quem </a:t>
            </a:r>
            <a:r>
              <a:rPr lang="pt" sz="25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contactar </a:t>
            </a:r>
            <a:r>
              <a:rPr lang="pt" sz="25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 obter ajuda</a:t>
            </a:r>
            <a:endParaRPr sz="25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 problemas de TI no próprio módulo:</a:t>
            </a:r>
            <a:endParaRPr sz="1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UNICC via “Pergunte ao Rafiki”</a:t>
            </a:r>
            <a:endParaRPr sz="1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Sobre o protocolo, processo ou implementação:</a:t>
            </a:r>
            <a:endParaRPr sz="1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Entre em </a:t>
            </a:r>
            <a:r>
              <a:rPr lang="pt" sz="1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contacto </a:t>
            </a:r>
            <a:r>
              <a:rPr lang="pt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 </a:t>
            </a:r>
            <a:r>
              <a:rPr lang="pt" sz="1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 seu </a:t>
            </a:r>
            <a:r>
              <a:rPr lang="pt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parceiro da ONU</a:t>
            </a:r>
            <a:endParaRPr sz="1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93"/>
          <p:cNvSpPr/>
          <p:nvPr/>
        </p:nvSpPr>
        <p:spPr>
          <a:xfrm>
            <a:off x="114300" y="0"/>
            <a:ext cx="6627900" cy="5143500"/>
          </a:xfrm>
          <a:prstGeom prst="rect">
            <a:avLst/>
          </a:prstGeom>
          <a:solidFill>
            <a:srgbClr val="92CA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0" name="Google Shape;970;p93"/>
          <p:cNvSpPr/>
          <p:nvPr/>
        </p:nvSpPr>
        <p:spPr>
          <a:xfrm>
            <a:off x="0" y="0"/>
            <a:ext cx="6627900" cy="5151600"/>
          </a:xfrm>
          <a:prstGeom prst="rect">
            <a:avLst/>
          </a:prstGeom>
          <a:solidFill>
            <a:srgbClr val="2296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1" name="Google Shape;971;p93"/>
          <p:cNvSpPr txBox="1">
            <a:spLocks noGrp="1"/>
          </p:cNvSpPr>
          <p:nvPr>
            <p:ph type="sldNum" idx="12"/>
          </p:nvPr>
        </p:nvSpPr>
        <p:spPr>
          <a:xfrm>
            <a:off x="4970824" y="3575447"/>
            <a:ext cx="15432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57</a:t>
            </a:fld>
            <a:endParaRPr/>
          </a:p>
        </p:txBody>
      </p:sp>
      <p:pic>
        <p:nvPicPr>
          <p:cNvPr id="972" name="Google Shape;972;p93" descr="A picture containing text, graphics, font, graphic de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6934" y="520274"/>
            <a:ext cx="1668234" cy="490051"/>
          </a:xfrm>
          <a:prstGeom prst="rect">
            <a:avLst/>
          </a:prstGeom>
          <a:noFill/>
          <a:ln>
            <a:noFill/>
          </a:ln>
        </p:spPr>
      </p:pic>
      <p:sp>
        <p:nvSpPr>
          <p:cNvPr id="973" name="Google Shape;973;p93"/>
          <p:cNvSpPr txBox="1"/>
          <p:nvPr/>
        </p:nvSpPr>
        <p:spPr>
          <a:xfrm>
            <a:off x="486792" y="1803849"/>
            <a:ext cx="54762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3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Obrigado!</a:t>
            </a:r>
            <a:endParaRPr sz="1100" dirty="0"/>
          </a:p>
        </p:txBody>
      </p:sp>
      <p:sp>
        <p:nvSpPr>
          <p:cNvPr id="974" name="Google Shape;974;p93"/>
          <p:cNvSpPr txBox="1"/>
          <p:nvPr/>
        </p:nvSpPr>
        <p:spPr>
          <a:xfrm>
            <a:off x="2215324" y="2571750"/>
            <a:ext cx="4298700" cy="234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" sz="25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Quem </a:t>
            </a:r>
            <a:r>
              <a:rPr lang="pt" sz="25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contactar </a:t>
            </a:r>
            <a:r>
              <a:rPr lang="pt" sz="25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 obter ajuda</a:t>
            </a:r>
            <a:endParaRPr sz="25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 problemas de TI no próprio módulo:</a:t>
            </a:r>
            <a:endParaRPr sz="1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UNICC via “Pergunte ao Rafiki”</a:t>
            </a:r>
            <a:endParaRPr sz="1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Sobre o protocolo, processo ou implementação:</a:t>
            </a:r>
            <a:endParaRPr sz="1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Entre em </a:t>
            </a:r>
            <a:r>
              <a:rPr lang="pt" sz="1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contacto com o </a:t>
            </a:r>
            <a:r>
              <a:rPr lang="pt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seu parceiro da ONU</a:t>
            </a:r>
            <a:endParaRPr sz="1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2"/>
          <p:cNvSpPr/>
          <p:nvPr/>
        </p:nvSpPr>
        <p:spPr>
          <a:xfrm>
            <a:off x="6400800" y="1362456"/>
            <a:ext cx="2103000" cy="1682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2296F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Apoiamos o fortalecimento da capacidade com base nas lacunas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42"/>
          <p:cNvSpPr txBox="1"/>
          <p:nvPr/>
        </p:nvSpPr>
        <p:spPr>
          <a:xfrm>
            <a:off x="413326" y="675794"/>
            <a:ext cx="8226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3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Visão geral do processo de capacidade PSEA</a:t>
            </a:r>
            <a:endParaRPr sz="1100" dirty="0">
              <a:solidFill>
                <a:schemeClr val="dk2"/>
              </a:solidFill>
            </a:endParaRPr>
          </a:p>
        </p:txBody>
      </p:sp>
      <p:sp>
        <p:nvSpPr>
          <p:cNvPr id="259" name="Google Shape;259;p42"/>
          <p:cNvSpPr txBox="1">
            <a:spLocks noGrp="1"/>
          </p:cNvSpPr>
          <p:nvPr>
            <p:ph type="sldNum" idx="12"/>
          </p:nvPr>
        </p:nvSpPr>
        <p:spPr>
          <a:xfrm>
            <a:off x="4970824" y="3575447"/>
            <a:ext cx="15432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260" name="Google Shape;260;p42" descr="A picture containing text, graphics, font, graphic de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3866" y="118625"/>
            <a:ext cx="1681317" cy="49389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2"/>
          <p:cNvSpPr/>
          <p:nvPr/>
        </p:nvSpPr>
        <p:spPr>
          <a:xfrm>
            <a:off x="114299" y="-1"/>
            <a:ext cx="57000" cy="1885800"/>
          </a:xfrm>
          <a:prstGeom prst="rect">
            <a:avLst/>
          </a:prstGeom>
          <a:solidFill>
            <a:srgbClr val="92CA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42"/>
          <p:cNvSpPr/>
          <p:nvPr/>
        </p:nvSpPr>
        <p:spPr>
          <a:xfrm>
            <a:off x="-14287" y="0"/>
            <a:ext cx="128400" cy="1885800"/>
          </a:xfrm>
          <a:prstGeom prst="rect">
            <a:avLst/>
          </a:prstGeom>
          <a:solidFill>
            <a:srgbClr val="2296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42"/>
          <p:cNvSpPr/>
          <p:nvPr/>
        </p:nvSpPr>
        <p:spPr>
          <a:xfrm>
            <a:off x="768096" y="3355848"/>
            <a:ext cx="2103000" cy="1682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2296F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Tomamos medidas se/quando a alegação ocorre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264" name="Google Shape;264;p42"/>
          <p:cNvSpPr/>
          <p:nvPr/>
        </p:nvSpPr>
        <p:spPr>
          <a:xfrm>
            <a:off x="6400796" y="3355848"/>
            <a:ext cx="2103000" cy="1682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2296F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Monitoramos as capacidades para garantir que os sistemas PSEA sejam utilizados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265" name="Google Shape;265;p42"/>
          <p:cNvSpPr/>
          <p:nvPr/>
        </p:nvSpPr>
        <p:spPr>
          <a:xfrm>
            <a:off x="2560309" y="1207015"/>
            <a:ext cx="1966167" cy="196616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20000"/>
                </a:moveTo>
                <a:lnTo>
                  <a:pt x="0" y="120000"/>
                </a:lnTo>
                <a:cubicBezTo>
                  <a:pt x="0" y="53726"/>
                  <a:pt x="53726" y="0"/>
                  <a:pt x="120000" y="0"/>
                </a:cubicBezTo>
                <a:lnTo>
                  <a:pt x="120000" y="120000"/>
                </a:lnTo>
                <a:close/>
              </a:path>
            </a:pathLst>
          </a:custGeom>
          <a:solidFill>
            <a:srgbClr val="2296F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42"/>
          <p:cNvSpPr txBox="1"/>
          <p:nvPr/>
        </p:nvSpPr>
        <p:spPr>
          <a:xfrm>
            <a:off x="2560526" y="1782925"/>
            <a:ext cx="1966167" cy="1390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000" tIns="80000" rIns="80000" bIns="80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</a:pPr>
            <a:r>
              <a:rPr lang="pt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Avaliação</a:t>
            </a:r>
            <a:endParaRPr sz="2100"/>
          </a:p>
        </p:txBody>
      </p:sp>
      <p:sp>
        <p:nvSpPr>
          <p:cNvPr id="267" name="Google Shape;267;p42"/>
          <p:cNvSpPr/>
          <p:nvPr/>
        </p:nvSpPr>
        <p:spPr>
          <a:xfrm rot="5400000">
            <a:off x="4617524" y="1207015"/>
            <a:ext cx="1966167" cy="196616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20000"/>
                </a:moveTo>
                <a:lnTo>
                  <a:pt x="0" y="120000"/>
                </a:lnTo>
                <a:cubicBezTo>
                  <a:pt x="0" y="53726"/>
                  <a:pt x="53726" y="0"/>
                  <a:pt x="120000" y="0"/>
                </a:cubicBezTo>
                <a:lnTo>
                  <a:pt x="120000" y="120000"/>
                </a:lnTo>
                <a:close/>
              </a:path>
            </a:pathLst>
          </a:custGeom>
          <a:solidFill>
            <a:srgbClr val="FF8C4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2"/>
          <p:cNvSpPr txBox="1"/>
          <p:nvPr/>
        </p:nvSpPr>
        <p:spPr>
          <a:xfrm>
            <a:off x="4617396" y="1782925"/>
            <a:ext cx="1896483" cy="1390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000" tIns="80000" rIns="80000" bIns="80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</a:pPr>
            <a:r>
              <a:rPr lang="pt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Reforço da Capacidade</a:t>
            </a:r>
            <a:endParaRPr sz="2000"/>
          </a:p>
        </p:txBody>
      </p:sp>
      <p:sp>
        <p:nvSpPr>
          <p:cNvPr id="269" name="Google Shape;269;p42"/>
          <p:cNvSpPr/>
          <p:nvPr/>
        </p:nvSpPr>
        <p:spPr>
          <a:xfrm rot="10800000">
            <a:off x="4617524" y="3264230"/>
            <a:ext cx="1966167" cy="196616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20000"/>
                </a:moveTo>
                <a:lnTo>
                  <a:pt x="0" y="120000"/>
                </a:lnTo>
                <a:cubicBezTo>
                  <a:pt x="0" y="53726"/>
                  <a:pt x="53726" y="0"/>
                  <a:pt x="120000" y="0"/>
                </a:cubicBezTo>
                <a:lnTo>
                  <a:pt x="120000" y="120000"/>
                </a:lnTo>
                <a:close/>
              </a:path>
            </a:pathLst>
          </a:custGeom>
          <a:solidFill>
            <a:srgbClr val="4EC42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2"/>
          <p:cNvSpPr txBox="1"/>
          <p:nvPr/>
        </p:nvSpPr>
        <p:spPr>
          <a:xfrm>
            <a:off x="4617400" y="3264125"/>
            <a:ext cx="1778852" cy="1290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000" tIns="80000" rIns="80000" bIns="800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</a:pPr>
            <a:r>
              <a:rPr lang="pt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Monitoramento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271" name="Google Shape;271;p42"/>
          <p:cNvSpPr/>
          <p:nvPr/>
        </p:nvSpPr>
        <p:spPr>
          <a:xfrm rot="-5400000">
            <a:off x="2560309" y="3264230"/>
            <a:ext cx="1966167" cy="196616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20000"/>
                </a:moveTo>
                <a:lnTo>
                  <a:pt x="0" y="120000"/>
                </a:lnTo>
                <a:cubicBezTo>
                  <a:pt x="0" y="53726"/>
                  <a:pt x="53726" y="0"/>
                  <a:pt x="120000" y="0"/>
                </a:cubicBezTo>
                <a:lnTo>
                  <a:pt x="120000" y="120000"/>
                </a:lnTo>
                <a:close/>
              </a:path>
            </a:pathLst>
          </a:custGeom>
          <a:solidFill>
            <a:srgbClr val="92CAFA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42"/>
          <p:cNvSpPr txBox="1"/>
          <p:nvPr/>
        </p:nvSpPr>
        <p:spPr>
          <a:xfrm>
            <a:off x="2560526" y="3264125"/>
            <a:ext cx="1966167" cy="1390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000" tIns="80000" rIns="80000" bIns="800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</a:pPr>
            <a:r>
              <a:rPr lang="p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(Resposta da Parceria)</a:t>
            </a:r>
            <a:endParaRPr sz="2000"/>
          </a:p>
        </p:txBody>
      </p:sp>
      <p:sp>
        <p:nvSpPr>
          <p:cNvPr id="273" name="Google Shape;273;p42"/>
          <p:cNvSpPr/>
          <p:nvPr/>
        </p:nvSpPr>
        <p:spPr>
          <a:xfrm>
            <a:off x="4232556" y="2810010"/>
            <a:ext cx="678937" cy="59039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522" y="60000"/>
                </a:moveTo>
                <a:lnTo>
                  <a:pt x="6522" y="60000"/>
                </a:lnTo>
                <a:cubicBezTo>
                  <a:pt x="6522" y="34374"/>
                  <a:pt x="25367" y="12492"/>
                  <a:pt x="51108" y="8231"/>
                </a:cubicBezTo>
                <a:cubicBezTo>
                  <a:pt x="76848" y="3970"/>
                  <a:pt x="101961" y="18575"/>
                  <a:pt x="110521" y="42784"/>
                </a:cubicBezTo>
                <a:lnTo>
                  <a:pt x="116428" y="42784"/>
                </a:lnTo>
                <a:lnTo>
                  <a:pt x="106956" y="60000"/>
                </a:lnTo>
                <a:lnTo>
                  <a:pt x="90340" y="42784"/>
                </a:lnTo>
                <a:lnTo>
                  <a:pt x="95921" y="42784"/>
                </a:lnTo>
                <a:lnTo>
                  <a:pt x="95921" y="42784"/>
                </a:lnTo>
                <a:cubicBezTo>
                  <a:pt x="87358" y="27416"/>
                  <a:pt x="68572" y="19475"/>
                  <a:pt x="50448" y="23561"/>
                </a:cubicBezTo>
                <a:cubicBezTo>
                  <a:pt x="32324" y="27648"/>
                  <a:pt x="19566" y="42702"/>
                  <a:pt x="19566" y="60000"/>
                </a:cubicBezTo>
                <a:close/>
              </a:path>
            </a:pathLst>
          </a:custGeom>
          <a:solidFill>
            <a:srgbClr val="92CAFA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42"/>
          <p:cNvSpPr/>
          <p:nvPr/>
        </p:nvSpPr>
        <p:spPr>
          <a:xfrm rot="10800000">
            <a:off x="4232508" y="3037008"/>
            <a:ext cx="678937" cy="59039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522" y="60000"/>
                </a:moveTo>
                <a:lnTo>
                  <a:pt x="6522" y="60000"/>
                </a:lnTo>
                <a:cubicBezTo>
                  <a:pt x="6522" y="34374"/>
                  <a:pt x="25367" y="12492"/>
                  <a:pt x="51108" y="8231"/>
                </a:cubicBezTo>
                <a:cubicBezTo>
                  <a:pt x="76848" y="3970"/>
                  <a:pt x="101961" y="18575"/>
                  <a:pt x="110521" y="42784"/>
                </a:cubicBezTo>
                <a:lnTo>
                  <a:pt x="116428" y="42784"/>
                </a:lnTo>
                <a:lnTo>
                  <a:pt x="106956" y="60000"/>
                </a:lnTo>
                <a:lnTo>
                  <a:pt x="90340" y="42784"/>
                </a:lnTo>
                <a:lnTo>
                  <a:pt x="95921" y="42784"/>
                </a:lnTo>
                <a:lnTo>
                  <a:pt x="95921" y="42784"/>
                </a:lnTo>
                <a:cubicBezTo>
                  <a:pt x="87358" y="27416"/>
                  <a:pt x="68572" y="19475"/>
                  <a:pt x="50448" y="23561"/>
                </a:cubicBezTo>
                <a:cubicBezTo>
                  <a:pt x="32324" y="27648"/>
                  <a:pt x="19566" y="42702"/>
                  <a:pt x="19566" y="60000"/>
                </a:cubicBezTo>
                <a:close/>
              </a:path>
            </a:pathLst>
          </a:custGeom>
          <a:solidFill>
            <a:srgbClr val="92CAFA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42"/>
          <p:cNvSpPr/>
          <p:nvPr/>
        </p:nvSpPr>
        <p:spPr>
          <a:xfrm>
            <a:off x="771144" y="1360823"/>
            <a:ext cx="2103000" cy="1682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2296F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nós avaliamos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capacidades PSEA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3"/>
          <p:cNvSpPr txBox="1"/>
          <p:nvPr/>
        </p:nvSpPr>
        <p:spPr>
          <a:xfrm>
            <a:off x="457200" y="1261875"/>
            <a:ext cx="50658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pt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 Módulo PSEA é uma </a:t>
            </a:r>
            <a:r>
              <a:rPr lang="pt" sz="2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ferramenta on-line integrada </a:t>
            </a:r>
            <a:r>
              <a:rPr lang="pt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que apoia os esforços conjuntos na prevenção da exploração e abuso sexual, digitalizando a avaliação e o processo de fortalecimento da capacidade</a:t>
            </a:r>
            <a:r>
              <a:rPr lang="en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pt" sz="2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Benefícios:</a:t>
            </a:r>
            <a:endParaRPr sz="20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pt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Maior transparência</a:t>
            </a: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pt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Melhor rastreamento</a:t>
            </a: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pt" sz="20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Concentração </a:t>
            </a:r>
            <a:r>
              <a:rPr lang="pt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na capacidade</a:t>
            </a: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pt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Reduz a duplicação</a:t>
            </a:r>
            <a:endParaRPr sz="2000" dirty="0">
              <a:solidFill>
                <a:schemeClr val="dk2"/>
              </a:solidFill>
            </a:endParaRPr>
          </a:p>
        </p:txBody>
      </p:sp>
      <p:sp>
        <p:nvSpPr>
          <p:cNvPr id="282" name="Google Shape;282;p43"/>
          <p:cNvSpPr txBox="1"/>
          <p:nvPr/>
        </p:nvSpPr>
        <p:spPr>
          <a:xfrm>
            <a:off x="458836" y="411381"/>
            <a:ext cx="8226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3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Introdução ao Módulo PSEA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283" name="Google Shape;283;p43"/>
          <p:cNvSpPr txBox="1">
            <a:spLocks noGrp="1"/>
          </p:cNvSpPr>
          <p:nvPr>
            <p:ph type="sldNum" idx="12"/>
          </p:nvPr>
        </p:nvSpPr>
        <p:spPr>
          <a:xfrm>
            <a:off x="4970824" y="3575447"/>
            <a:ext cx="15432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84" name="Google Shape;284;p43"/>
          <p:cNvSpPr/>
          <p:nvPr/>
        </p:nvSpPr>
        <p:spPr>
          <a:xfrm>
            <a:off x="114299" y="-1"/>
            <a:ext cx="57000" cy="1885800"/>
          </a:xfrm>
          <a:prstGeom prst="rect">
            <a:avLst/>
          </a:prstGeom>
          <a:solidFill>
            <a:srgbClr val="92CA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43"/>
          <p:cNvSpPr/>
          <p:nvPr/>
        </p:nvSpPr>
        <p:spPr>
          <a:xfrm>
            <a:off x="-14287" y="0"/>
            <a:ext cx="128400" cy="1885800"/>
          </a:xfrm>
          <a:prstGeom prst="rect">
            <a:avLst/>
          </a:prstGeom>
          <a:solidFill>
            <a:srgbClr val="2296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Google Shape;286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3848" y="458405"/>
            <a:ext cx="1681319" cy="493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3" descr="A group of women sitting on the ground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l="31736" r="24318"/>
          <a:stretch/>
        </p:blipFill>
        <p:spPr>
          <a:xfrm>
            <a:off x="6262020" y="1257274"/>
            <a:ext cx="2423160" cy="3429703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3"/>
          <p:cNvSpPr txBox="1"/>
          <p:nvPr/>
        </p:nvSpPr>
        <p:spPr>
          <a:xfrm>
            <a:off x="7588300" y="4932759"/>
            <a:ext cx="1541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Foto: ONU Mulheres</a:t>
            </a:r>
            <a:endParaRPr sz="1100"/>
          </a:p>
        </p:txBody>
      </p:sp>
      <p:pic>
        <p:nvPicPr>
          <p:cNvPr id="289" name="Google Shape;289;p43" descr="A picture containing text, graphics, font, graphic desig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03848" y="452974"/>
            <a:ext cx="1681317" cy="493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4"/>
          <p:cNvSpPr/>
          <p:nvPr/>
        </p:nvSpPr>
        <p:spPr>
          <a:xfrm>
            <a:off x="5745575" y="0"/>
            <a:ext cx="3398400" cy="5143500"/>
          </a:xfrm>
          <a:prstGeom prst="rect">
            <a:avLst/>
          </a:prstGeom>
          <a:solidFill>
            <a:srgbClr val="24A0F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44"/>
          <p:cNvSpPr txBox="1"/>
          <p:nvPr/>
        </p:nvSpPr>
        <p:spPr>
          <a:xfrm>
            <a:off x="458836" y="411381"/>
            <a:ext cx="8226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3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Introdução ao Módulo PSEA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297" name="Google Shape;297;p44"/>
          <p:cNvSpPr txBox="1">
            <a:spLocks noGrp="1"/>
          </p:cNvSpPr>
          <p:nvPr>
            <p:ph type="sldNum" idx="12"/>
          </p:nvPr>
        </p:nvSpPr>
        <p:spPr>
          <a:xfrm>
            <a:off x="4970824" y="3575447"/>
            <a:ext cx="15432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98" name="Google Shape;298;p44"/>
          <p:cNvSpPr txBox="1"/>
          <p:nvPr/>
        </p:nvSpPr>
        <p:spPr>
          <a:xfrm>
            <a:off x="457200" y="1261872"/>
            <a:ext cx="5065800" cy="1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pt" sz="2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Desenvolvimento e Colaboração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pt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Desenvolvido com apoio técnico da UNICC em colaboração com UNFPA, UNHCR, UNICEF, WFP, OMS e o Secretariado da ONU, garantindo uma solução robusta e abrangente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44"/>
          <p:cNvSpPr/>
          <p:nvPr/>
        </p:nvSpPr>
        <p:spPr>
          <a:xfrm>
            <a:off x="114299" y="-1"/>
            <a:ext cx="57000" cy="1885800"/>
          </a:xfrm>
          <a:prstGeom prst="rect">
            <a:avLst/>
          </a:prstGeom>
          <a:solidFill>
            <a:srgbClr val="92CA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44"/>
          <p:cNvSpPr/>
          <p:nvPr/>
        </p:nvSpPr>
        <p:spPr>
          <a:xfrm>
            <a:off x="-14287" y="0"/>
            <a:ext cx="128400" cy="1885800"/>
          </a:xfrm>
          <a:prstGeom prst="rect">
            <a:avLst/>
          </a:prstGeom>
          <a:solidFill>
            <a:srgbClr val="2296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3848" y="458405"/>
            <a:ext cx="1681319" cy="493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3910" y="3419869"/>
            <a:ext cx="854869" cy="387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44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63922" y="3285749"/>
            <a:ext cx="591295" cy="621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83403" y="4225156"/>
            <a:ext cx="1118198" cy="273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4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82626" y="4041185"/>
            <a:ext cx="591293" cy="59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44" descr="A picture containing graphics, font, text, graphic desig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411082" y="4035857"/>
            <a:ext cx="591294" cy="608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44" descr="A logo of the united nations&#10;&#10;Description automatically generated with low confidenc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87474" y="3279694"/>
            <a:ext cx="591295" cy="635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44" descr="United Nations logo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820358" y="3367892"/>
            <a:ext cx="578846" cy="491899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44"/>
          <p:cNvSpPr txBox="1"/>
          <p:nvPr/>
        </p:nvSpPr>
        <p:spPr>
          <a:xfrm>
            <a:off x="6048118" y="3780961"/>
            <a:ext cx="2793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" sz="12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Esta sessão dará aos usuários </a:t>
            </a:r>
            <a:r>
              <a:rPr lang="pt" sz="1200" b="0" i="1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das </a:t>
            </a:r>
            <a:r>
              <a:rPr lang="pt" sz="12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CSO uma </a:t>
            </a:r>
            <a:r>
              <a:rPr lang="pt" sz="12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compreensão básica </a:t>
            </a:r>
            <a:r>
              <a:rPr lang="pt" sz="12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 como acessar e usar o Módulo PSEA no UNPP</a:t>
            </a:r>
            <a:endParaRPr sz="800" b="0" i="1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5"/>
          <p:cNvPicPr preferRelativeResize="0"/>
          <p:nvPr/>
        </p:nvPicPr>
        <p:blipFill rotWithShape="1">
          <a:blip r:embed="rId3">
            <a:alphaModFix/>
          </a:blip>
          <a:srcRect b="23483"/>
          <a:stretch/>
        </p:blipFill>
        <p:spPr>
          <a:xfrm>
            <a:off x="320050" y="1097275"/>
            <a:ext cx="8677648" cy="389372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5"/>
          <p:cNvSpPr txBox="1">
            <a:spLocks noGrp="1"/>
          </p:cNvSpPr>
          <p:nvPr>
            <p:ph type="title"/>
          </p:nvPr>
        </p:nvSpPr>
        <p:spPr>
          <a:xfrm>
            <a:off x="459000" y="410400"/>
            <a:ext cx="82269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pt" sz="3000" b="1">
                <a:solidFill>
                  <a:schemeClr val="dk2"/>
                </a:solidFill>
              </a:rPr>
              <a:t>Recursos PSEA</a:t>
            </a:r>
            <a:endParaRPr sz="3000">
              <a:solidFill>
                <a:schemeClr val="dk2"/>
              </a:solidFill>
            </a:endParaRPr>
          </a:p>
        </p:txBody>
      </p:sp>
      <p:sp>
        <p:nvSpPr>
          <p:cNvPr id="317" name="Google Shape;317;p45"/>
          <p:cNvSpPr/>
          <p:nvPr/>
        </p:nvSpPr>
        <p:spPr>
          <a:xfrm>
            <a:off x="114299" y="-1"/>
            <a:ext cx="57000" cy="1885800"/>
          </a:xfrm>
          <a:prstGeom prst="rect">
            <a:avLst/>
          </a:prstGeom>
          <a:solidFill>
            <a:srgbClr val="92CA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45"/>
          <p:cNvSpPr/>
          <p:nvPr/>
        </p:nvSpPr>
        <p:spPr>
          <a:xfrm>
            <a:off x="-14287" y="0"/>
            <a:ext cx="128400" cy="1885800"/>
          </a:xfrm>
          <a:prstGeom prst="rect">
            <a:avLst/>
          </a:prstGeom>
          <a:solidFill>
            <a:srgbClr val="2296F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9" name="Google Shape;319;p45" descr="A picture containing text, graphics, font, graphic de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60998" y="278945"/>
            <a:ext cx="1681317" cy="49389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45"/>
          <p:cNvSpPr/>
          <p:nvPr/>
        </p:nvSpPr>
        <p:spPr>
          <a:xfrm>
            <a:off x="466175" y="2719200"/>
            <a:ext cx="2414100" cy="1744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2287</Words>
  <Application>Microsoft Office PowerPoint</Application>
  <PresentationFormat>On-screen Show (16:9)</PresentationFormat>
  <Paragraphs>426</Paragraphs>
  <Slides>57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Calibri</vt:lpstr>
      <vt:lpstr>Times New Roman</vt:lpstr>
      <vt:lpstr>Simple Light</vt:lpstr>
      <vt:lpstr>Office Theme</vt:lpstr>
      <vt:lpstr>Office Theme</vt:lpstr>
      <vt:lpstr>Portal de Parceiros da ONU Módulo PSEA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Recursos PSEA</vt:lpstr>
      <vt:lpstr>PowerPoint Presentation</vt:lpstr>
      <vt:lpstr>Módulo PSEA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Perguntas introdutórias do PSEA</vt:lpstr>
      <vt:lpstr>Perguntas introdutórias do PSEA</vt:lpstr>
      <vt:lpstr>Perguntas introdutórias do PSEA</vt:lpstr>
      <vt:lpstr>Perguntas introdutórias do PSEA</vt:lpstr>
      <vt:lpstr>Qual é o próximo</vt:lpstr>
      <vt:lpstr>PowerPoint Presentation</vt:lpstr>
      <vt:lpstr>PowerPoint Presentation</vt:lpstr>
      <vt:lpstr>PowerPoint Presentation</vt:lpstr>
      <vt:lpstr>Autoavaliação e Classificação Preliminares</vt:lpstr>
      <vt:lpstr>Autoavaliação e Classificação Preliminares</vt:lpstr>
      <vt:lpstr>Autoavaliação e Classificação Preliminares </vt:lpstr>
      <vt:lpstr>Autoavaliação e Classificação Preliminares </vt:lpstr>
      <vt:lpstr>Autoavaliação e Classificação Preliminares </vt:lpstr>
      <vt:lpstr>Autoavaliação e Classificação Preliminares </vt:lpstr>
      <vt:lpstr>Autoavaliação e Classificação Preliminares </vt:lpstr>
      <vt:lpstr>Autoavaliação e Classificação Preliminares </vt:lpstr>
      <vt:lpstr>Autoavaliação e Classificação Preliminares </vt:lpstr>
      <vt:lpstr>Autoavaliação e Classificação Preliminares</vt:lpstr>
      <vt:lpstr>Autoavaliação e Classificação Preliminares</vt:lpstr>
      <vt:lpstr>PowerPoint Presentation</vt:lpstr>
      <vt:lpstr>PowerPoint Presentation</vt:lpstr>
      <vt:lpstr>Implementação do Fortalecimento da Capacidade Plano (CSIP)</vt:lpstr>
      <vt:lpstr>Implementação do Fortalecimento da Capacidade Plano (CSIP)</vt:lpstr>
      <vt:lpstr>Implementação do Fortalecimento da Capacidade Plano (CSIP)</vt:lpstr>
      <vt:lpstr>Implementação do Fortalecimento da Capacidade Plano (CSIP)</vt:lpstr>
      <vt:lpstr>Implementação do Fortalecimento da Capacidade Plano (CSIP)</vt:lpstr>
      <vt:lpstr>Implementação do Fortalecimento da Capacidade Plano (CSIP)</vt:lpstr>
      <vt:lpstr>Implementação do Fortalecimento da Capacidade Plano (CSIP)</vt:lpstr>
      <vt:lpstr>Implementação do Fortalecimento da Capacidade Plano (CSIP)</vt:lpstr>
      <vt:lpstr>Implementação do Fortalecimento da Capacidade Plano (CSIP)</vt:lpstr>
      <vt:lpstr>PowerPoint Presentation</vt:lpstr>
      <vt:lpstr>PowerPoint Presentation</vt:lpstr>
      <vt:lpstr>Classificação PSEA</vt:lpstr>
      <vt:lpstr>Classificação PSEA</vt:lpstr>
      <vt:lpstr>Classificação PSEA</vt:lpstr>
      <vt:lpstr>PowerPoint Presentation</vt:lpstr>
      <vt:lpstr>Recursos PSEA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Partner Portal  PSEA Module</dc:title>
  <dc:creator>ICT</dc:creator>
  <cp:lastModifiedBy>ICT</cp:lastModifiedBy>
  <cp:revision>10</cp:revision>
  <dcterms:modified xsi:type="dcterms:W3CDTF">2023-08-09T10:05:00Z</dcterms:modified>
</cp:coreProperties>
</file>